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22" r:id="rId5"/>
    <p:sldMasterId id="2147483686" r:id="rId6"/>
    <p:sldMasterId id="2147483703" r:id="rId7"/>
    <p:sldMasterId id="2147483709" r:id="rId8"/>
    <p:sldMasterId id="2147483715" r:id="rId9"/>
    <p:sldMasterId id="2147483809" r:id="rId10"/>
  </p:sldMasterIdLst>
  <p:notesMasterIdLst>
    <p:notesMasterId r:id="rId27"/>
  </p:notesMasterIdLst>
  <p:sldIdLst>
    <p:sldId id="929" r:id="rId11"/>
    <p:sldId id="928" r:id="rId12"/>
    <p:sldId id="287" r:id="rId13"/>
    <p:sldId id="276" r:id="rId14"/>
    <p:sldId id="751" r:id="rId15"/>
    <p:sldId id="262" r:id="rId16"/>
    <p:sldId id="290" r:id="rId17"/>
    <p:sldId id="334" r:id="rId18"/>
    <p:sldId id="919" r:id="rId19"/>
    <p:sldId id="869" r:id="rId20"/>
    <p:sldId id="763" r:id="rId21"/>
    <p:sldId id="908" r:id="rId22"/>
    <p:sldId id="909" r:id="rId23"/>
    <p:sldId id="927" r:id="rId24"/>
    <p:sldId id="503" r:id="rId25"/>
    <p:sldId id="765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8D7C0F-BCBB-3580-1360-8186F782679F}" name="Katie Korek" initials="KK" userId="Katie Korek" providerId="None"/>
  <p188:author id="{3793CB5C-478A-9DB9-497B-4D05BAD84BFD}" name="Christine Hojnacki" initials="CH" userId="S::chojnacki@upaf.org::0ea468db-e9fc-465b-9126-6d7e96cdf2bc" providerId="AD"/>
  <p188:author id="{E395F971-CDFB-CD41-4BAC-AD1DB3EAECDC}" name="Eric Reichelt" initials="ER" userId="S::ereichelt@upaf.org::c9112829-0ddf-4d67-a7f1-aa612f3e5e0f" providerId="AD"/>
  <p188:author id="{D903A1D3-1A19-EA92-D569-2E0AE9C87C67}" name="Jennifer Brostowitz" initials="JB" userId="S::jbrostowitz@upaf.org::9b6ad665-6bd0-4eb2-8e72-da0583287530" providerId="AD"/>
  <p188:author id="{3933B2DB-C1E0-0355-EC89-E98C1B69299F}" name="Colleen Hider" initials="CH" userId="S::chider@upaf.org::7c22d6b0-c8cc-4731-99d4-2abe000e51bd" providerId="AD"/>
  <p188:author id="{CD1C04FB-AF13-AB2D-BE67-F0D8FA552301}" name="Katie Korek" initials="KK" userId="S::kkorek@upaf.org::77e42b9d-d3b3-4888-9c2c-3c17989e83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C1A"/>
    <a:srgbClr val="D29500"/>
    <a:srgbClr val="000000"/>
    <a:srgbClr val="00B0F0"/>
    <a:srgbClr val="26A9E0"/>
    <a:srgbClr val="F6921E"/>
    <a:srgbClr val="81C636"/>
    <a:srgbClr val="FCD2F8"/>
    <a:srgbClr val="EF25CD"/>
    <a:srgbClr val="D5D1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88EDE3-EDB6-4578-BDD3-6A466660162E}" v="3" dt="2026-02-05T17:47:08.7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608" autoAdjust="0"/>
  </p:normalViewPr>
  <p:slideViewPr>
    <p:cSldViewPr snapToGrid="0">
      <p:cViewPr varScale="1">
        <p:scale>
          <a:sx n="88" d="100"/>
          <a:sy n="88" d="100"/>
        </p:scale>
        <p:origin x="14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Brockman" userId="9b6ad665-6bd0-4eb2-8e72-da0583287530" providerId="ADAL" clId="{BFD3BB2F-DF05-465D-A3AB-0A6D6552C1DC}"/>
    <pc:docChg chg="custSel addSld delSld modSld sldOrd">
      <pc:chgData name="Jennifer Brockman" userId="9b6ad665-6bd0-4eb2-8e72-da0583287530" providerId="ADAL" clId="{BFD3BB2F-DF05-465D-A3AB-0A6D6552C1DC}" dt="2026-02-05T18:19:01.296" v="241" actId="20577"/>
      <pc:docMkLst>
        <pc:docMk/>
      </pc:docMkLst>
      <pc:sldChg chg="del">
        <pc:chgData name="Jennifer Brockman" userId="9b6ad665-6bd0-4eb2-8e72-da0583287530" providerId="ADAL" clId="{BFD3BB2F-DF05-465D-A3AB-0A6D6552C1DC}" dt="2026-02-05T17:37:45.531" v="0" actId="47"/>
        <pc:sldMkLst>
          <pc:docMk/>
          <pc:sldMk cId="429709719" sldId="278"/>
        </pc:sldMkLst>
      </pc:sldChg>
      <pc:sldChg chg="ord">
        <pc:chgData name="Jennifer Brockman" userId="9b6ad665-6bd0-4eb2-8e72-da0583287530" providerId="ADAL" clId="{BFD3BB2F-DF05-465D-A3AB-0A6D6552C1DC}" dt="2026-02-05T17:43:40.398" v="111"/>
        <pc:sldMkLst>
          <pc:docMk/>
          <pc:sldMk cId="1773270832" sldId="287"/>
        </pc:sldMkLst>
      </pc:sldChg>
      <pc:sldChg chg="modNotesTx">
        <pc:chgData name="Jennifer Brockman" userId="9b6ad665-6bd0-4eb2-8e72-da0583287530" providerId="ADAL" clId="{BFD3BB2F-DF05-465D-A3AB-0A6D6552C1DC}" dt="2026-02-05T18:05:27.284" v="126" actId="20577"/>
        <pc:sldMkLst>
          <pc:docMk/>
          <pc:sldMk cId="2977786176" sldId="290"/>
        </pc:sldMkLst>
      </pc:sldChg>
      <pc:sldChg chg="ord">
        <pc:chgData name="Jennifer Brockman" userId="9b6ad665-6bd0-4eb2-8e72-da0583287530" providerId="ADAL" clId="{BFD3BB2F-DF05-465D-A3AB-0A6D6552C1DC}" dt="2026-02-05T17:46:29.534" v="117"/>
        <pc:sldMkLst>
          <pc:docMk/>
          <pc:sldMk cId="937641164" sldId="334"/>
        </pc:sldMkLst>
      </pc:sldChg>
      <pc:sldChg chg="del">
        <pc:chgData name="Jennifer Brockman" userId="9b6ad665-6bd0-4eb2-8e72-da0583287530" providerId="ADAL" clId="{BFD3BB2F-DF05-465D-A3AB-0A6D6552C1DC}" dt="2026-02-05T17:40:01.460" v="20" actId="47"/>
        <pc:sldMkLst>
          <pc:docMk/>
          <pc:sldMk cId="1447831754" sldId="500"/>
        </pc:sldMkLst>
      </pc:sldChg>
      <pc:sldChg chg="del">
        <pc:chgData name="Jennifer Brockman" userId="9b6ad665-6bd0-4eb2-8e72-da0583287530" providerId="ADAL" clId="{BFD3BB2F-DF05-465D-A3AB-0A6D6552C1DC}" dt="2026-02-05T17:44:04.152" v="112" actId="47"/>
        <pc:sldMkLst>
          <pc:docMk/>
          <pc:sldMk cId="334622044" sldId="501"/>
        </pc:sldMkLst>
      </pc:sldChg>
      <pc:sldChg chg="del">
        <pc:chgData name="Jennifer Brockman" userId="9b6ad665-6bd0-4eb2-8e72-da0583287530" providerId="ADAL" clId="{BFD3BB2F-DF05-465D-A3AB-0A6D6552C1DC}" dt="2026-02-05T17:39:01.327" v="10" actId="47"/>
        <pc:sldMkLst>
          <pc:docMk/>
          <pc:sldMk cId="3694642309" sldId="504"/>
        </pc:sldMkLst>
      </pc:sldChg>
      <pc:sldChg chg="del">
        <pc:chgData name="Jennifer Brockman" userId="9b6ad665-6bd0-4eb2-8e72-da0583287530" providerId="ADAL" clId="{BFD3BB2F-DF05-465D-A3AB-0A6D6552C1DC}" dt="2026-02-05T17:44:24.543" v="114" actId="47"/>
        <pc:sldMkLst>
          <pc:docMk/>
          <pc:sldMk cId="1885470071" sldId="880"/>
        </pc:sldMkLst>
      </pc:sldChg>
      <pc:sldChg chg="del">
        <pc:chgData name="Jennifer Brockman" userId="9b6ad665-6bd0-4eb2-8e72-da0583287530" providerId="ADAL" clId="{BFD3BB2F-DF05-465D-A3AB-0A6D6552C1DC}" dt="2026-02-05T17:38:21.421" v="1" actId="47"/>
        <pc:sldMkLst>
          <pc:docMk/>
          <pc:sldMk cId="3615582684" sldId="882"/>
        </pc:sldMkLst>
      </pc:sldChg>
      <pc:sldChg chg="del">
        <pc:chgData name="Jennifer Brockman" userId="9b6ad665-6bd0-4eb2-8e72-da0583287530" providerId="ADAL" clId="{BFD3BB2F-DF05-465D-A3AB-0A6D6552C1DC}" dt="2026-02-05T17:38:25.956" v="2" actId="47"/>
        <pc:sldMkLst>
          <pc:docMk/>
          <pc:sldMk cId="930168344" sldId="911"/>
        </pc:sldMkLst>
      </pc:sldChg>
      <pc:sldChg chg="del">
        <pc:chgData name="Jennifer Brockman" userId="9b6ad665-6bd0-4eb2-8e72-da0583287530" providerId="ADAL" clId="{BFD3BB2F-DF05-465D-A3AB-0A6D6552C1DC}" dt="2026-02-05T17:38:36.591" v="7" actId="47"/>
        <pc:sldMkLst>
          <pc:docMk/>
          <pc:sldMk cId="825275311" sldId="917"/>
        </pc:sldMkLst>
      </pc:sldChg>
      <pc:sldChg chg="modSp mod modNotesTx">
        <pc:chgData name="Jennifer Brockman" userId="9b6ad665-6bd0-4eb2-8e72-da0583287530" providerId="ADAL" clId="{BFD3BB2F-DF05-465D-A3AB-0A6D6552C1DC}" dt="2026-02-05T18:19:01.296" v="241" actId="20577"/>
        <pc:sldMkLst>
          <pc:docMk/>
          <pc:sldMk cId="209059033" sldId="919"/>
        </pc:sldMkLst>
        <pc:spChg chg="mod">
          <ac:chgData name="Jennifer Brockman" userId="9b6ad665-6bd0-4eb2-8e72-da0583287530" providerId="ADAL" clId="{BFD3BB2F-DF05-465D-A3AB-0A6D6552C1DC}" dt="2026-02-05T18:19:01.296" v="241" actId="20577"/>
          <ac:spMkLst>
            <pc:docMk/>
            <pc:sldMk cId="209059033" sldId="919"/>
            <ac:spMk id="2" creationId="{E506DF56-6FFA-7E56-F25B-466A3E11FEDC}"/>
          </ac:spMkLst>
        </pc:spChg>
        <pc:spChg chg="mod">
          <ac:chgData name="Jennifer Brockman" userId="9b6ad665-6bd0-4eb2-8e72-da0583287530" providerId="ADAL" clId="{BFD3BB2F-DF05-465D-A3AB-0A6D6552C1DC}" dt="2026-02-05T18:07:19.626" v="148" actId="20577"/>
          <ac:spMkLst>
            <pc:docMk/>
            <pc:sldMk cId="209059033" sldId="919"/>
            <ac:spMk id="8" creationId="{5BDEDEA4-47A4-A427-1825-0B9E82853A40}"/>
          </ac:spMkLst>
        </pc:spChg>
        <pc:spChg chg="mod">
          <ac:chgData name="Jennifer Brockman" userId="9b6ad665-6bd0-4eb2-8e72-da0583287530" providerId="ADAL" clId="{BFD3BB2F-DF05-465D-A3AB-0A6D6552C1DC}" dt="2026-02-05T18:07:01.221" v="145" actId="20577"/>
          <ac:spMkLst>
            <pc:docMk/>
            <pc:sldMk cId="209059033" sldId="919"/>
            <ac:spMk id="9" creationId="{FC6D8D1B-E1BA-CE7C-8EDB-41C1BA708067}"/>
          </ac:spMkLst>
        </pc:spChg>
        <pc:spChg chg="mod">
          <ac:chgData name="Jennifer Brockman" userId="9b6ad665-6bd0-4eb2-8e72-da0583287530" providerId="ADAL" clId="{BFD3BB2F-DF05-465D-A3AB-0A6D6552C1DC}" dt="2026-02-05T18:08:03.662" v="181" actId="20577"/>
          <ac:spMkLst>
            <pc:docMk/>
            <pc:sldMk cId="209059033" sldId="919"/>
            <ac:spMk id="43" creationId="{CD3CD91D-51AC-AC54-C5CD-7836D842CBC8}"/>
          </ac:spMkLst>
        </pc:spChg>
      </pc:sldChg>
      <pc:sldChg chg="del">
        <pc:chgData name="Jennifer Brockman" userId="9b6ad665-6bd0-4eb2-8e72-da0583287530" providerId="ADAL" clId="{BFD3BB2F-DF05-465D-A3AB-0A6D6552C1DC}" dt="2026-02-05T17:38:26.873" v="3" actId="47"/>
        <pc:sldMkLst>
          <pc:docMk/>
          <pc:sldMk cId="4218226223" sldId="920"/>
        </pc:sldMkLst>
      </pc:sldChg>
      <pc:sldChg chg="del">
        <pc:chgData name="Jennifer Brockman" userId="9b6ad665-6bd0-4eb2-8e72-da0583287530" providerId="ADAL" clId="{BFD3BB2F-DF05-465D-A3AB-0A6D6552C1DC}" dt="2026-02-05T17:38:33.514" v="4" actId="47"/>
        <pc:sldMkLst>
          <pc:docMk/>
          <pc:sldMk cId="1959269743" sldId="921"/>
        </pc:sldMkLst>
      </pc:sldChg>
      <pc:sldChg chg="del">
        <pc:chgData name="Jennifer Brockman" userId="9b6ad665-6bd0-4eb2-8e72-da0583287530" providerId="ADAL" clId="{BFD3BB2F-DF05-465D-A3AB-0A6D6552C1DC}" dt="2026-02-05T17:38:34.819" v="5" actId="47"/>
        <pc:sldMkLst>
          <pc:docMk/>
          <pc:sldMk cId="2890208152" sldId="922"/>
        </pc:sldMkLst>
      </pc:sldChg>
      <pc:sldChg chg="del">
        <pc:chgData name="Jennifer Brockman" userId="9b6ad665-6bd0-4eb2-8e72-da0583287530" providerId="ADAL" clId="{BFD3BB2F-DF05-465D-A3AB-0A6D6552C1DC}" dt="2026-02-05T17:38:35.708" v="6" actId="47"/>
        <pc:sldMkLst>
          <pc:docMk/>
          <pc:sldMk cId="1752951197" sldId="923"/>
        </pc:sldMkLst>
      </pc:sldChg>
      <pc:sldChg chg="del">
        <pc:chgData name="Jennifer Brockman" userId="9b6ad665-6bd0-4eb2-8e72-da0583287530" providerId="ADAL" clId="{BFD3BB2F-DF05-465D-A3AB-0A6D6552C1DC}" dt="2026-02-05T17:42:40.041" v="105" actId="47"/>
        <pc:sldMkLst>
          <pc:docMk/>
          <pc:sldMk cId="2250989043" sldId="924"/>
        </pc:sldMkLst>
      </pc:sldChg>
      <pc:sldChg chg="del">
        <pc:chgData name="Jennifer Brockman" userId="9b6ad665-6bd0-4eb2-8e72-da0583287530" providerId="ADAL" clId="{BFD3BB2F-DF05-465D-A3AB-0A6D6552C1DC}" dt="2026-02-05T17:38:43.870" v="8" actId="47"/>
        <pc:sldMkLst>
          <pc:docMk/>
          <pc:sldMk cId="1738862139" sldId="925"/>
        </pc:sldMkLst>
      </pc:sldChg>
      <pc:sldChg chg="del">
        <pc:chgData name="Jennifer Brockman" userId="9b6ad665-6bd0-4eb2-8e72-da0583287530" providerId="ADAL" clId="{BFD3BB2F-DF05-465D-A3AB-0A6D6552C1DC}" dt="2026-02-05T17:38:46.812" v="9" actId="47"/>
        <pc:sldMkLst>
          <pc:docMk/>
          <pc:sldMk cId="1155588733" sldId="926"/>
        </pc:sldMkLst>
      </pc:sldChg>
      <pc:sldChg chg="ord modNotesTx">
        <pc:chgData name="Jennifer Brockman" userId="9b6ad665-6bd0-4eb2-8e72-da0583287530" providerId="ADAL" clId="{BFD3BB2F-DF05-465D-A3AB-0A6D6552C1DC}" dt="2026-02-05T17:55:29.606" v="124" actId="20577"/>
        <pc:sldMkLst>
          <pc:docMk/>
          <pc:sldMk cId="2067737012" sldId="928"/>
        </pc:sldMkLst>
      </pc:sldChg>
      <pc:sldChg chg="del">
        <pc:chgData name="Jennifer Brockman" userId="9b6ad665-6bd0-4eb2-8e72-da0583287530" providerId="ADAL" clId="{BFD3BB2F-DF05-465D-A3AB-0A6D6552C1DC}" dt="2026-02-05T17:44:11.367" v="113" actId="47"/>
        <pc:sldMkLst>
          <pc:docMk/>
          <pc:sldMk cId="713697123" sldId="929"/>
        </pc:sldMkLst>
      </pc:sldChg>
      <pc:sldChg chg="addSp delSp modSp new ord">
        <pc:chgData name="Jennifer Brockman" userId="9b6ad665-6bd0-4eb2-8e72-da0583287530" providerId="ADAL" clId="{BFD3BB2F-DF05-465D-A3AB-0A6D6552C1DC}" dt="2026-02-05T17:47:08.768" v="123"/>
        <pc:sldMkLst>
          <pc:docMk/>
          <pc:sldMk cId="1962658077" sldId="929"/>
        </pc:sldMkLst>
        <pc:spChg chg="add del mod">
          <ac:chgData name="Jennifer Brockman" userId="9b6ad665-6bd0-4eb2-8e72-da0583287530" providerId="ADAL" clId="{BFD3BB2F-DF05-465D-A3AB-0A6D6552C1DC}" dt="2026-02-05T17:47:03.980" v="122" actId="478"/>
          <ac:spMkLst>
            <pc:docMk/>
            <pc:sldMk cId="1962658077" sldId="929"/>
            <ac:spMk id="2" creationId="{25DBD9CD-90EA-CFC6-A606-8ED78FC039FE}"/>
          </ac:spMkLst>
        </pc:spChg>
        <pc:picChg chg="add">
          <ac:chgData name="Jennifer Brockman" userId="9b6ad665-6bd0-4eb2-8e72-da0583287530" providerId="ADAL" clId="{BFD3BB2F-DF05-465D-A3AB-0A6D6552C1DC}" dt="2026-02-05T17:47:08.768" v="123"/>
          <ac:picMkLst>
            <pc:docMk/>
            <pc:sldMk cId="1962658077" sldId="929"/>
            <ac:picMk id="3" creationId="{60910D7E-FEC6-85C9-9C3B-DBACDD876358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6D1F81-C702-4123-BEE7-9BBAD93BCA4F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C66F80A-D3CF-4D29-AFB2-B6569290E16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0" baseline="0" dirty="0"/>
            <a:t>Raises money for local arts institutions by </a:t>
          </a:r>
          <a:r>
            <a:rPr lang="en-US" sz="2000" b="1" i="0" baseline="0" dirty="0"/>
            <a:t>consolidating fundraising efforts </a:t>
          </a:r>
          <a:r>
            <a:rPr lang="en-US" sz="2000" b="0" i="0" baseline="0" dirty="0"/>
            <a:t>into one organization</a:t>
          </a:r>
          <a:endParaRPr lang="en-US" sz="2000" dirty="0"/>
        </a:p>
      </dgm:t>
    </dgm:pt>
    <dgm:pt modelId="{522024EB-06C6-42BE-84CC-C3A23AC52540}" type="parTrans" cxnId="{9437B6EB-E283-4139-8C16-208A11BC28CA}">
      <dgm:prSet/>
      <dgm:spPr/>
      <dgm:t>
        <a:bodyPr/>
        <a:lstStyle/>
        <a:p>
          <a:endParaRPr lang="en-US"/>
        </a:p>
      </dgm:t>
    </dgm:pt>
    <dgm:pt modelId="{83FF5EB3-5A60-4FE8-B662-7E52A9939EC5}" type="sibTrans" cxnId="{9437B6EB-E283-4139-8C16-208A11BC28CA}">
      <dgm:prSet/>
      <dgm:spPr/>
      <dgm:t>
        <a:bodyPr/>
        <a:lstStyle/>
        <a:p>
          <a:endParaRPr lang="en-US"/>
        </a:p>
      </dgm:t>
    </dgm:pt>
    <dgm:pt modelId="{7A444137-D1E1-4530-847F-54FA2B3443E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Establishes </a:t>
          </a:r>
          <a:r>
            <a:rPr lang="en-US" sz="2000" b="1" dirty="0"/>
            <a:t>the arts as a civic responsibility </a:t>
          </a:r>
          <a:r>
            <a:rPr lang="en-US" sz="2000" dirty="0"/>
            <a:t>important for the common good</a:t>
          </a:r>
        </a:p>
      </dgm:t>
    </dgm:pt>
    <dgm:pt modelId="{79EDD602-4991-48EE-A623-C18D44551B9F}" type="parTrans" cxnId="{7FD79698-A3B8-4BAB-AD1A-607DFA21F98E}">
      <dgm:prSet/>
      <dgm:spPr/>
      <dgm:t>
        <a:bodyPr/>
        <a:lstStyle/>
        <a:p>
          <a:endParaRPr lang="en-US"/>
        </a:p>
      </dgm:t>
    </dgm:pt>
    <dgm:pt modelId="{36D0B49B-A730-4CBB-821B-242457B24D68}" type="sibTrans" cxnId="{7FD79698-A3B8-4BAB-AD1A-607DFA21F98E}">
      <dgm:prSet/>
      <dgm:spPr/>
      <dgm:t>
        <a:bodyPr/>
        <a:lstStyle/>
        <a:p>
          <a:endParaRPr lang="en-US"/>
        </a:p>
      </dgm:t>
    </dgm:pt>
    <dgm:pt modelId="{E74DEDE3-8C6A-4567-8B1C-02A31B80756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P</a:t>
          </a:r>
          <a:r>
            <a:rPr lang="en-US" sz="2000" b="0" i="0" baseline="0" dirty="0"/>
            <a:t>rovides </a:t>
          </a:r>
          <a:r>
            <a:rPr lang="en-US" sz="2000" b="1" i="0" baseline="0" dirty="0"/>
            <a:t>accountability and knowledge </a:t>
          </a:r>
          <a:r>
            <a:rPr lang="en-US" sz="2000" b="0" i="0" baseline="0" dirty="0"/>
            <a:t>not feasible for most donors individually</a:t>
          </a:r>
          <a:endParaRPr lang="en-US" sz="2000" dirty="0"/>
        </a:p>
      </dgm:t>
    </dgm:pt>
    <dgm:pt modelId="{946F0963-68F9-4CE6-943F-EE66F0BC5B9F}" type="parTrans" cxnId="{1E03ED9B-AD2A-4B89-AA96-305B76C97BFA}">
      <dgm:prSet/>
      <dgm:spPr/>
      <dgm:t>
        <a:bodyPr/>
        <a:lstStyle/>
        <a:p>
          <a:endParaRPr lang="en-US"/>
        </a:p>
      </dgm:t>
    </dgm:pt>
    <dgm:pt modelId="{4C8C20E0-FEF0-4D7D-B26E-C92D073645A3}" type="sibTrans" cxnId="{1E03ED9B-AD2A-4B89-AA96-305B76C97BFA}">
      <dgm:prSet/>
      <dgm:spPr/>
      <dgm:t>
        <a:bodyPr/>
        <a:lstStyle/>
        <a:p>
          <a:endParaRPr lang="en-US"/>
        </a:p>
      </dgm:t>
    </dgm:pt>
    <dgm:pt modelId="{2DE76230-4931-4EAD-88AA-738F91F58F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 baseline="0" dirty="0"/>
            <a:t>Centralizes funding requests </a:t>
          </a:r>
          <a:r>
            <a:rPr lang="en-US" sz="2000" b="0" i="0" baseline="0" dirty="0"/>
            <a:t>made to local businesses</a:t>
          </a:r>
          <a:endParaRPr lang="en-US" sz="2000" dirty="0"/>
        </a:p>
      </dgm:t>
    </dgm:pt>
    <dgm:pt modelId="{AD570AD6-B33C-485D-9397-C8E2AE642384}" type="parTrans" cxnId="{D577C4CD-3063-4495-AA9B-BF09C6FD58E0}">
      <dgm:prSet/>
      <dgm:spPr/>
      <dgm:t>
        <a:bodyPr/>
        <a:lstStyle/>
        <a:p>
          <a:endParaRPr lang="en-US"/>
        </a:p>
      </dgm:t>
    </dgm:pt>
    <dgm:pt modelId="{519A491F-981F-45FB-B3E3-A35C46359116}" type="sibTrans" cxnId="{D577C4CD-3063-4495-AA9B-BF09C6FD58E0}">
      <dgm:prSet/>
      <dgm:spPr/>
      <dgm:t>
        <a:bodyPr/>
        <a:lstStyle/>
        <a:p>
          <a:endParaRPr lang="en-US"/>
        </a:p>
      </dgm:t>
    </dgm:pt>
    <dgm:pt modelId="{8890EDDF-F944-4934-A772-426471B9D6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 baseline="0" dirty="0"/>
            <a:t>Recruits and  engages leaders and volunteers </a:t>
          </a:r>
          <a:r>
            <a:rPr lang="en-US" sz="2000" b="0" i="0" baseline="0" dirty="0"/>
            <a:t>who span a wide range of sectors for the benefit of the arts</a:t>
          </a:r>
          <a:endParaRPr lang="en-US" sz="2000" dirty="0"/>
        </a:p>
      </dgm:t>
    </dgm:pt>
    <dgm:pt modelId="{77BF479B-28A3-4A54-9445-296FD94B9F79}" type="parTrans" cxnId="{63D465F1-5D7F-4B1A-A8F1-814DF0CD4D39}">
      <dgm:prSet/>
      <dgm:spPr/>
      <dgm:t>
        <a:bodyPr/>
        <a:lstStyle/>
        <a:p>
          <a:endParaRPr lang="en-US"/>
        </a:p>
      </dgm:t>
    </dgm:pt>
    <dgm:pt modelId="{F71EC588-7983-4788-A0EC-7AA880ACA2AC}" type="sibTrans" cxnId="{63D465F1-5D7F-4B1A-A8F1-814DF0CD4D39}">
      <dgm:prSet/>
      <dgm:spPr/>
      <dgm:t>
        <a:bodyPr/>
        <a:lstStyle/>
        <a:p>
          <a:endParaRPr lang="en-US"/>
        </a:p>
      </dgm:t>
    </dgm:pt>
    <dgm:pt modelId="{DEB1E9FF-16B0-4088-B4AE-9264AD3463C6}" type="pres">
      <dgm:prSet presAssocID="{8D6D1F81-C702-4123-BEE7-9BBAD93BCA4F}" presName="root" presStyleCnt="0">
        <dgm:presLayoutVars>
          <dgm:dir/>
          <dgm:resizeHandles val="exact"/>
        </dgm:presLayoutVars>
      </dgm:prSet>
      <dgm:spPr/>
    </dgm:pt>
    <dgm:pt modelId="{A74E6CF5-E641-4CC0-9A6B-8DD26A913FDB}" type="pres">
      <dgm:prSet presAssocID="{BC66F80A-D3CF-4D29-AFB2-B6569290E164}" presName="compNode" presStyleCnt="0"/>
      <dgm:spPr/>
    </dgm:pt>
    <dgm:pt modelId="{A10E489A-3BF7-45EC-91BC-07B215F9A8AB}" type="pres">
      <dgm:prSet presAssocID="{BC66F80A-D3CF-4D29-AFB2-B6569290E164}" presName="iconRect" presStyleLbl="node1" presStyleIdx="0" presStyleCnt="5" custLinFactNeighborY="2656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A264BEF2-BF0D-48FC-98ED-EB8A47183093}" type="pres">
      <dgm:prSet presAssocID="{BC66F80A-D3CF-4D29-AFB2-B6569290E164}" presName="spaceRect" presStyleCnt="0"/>
      <dgm:spPr/>
    </dgm:pt>
    <dgm:pt modelId="{F6084262-CFA5-4CAA-A269-BD428031273C}" type="pres">
      <dgm:prSet presAssocID="{BC66F80A-D3CF-4D29-AFB2-B6569290E164}" presName="textRect" presStyleLbl="revTx" presStyleIdx="0" presStyleCnt="5" custScaleX="122080">
        <dgm:presLayoutVars>
          <dgm:chMax val="1"/>
          <dgm:chPref val="1"/>
        </dgm:presLayoutVars>
      </dgm:prSet>
      <dgm:spPr/>
    </dgm:pt>
    <dgm:pt modelId="{680F40A4-CBE7-4DFA-A67C-16F5AEC4F80C}" type="pres">
      <dgm:prSet presAssocID="{83FF5EB3-5A60-4FE8-B662-7E52A9939EC5}" presName="sibTrans" presStyleCnt="0"/>
      <dgm:spPr/>
    </dgm:pt>
    <dgm:pt modelId="{EC8C4D0E-8610-4CBA-8AC5-469E105A20CA}" type="pres">
      <dgm:prSet presAssocID="{7A444137-D1E1-4530-847F-54FA2B3443E7}" presName="compNode" presStyleCnt="0"/>
      <dgm:spPr/>
    </dgm:pt>
    <dgm:pt modelId="{9527098F-AE79-4CFA-92B9-6F700D0A6444}" type="pres">
      <dgm:prSet presAssocID="{7A444137-D1E1-4530-847F-54FA2B3443E7}" presName="iconRect" presStyleLbl="node1" presStyleIdx="1" presStyleCnt="5" custLinFactNeighborY="26560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ma with solid fill"/>
        </a:ext>
      </dgm:extLst>
    </dgm:pt>
    <dgm:pt modelId="{78D92D40-4506-4F28-AA69-67FDB1319A86}" type="pres">
      <dgm:prSet presAssocID="{7A444137-D1E1-4530-847F-54FA2B3443E7}" presName="spaceRect" presStyleCnt="0"/>
      <dgm:spPr/>
    </dgm:pt>
    <dgm:pt modelId="{7E5AE605-415C-4BD3-AC60-1C83167057C0}" type="pres">
      <dgm:prSet presAssocID="{7A444137-D1E1-4530-847F-54FA2B3443E7}" presName="textRect" presStyleLbl="revTx" presStyleIdx="1" presStyleCnt="5" custScaleX="116162">
        <dgm:presLayoutVars>
          <dgm:chMax val="1"/>
          <dgm:chPref val="1"/>
        </dgm:presLayoutVars>
      </dgm:prSet>
      <dgm:spPr/>
    </dgm:pt>
    <dgm:pt modelId="{F496240F-5E18-4ECD-BC0B-389F8441F260}" type="pres">
      <dgm:prSet presAssocID="{36D0B49B-A730-4CBB-821B-242457B24D68}" presName="sibTrans" presStyleCnt="0"/>
      <dgm:spPr/>
    </dgm:pt>
    <dgm:pt modelId="{DE5AFF04-7CD0-4570-806A-93B38D6F6186}" type="pres">
      <dgm:prSet presAssocID="{E74DEDE3-8C6A-4567-8B1C-02A31B807560}" presName="compNode" presStyleCnt="0"/>
      <dgm:spPr/>
    </dgm:pt>
    <dgm:pt modelId="{95A26127-35F7-412F-B971-53874F686BD1}" type="pres">
      <dgm:prSet presAssocID="{E74DEDE3-8C6A-4567-8B1C-02A31B807560}" presName="iconRect" presStyleLbl="node1" presStyleIdx="2" presStyleCnt="5" custLinFactNeighborY="26560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Tick with solid fill"/>
        </a:ext>
      </dgm:extLst>
    </dgm:pt>
    <dgm:pt modelId="{A148B326-F703-486B-9E1B-F197B00E16CD}" type="pres">
      <dgm:prSet presAssocID="{E74DEDE3-8C6A-4567-8B1C-02A31B807560}" presName="spaceRect" presStyleCnt="0"/>
      <dgm:spPr/>
    </dgm:pt>
    <dgm:pt modelId="{1C253F83-5026-407F-A82F-8B3020072DC1}" type="pres">
      <dgm:prSet presAssocID="{E74DEDE3-8C6A-4567-8B1C-02A31B807560}" presName="textRect" presStyleLbl="revTx" presStyleIdx="2" presStyleCnt="5">
        <dgm:presLayoutVars>
          <dgm:chMax val="1"/>
          <dgm:chPref val="1"/>
        </dgm:presLayoutVars>
      </dgm:prSet>
      <dgm:spPr/>
    </dgm:pt>
    <dgm:pt modelId="{B36A5AE3-B56E-4318-BAA8-E5C549689E90}" type="pres">
      <dgm:prSet presAssocID="{4C8C20E0-FEF0-4D7D-B26E-C92D073645A3}" presName="sibTrans" presStyleCnt="0"/>
      <dgm:spPr/>
    </dgm:pt>
    <dgm:pt modelId="{1F6C8C38-1479-48A1-9D16-CEAA0ECA59DD}" type="pres">
      <dgm:prSet presAssocID="{2DE76230-4931-4EAD-88AA-738F91F58FEF}" presName="compNode" presStyleCnt="0"/>
      <dgm:spPr/>
    </dgm:pt>
    <dgm:pt modelId="{5AA669B6-2BE8-4078-BE14-50064FCEDAD1}" type="pres">
      <dgm:prSet presAssocID="{2DE76230-4931-4EAD-88AA-738F91F58FEF}" presName="iconRect" presStyleLbl="node1" presStyleIdx="3" presStyleCnt="5" custLinFactNeighborY="26560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 with solid fill"/>
        </a:ext>
      </dgm:extLst>
    </dgm:pt>
    <dgm:pt modelId="{2B0742E2-B08D-4763-B242-B9A53C8C0274}" type="pres">
      <dgm:prSet presAssocID="{2DE76230-4931-4EAD-88AA-738F91F58FEF}" presName="spaceRect" presStyleCnt="0"/>
      <dgm:spPr/>
    </dgm:pt>
    <dgm:pt modelId="{F35E304C-CDA4-4A63-83A2-E2D2E8D556D1}" type="pres">
      <dgm:prSet presAssocID="{2DE76230-4931-4EAD-88AA-738F91F58FEF}" presName="textRect" presStyleLbl="revTx" presStyleIdx="3" presStyleCnt="5">
        <dgm:presLayoutVars>
          <dgm:chMax val="1"/>
          <dgm:chPref val="1"/>
        </dgm:presLayoutVars>
      </dgm:prSet>
      <dgm:spPr/>
    </dgm:pt>
    <dgm:pt modelId="{31558C17-7F5B-4332-A9DB-AC20B0C609FA}" type="pres">
      <dgm:prSet presAssocID="{519A491F-981F-45FB-B3E3-A35C46359116}" presName="sibTrans" presStyleCnt="0"/>
      <dgm:spPr/>
    </dgm:pt>
    <dgm:pt modelId="{C6F9FB0A-7A66-4BA9-BEBD-DFD07D81825C}" type="pres">
      <dgm:prSet presAssocID="{8890EDDF-F944-4934-A772-426471B9D6F9}" presName="compNode" presStyleCnt="0"/>
      <dgm:spPr/>
    </dgm:pt>
    <dgm:pt modelId="{BFE33B5A-31CA-4D9B-98E8-AA847DD1EA21}" type="pres">
      <dgm:prSet presAssocID="{8890EDDF-F944-4934-A772-426471B9D6F9}" presName="iconRect" presStyleLbl="node1" presStyleIdx="4" presStyleCnt="5" custLinFactNeighborY="26560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with solid fill"/>
        </a:ext>
      </dgm:extLst>
    </dgm:pt>
    <dgm:pt modelId="{8EB8B48D-6E24-4B2F-995C-20F04149A6BB}" type="pres">
      <dgm:prSet presAssocID="{8890EDDF-F944-4934-A772-426471B9D6F9}" presName="spaceRect" presStyleCnt="0"/>
      <dgm:spPr/>
    </dgm:pt>
    <dgm:pt modelId="{4217F024-569D-491F-9CFF-E7BCC6AAEEDA}" type="pres">
      <dgm:prSet presAssocID="{8890EDDF-F944-4934-A772-426471B9D6F9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2B08C7D-EFB3-440F-A7E9-AD8AEA02B688}" type="presOf" srcId="{8D6D1F81-C702-4123-BEE7-9BBAD93BCA4F}" destId="{DEB1E9FF-16B0-4088-B4AE-9264AD3463C6}" srcOrd="0" destOrd="0" presId="urn:microsoft.com/office/officeart/2018/2/layout/IconLabelList"/>
    <dgm:cxn modelId="{B04DD896-AC51-47E7-A378-97066B48DA43}" type="presOf" srcId="{8890EDDF-F944-4934-A772-426471B9D6F9}" destId="{4217F024-569D-491F-9CFF-E7BCC6AAEEDA}" srcOrd="0" destOrd="0" presId="urn:microsoft.com/office/officeart/2018/2/layout/IconLabelList"/>
    <dgm:cxn modelId="{7FD79698-A3B8-4BAB-AD1A-607DFA21F98E}" srcId="{8D6D1F81-C702-4123-BEE7-9BBAD93BCA4F}" destId="{7A444137-D1E1-4530-847F-54FA2B3443E7}" srcOrd="1" destOrd="0" parTransId="{79EDD602-4991-48EE-A623-C18D44551B9F}" sibTransId="{36D0B49B-A730-4CBB-821B-242457B24D68}"/>
    <dgm:cxn modelId="{1E03ED9B-AD2A-4B89-AA96-305B76C97BFA}" srcId="{8D6D1F81-C702-4123-BEE7-9BBAD93BCA4F}" destId="{E74DEDE3-8C6A-4567-8B1C-02A31B807560}" srcOrd="2" destOrd="0" parTransId="{946F0963-68F9-4CE6-943F-EE66F0BC5B9F}" sibTransId="{4C8C20E0-FEF0-4D7D-B26E-C92D073645A3}"/>
    <dgm:cxn modelId="{D577C4CD-3063-4495-AA9B-BF09C6FD58E0}" srcId="{8D6D1F81-C702-4123-BEE7-9BBAD93BCA4F}" destId="{2DE76230-4931-4EAD-88AA-738F91F58FEF}" srcOrd="3" destOrd="0" parTransId="{AD570AD6-B33C-485D-9397-C8E2AE642384}" sibTransId="{519A491F-981F-45FB-B3E3-A35C46359116}"/>
    <dgm:cxn modelId="{378DCFCF-54E7-4EA4-8216-E49ED42B9383}" type="presOf" srcId="{2DE76230-4931-4EAD-88AA-738F91F58FEF}" destId="{F35E304C-CDA4-4A63-83A2-E2D2E8D556D1}" srcOrd="0" destOrd="0" presId="urn:microsoft.com/office/officeart/2018/2/layout/IconLabelList"/>
    <dgm:cxn modelId="{5803CBDD-987A-4D62-8CB8-499B32925EDD}" type="presOf" srcId="{7A444137-D1E1-4530-847F-54FA2B3443E7}" destId="{7E5AE605-415C-4BD3-AC60-1C83167057C0}" srcOrd="0" destOrd="0" presId="urn:microsoft.com/office/officeart/2018/2/layout/IconLabelList"/>
    <dgm:cxn modelId="{9437B6EB-E283-4139-8C16-208A11BC28CA}" srcId="{8D6D1F81-C702-4123-BEE7-9BBAD93BCA4F}" destId="{BC66F80A-D3CF-4D29-AFB2-B6569290E164}" srcOrd="0" destOrd="0" parTransId="{522024EB-06C6-42BE-84CC-C3A23AC52540}" sibTransId="{83FF5EB3-5A60-4FE8-B662-7E52A9939EC5}"/>
    <dgm:cxn modelId="{ED194DEC-3B6A-4FA2-BCBA-06AB2C193A37}" type="presOf" srcId="{BC66F80A-D3CF-4D29-AFB2-B6569290E164}" destId="{F6084262-CFA5-4CAA-A269-BD428031273C}" srcOrd="0" destOrd="0" presId="urn:microsoft.com/office/officeart/2018/2/layout/IconLabelList"/>
    <dgm:cxn modelId="{63D465F1-5D7F-4B1A-A8F1-814DF0CD4D39}" srcId="{8D6D1F81-C702-4123-BEE7-9BBAD93BCA4F}" destId="{8890EDDF-F944-4934-A772-426471B9D6F9}" srcOrd="4" destOrd="0" parTransId="{77BF479B-28A3-4A54-9445-296FD94B9F79}" sibTransId="{F71EC588-7983-4788-A0EC-7AA880ACA2AC}"/>
    <dgm:cxn modelId="{1A1172F6-F82F-4798-885D-3CD559E37697}" type="presOf" srcId="{E74DEDE3-8C6A-4567-8B1C-02A31B807560}" destId="{1C253F83-5026-407F-A82F-8B3020072DC1}" srcOrd="0" destOrd="0" presId="urn:microsoft.com/office/officeart/2018/2/layout/IconLabelList"/>
    <dgm:cxn modelId="{6081B3C9-46B4-40C5-A382-8EF52B0ACB40}" type="presParOf" srcId="{DEB1E9FF-16B0-4088-B4AE-9264AD3463C6}" destId="{A74E6CF5-E641-4CC0-9A6B-8DD26A913FDB}" srcOrd="0" destOrd="0" presId="urn:microsoft.com/office/officeart/2018/2/layout/IconLabelList"/>
    <dgm:cxn modelId="{8D011974-001A-442F-AC63-999B65CF63F6}" type="presParOf" srcId="{A74E6CF5-E641-4CC0-9A6B-8DD26A913FDB}" destId="{A10E489A-3BF7-45EC-91BC-07B215F9A8AB}" srcOrd="0" destOrd="0" presId="urn:microsoft.com/office/officeart/2018/2/layout/IconLabelList"/>
    <dgm:cxn modelId="{5D125D44-D4DC-41B5-9C9E-37A72073B75F}" type="presParOf" srcId="{A74E6CF5-E641-4CC0-9A6B-8DD26A913FDB}" destId="{A264BEF2-BF0D-48FC-98ED-EB8A47183093}" srcOrd="1" destOrd="0" presId="urn:microsoft.com/office/officeart/2018/2/layout/IconLabelList"/>
    <dgm:cxn modelId="{A1DCFB7B-F19D-40C9-B793-C0C0701FA8AA}" type="presParOf" srcId="{A74E6CF5-E641-4CC0-9A6B-8DD26A913FDB}" destId="{F6084262-CFA5-4CAA-A269-BD428031273C}" srcOrd="2" destOrd="0" presId="urn:microsoft.com/office/officeart/2018/2/layout/IconLabelList"/>
    <dgm:cxn modelId="{2FBAE26D-03DA-42EB-B9A8-1F84A98F3946}" type="presParOf" srcId="{DEB1E9FF-16B0-4088-B4AE-9264AD3463C6}" destId="{680F40A4-CBE7-4DFA-A67C-16F5AEC4F80C}" srcOrd="1" destOrd="0" presId="urn:microsoft.com/office/officeart/2018/2/layout/IconLabelList"/>
    <dgm:cxn modelId="{DD61D07E-EA63-44A5-9DB9-7FF52114B18B}" type="presParOf" srcId="{DEB1E9FF-16B0-4088-B4AE-9264AD3463C6}" destId="{EC8C4D0E-8610-4CBA-8AC5-469E105A20CA}" srcOrd="2" destOrd="0" presId="urn:microsoft.com/office/officeart/2018/2/layout/IconLabelList"/>
    <dgm:cxn modelId="{30616420-E902-4149-B9BE-F423F0D68B7C}" type="presParOf" srcId="{EC8C4D0E-8610-4CBA-8AC5-469E105A20CA}" destId="{9527098F-AE79-4CFA-92B9-6F700D0A6444}" srcOrd="0" destOrd="0" presId="urn:microsoft.com/office/officeart/2018/2/layout/IconLabelList"/>
    <dgm:cxn modelId="{260AAA60-7E5A-4933-AFD8-7A0B54B29A92}" type="presParOf" srcId="{EC8C4D0E-8610-4CBA-8AC5-469E105A20CA}" destId="{78D92D40-4506-4F28-AA69-67FDB1319A86}" srcOrd="1" destOrd="0" presId="urn:microsoft.com/office/officeart/2018/2/layout/IconLabelList"/>
    <dgm:cxn modelId="{72FB6236-6ED1-4A7D-AA7A-ECEA2907EC5B}" type="presParOf" srcId="{EC8C4D0E-8610-4CBA-8AC5-469E105A20CA}" destId="{7E5AE605-415C-4BD3-AC60-1C83167057C0}" srcOrd="2" destOrd="0" presId="urn:microsoft.com/office/officeart/2018/2/layout/IconLabelList"/>
    <dgm:cxn modelId="{498C00FB-94DF-4AF6-A07E-09DD5F6D83D2}" type="presParOf" srcId="{DEB1E9FF-16B0-4088-B4AE-9264AD3463C6}" destId="{F496240F-5E18-4ECD-BC0B-389F8441F260}" srcOrd="3" destOrd="0" presId="urn:microsoft.com/office/officeart/2018/2/layout/IconLabelList"/>
    <dgm:cxn modelId="{65FA852B-C7F2-41A9-A0A8-445DC3A0287D}" type="presParOf" srcId="{DEB1E9FF-16B0-4088-B4AE-9264AD3463C6}" destId="{DE5AFF04-7CD0-4570-806A-93B38D6F6186}" srcOrd="4" destOrd="0" presId="urn:microsoft.com/office/officeart/2018/2/layout/IconLabelList"/>
    <dgm:cxn modelId="{C792A7C3-1FDC-4F62-94AC-02312AE7306A}" type="presParOf" srcId="{DE5AFF04-7CD0-4570-806A-93B38D6F6186}" destId="{95A26127-35F7-412F-B971-53874F686BD1}" srcOrd="0" destOrd="0" presId="urn:microsoft.com/office/officeart/2018/2/layout/IconLabelList"/>
    <dgm:cxn modelId="{82180488-8F84-48BA-9B0F-F834346F88E6}" type="presParOf" srcId="{DE5AFF04-7CD0-4570-806A-93B38D6F6186}" destId="{A148B326-F703-486B-9E1B-F197B00E16CD}" srcOrd="1" destOrd="0" presId="urn:microsoft.com/office/officeart/2018/2/layout/IconLabelList"/>
    <dgm:cxn modelId="{7F0BCB80-86F1-4095-868F-A3002E9E8F2C}" type="presParOf" srcId="{DE5AFF04-7CD0-4570-806A-93B38D6F6186}" destId="{1C253F83-5026-407F-A82F-8B3020072DC1}" srcOrd="2" destOrd="0" presId="urn:microsoft.com/office/officeart/2018/2/layout/IconLabelList"/>
    <dgm:cxn modelId="{EDC077ED-6DE5-44F8-AE12-4C0D02BD1D43}" type="presParOf" srcId="{DEB1E9FF-16B0-4088-B4AE-9264AD3463C6}" destId="{B36A5AE3-B56E-4318-BAA8-E5C549689E90}" srcOrd="5" destOrd="0" presId="urn:microsoft.com/office/officeart/2018/2/layout/IconLabelList"/>
    <dgm:cxn modelId="{F1047730-1DDD-48F1-AD96-B2C7133B72B4}" type="presParOf" srcId="{DEB1E9FF-16B0-4088-B4AE-9264AD3463C6}" destId="{1F6C8C38-1479-48A1-9D16-CEAA0ECA59DD}" srcOrd="6" destOrd="0" presId="urn:microsoft.com/office/officeart/2018/2/layout/IconLabelList"/>
    <dgm:cxn modelId="{0538375F-29C1-49C0-B940-67DA723DEA6B}" type="presParOf" srcId="{1F6C8C38-1479-48A1-9D16-CEAA0ECA59DD}" destId="{5AA669B6-2BE8-4078-BE14-50064FCEDAD1}" srcOrd="0" destOrd="0" presId="urn:microsoft.com/office/officeart/2018/2/layout/IconLabelList"/>
    <dgm:cxn modelId="{3C414888-7C78-450C-B8B9-B00FE7BF9ED3}" type="presParOf" srcId="{1F6C8C38-1479-48A1-9D16-CEAA0ECA59DD}" destId="{2B0742E2-B08D-4763-B242-B9A53C8C0274}" srcOrd="1" destOrd="0" presId="urn:microsoft.com/office/officeart/2018/2/layout/IconLabelList"/>
    <dgm:cxn modelId="{795719BF-4FCB-420D-99B1-7E0747964908}" type="presParOf" srcId="{1F6C8C38-1479-48A1-9D16-CEAA0ECA59DD}" destId="{F35E304C-CDA4-4A63-83A2-E2D2E8D556D1}" srcOrd="2" destOrd="0" presId="urn:microsoft.com/office/officeart/2018/2/layout/IconLabelList"/>
    <dgm:cxn modelId="{0BEBBD47-EF02-4076-996E-8C1505C02630}" type="presParOf" srcId="{DEB1E9FF-16B0-4088-B4AE-9264AD3463C6}" destId="{31558C17-7F5B-4332-A9DB-AC20B0C609FA}" srcOrd="7" destOrd="0" presId="urn:microsoft.com/office/officeart/2018/2/layout/IconLabelList"/>
    <dgm:cxn modelId="{A0831AAA-D04C-4B5A-9537-EF3BFA7AFE48}" type="presParOf" srcId="{DEB1E9FF-16B0-4088-B4AE-9264AD3463C6}" destId="{C6F9FB0A-7A66-4BA9-BEBD-DFD07D81825C}" srcOrd="8" destOrd="0" presId="urn:microsoft.com/office/officeart/2018/2/layout/IconLabelList"/>
    <dgm:cxn modelId="{B7CCBA07-79BC-42A1-A3F2-4D1EA432A7BF}" type="presParOf" srcId="{C6F9FB0A-7A66-4BA9-BEBD-DFD07D81825C}" destId="{BFE33B5A-31CA-4D9B-98E8-AA847DD1EA21}" srcOrd="0" destOrd="0" presId="urn:microsoft.com/office/officeart/2018/2/layout/IconLabelList"/>
    <dgm:cxn modelId="{4B1A7984-1C53-4AD4-B6F9-4C30907FF6F7}" type="presParOf" srcId="{C6F9FB0A-7A66-4BA9-BEBD-DFD07D81825C}" destId="{8EB8B48D-6E24-4B2F-995C-20F04149A6BB}" srcOrd="1" destOrd="0" presId="urn:microsoft.com/office/officeart/2018/2/layout/IconLabelList"/>
    <dgm:cxn modelId="{A3B0EA5A-0E04-4673-91AE-7FD1C60DA888}" type="presParOf" srcId="{C6F9FB0A-7A66-4BA9-BEBD-DFD07D81825C}" destId="{4217F024-569D-491F-9CFF-E7BCC6AAEED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B35EFF-E1F7-4A2E-B043-86CA590C8FC1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61F3789-88B2-46CF-8D1F-5B803B8D06BF}">
      <dgm:prSet custT="1"/>
      <dgm:spPr>
        <a:solidFill>
          <a:srgbClr val="EC1C24"/>
        </a:solidFill>
      </dgm:spPr>
      <dgm:t>
        <a:bodyPr/>
        <a:lstStyle/>
        <a:p>
          <a:r>
            <a:rPr lang="en-US" sz="6000" b="1" dirty="0">
              <a:solidFill>
                <a:schemeClr val="bg1"/>
              </a:solidFill>
            </a:rPr>
            <a:t>$3.52 </a:t>
          </a:r>
          <a:r>
            <a:rPr lang="en-US" sz="3200" b="1" dirty="0">
              <a:solidFill>
                <a:schemeClr val="bg1"/>
              </a:solidFill>
            </a:rPr>
            <a:t>per capita in funding</a:t>
          </a:r>
          <a:r>
            <a:rPr lang="en-US" sz="3200" dirty="0">
              <a:solidFill>
                <a:schemeClr val="bg1"/>
              </a:solidFill>
            </a:rPr>
            <a:t> </a:t>
          </a:r>
          <a:r>
            <a:rPr lang="en-US" sz="2300" dirty="0">
              <a:solidFill>
                <a:schemeClr val="bg1"/>
              </a:solidFill>
            </a:rPr>
            <a:t>$0.18 per capita w/o UPAF</a:t>
          </a:r>
        </a:p>
      </dgm:t>
    </dgm:pt>
    <dgm:pt modelId="{5876DC7F-0474-4FBD-8980-BA9E98F962DD}" type="parTrans" cxnId="{B406D91C-A090-4B4E-9BF4-B138E295EC6E}">
      <dgm:prSet/>
      <dgm:spPr/>
      <dgm:t>
        <a:bodyPr/>
        <a:lstStyle/>
        <a:p>
          <a:endParaRPr lang="en-US"/>
        </a:p>
      </dgm:t>
    </dgm:pt>
    <dgm:pt modelId="{0FAE118C-4E37-45D9-824E-07A2FCF7682B}" type="sibTrans" cxnId="{B406D91C-A090-4B4E-9BF4-B138E295EC6E}">
      <dgm:prSet/>
      <dgm:spPr/>
      <dgm:t>
        <a:bodyPr/>
        <a:lstStyle/>
        <a:p>
          <a:endParaRPr lang="en-US"/>
        </a:p>
      </dgm:t>
    </dgm:pt>
    <dgm:pt modelId="{FBC44AA6-B423-4D11-9765-AAC5091B664F}">
      <dgm:prSet custT="1"/>
      <dgm:spPr>
        <a:solidFill>
          <a:srgbClr val="8CBF49"/>
        </a:solidFill>
      </dgm:spPr>
      <dgm:t>
        <a:bodyPr/>
        <a:lstStyle/>
        <a:p>
          <a:r>
            <a:rPr lang="en-US" sz="6000" b="1" dirty="0">
              <a:solidFill>
                <a:schemeClr val="bg1"/>
              </a:solidFill>
            </a:rPr>
            <a:t>$400+ </a:t>
          </a:r>
          <a:r>
            <a:rPr lang="en-US" sz="5400" b="1" dirty="0">
              <a:solidFill>
                <a:schemeClr val="bg1"/>
              </a:solidFill>
            </a:rPr>
            <a:t>million</a:t>
          </a:r>
          <a:r>
            <a:rPr lang="en-US" sz="4400" b="1" dirty="0">
              <a:solidFill>
                <a:schemeClr val="bg1"/>
              </a:solidFill>
            </a:rPr>
            <a:t> </a:t>
          </a:r>
          <a:r>
            <a:rPr lang="en-US" sz="2800" dirty="0">
              <a:solidFill>
                <a:schemeClr val="bg1"/>
              </a:solidFill>
            </a:rPr>
            <a:t>raised to date </a:t>
          </a:r>
        </a:p>
      </dgm:t>
    </dgm:pt>
    <dgm:pt modelId="{551B3A17-753D-4E18-BD7F-FBFA3A2FD59C}" type="sibTrans" cxnId="{1B4E23C8-BFAB-4F84-B9F9-C654567F3804}">
      <dgm:prSet/>
      <dgm:spPr/>
      <dgm:t>
        <a:bodyPr/>
        <a:lstStyle/>
        <a:p>
          <a:endParaRPr lang="en-US"/>
        </a:p>
      </dgm:t>
    </dgm:pt>
    <dgm:pt modelId="{3B263C67-2B0B-4A4D-A945-12A5233F446E}" type="parTrans" cxnId="{1B4E23C8-BFAB-4F84-B9F9-C654567F3804}">
      <dgm:prSet/>
      <dgm:spPr/>
      <dgm:t>
        <a:bodyPr/>
        <a:lstStyle/>
        <a:p>
          <a:endParaRPr lang="en-US"/>
        </a:p>
      </dgm:t>
    </dgm:pt>
    <dgm:pt modelId="{FF3E9716-0CF6-4DCD-BA9C-E7750BEBCA05}">
      <dgm:prSet phldrT="[Text]" custT="1"/>
      <dgm:spPr>
        <a:solidFill>
          <a:srgbClr val="26A9E0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5000" b="1" dirty="0">
              <a:solidFill>
                <a:schemeClr val="bg1"/>
              </a:solidFill>
            </a:rPr>
            <a:t>Largest</a:t>
          </a:r>
          <a:r>
            <a:rPr lang="en-US" sz="2800" b="1" dirty="0">
              <a:solidFill>
                <a:schemeClr val="bg1"/>
              </a:solidFill>
            </a:rPr>
            <a:t> </a:t>
          </a:r>
          <a:r>
            <a:rPr lang="en-US" sz="3200" b="1" dirty="0">
              <a:solidFill>
                <a:schemeClr val="bg1"/>
              </a:solidFill>
            </a:rPr>
            <a:t>united fund </a:t>
          </a:r>
          <a:endParaRPr lang="en-US" sz="2800" b="1" dirty="0">
            <a:solidFill>
              <a:schemeClr val="bg1"/>
            </a:solidFill>
          </a:endParaRPr>
        </a:p>
        <a:p>
          <a:pPr>
            <a:spcAft>
              <a:spcPct val="35000"/>
            </a:spcAft>
          </a:pPr>
          <a:r>
            <a:rPr lang="en-US" sz="2800" dirty="0">
              <a:solidFill>
                <a:schemeClr val="bg1"/>
              </a:solidFill>
            </a:rPr>
            <a:t>for the </a:t>
          </a:r>
          <a:r>
            <a:rPr lang="en-US" sz="2800" b="1" dirty="0">
              <a:solidFill>
                <a:schemeClr val="bg1"/>
              </a:solidFill>
            </a:rPr>
            <a:t>performing</a:t>
          </a:r>
          <a:r>
            <a:rPr lang="en-US" sz="2800" dirty="0">
              <a:solidFill>
                <a:schemeClr val="bg1"/>
              </a:solidFill>
            </a:rPr>
            <a:t> arts</a:t>
          </a:r>
        </a:p>
      </dgm:t>
    </dgm:pt>
    <dgm:pt modelId="{BB53724F-DA43-4556-87C5-2BE4CF88D1E1}" type="sibTrans" cxnId="{24871BDA-112B-41C2-B622-4E72C351C764}">
      <dgm:prSet/>
      <dgm:spPr/>
      <dgm:t>
        <a:bodyPr/>
        <a:lstStyle/>
        <a:p>
          <a:endParaRPr lang="en-US"/>
        </a:p>
      </dgm:t>
    </dgm:pt>
    <dgm:pt modelId="{2625E2D2-60AF-4ACB-9236-7BB3343D0922}" type="parTrans" cxnId="{24871BDA-112B-41C2-B622-4E72C351C764}">
      <dgm:prSet/>
      <dgm:spPr/>
      <dgm:t>
        <a:bodyPr/>
        <a:lstStyle/>
        <a:p>
          <a:endParaRPr lang="en-US"/>
        </a:p>
      </dgm:t>
    </dgm:pt>
    <dgm:pt modelId="{68496B7A-2E81-4B5F-B365-9F56D5D60E03}">
      <dgm:prSet custT="1"/>
      <dgm:spPr>
        <a:solidFill>
          <a:srgbClr val="EC921E"/>
        </a:solidFill>
      </dgm:spPr>
      <dgm:t>
        <a:bodyPr/>
        <a:lstStyle/>
        <a:p>
          <a:r>
            <a:rPr lang="en-US" sz="4800" b="1" dirty="0">
              <a:solidFill>
                <a:schemeClr val="bg1"/>
              </a:solidFill>
            </a:rPr>
            <a:t>Largest annual</a:t>
          </a:r>
          <a:r>
            <a:rPr lang="en-US" sz="3200" b="1" dirty="0">
              <a:solidFill>
                <a:schemeClr val="bg1"/>
              </a:solidFill>
            </a:rPr>
            <a:t> </a:t>
          </a:r>
          <a:r>
            <a:rPr lang="en-US" sz="3400" b="1" dirty="0">
              <a:solidFill>
                <a:schemeClr val="bg1"/>
              </a:solidFill>
            </a:rPr>
            <a:t>supporter</a:t>
          </a:r>
          <a:r>
            <a:rPr lang="en-US" sz="3200" b="1" dirty="0">
              <a:solidFill>
                <a:schemeClr val="bg1"/>
              </a:solidFill>
            </a:rPr>
            <a:t> </a:t>
          </a:r>
          <a:r>
            <a:rPr lang="en-US" sz="2800" dirty="0">
              <a:solidFill>
                <a:schemeClr val="bg1"/>
              </a:solidFill>
            </a:rPr>
            <a:t>to 14 groups</a:t>
          </a:r>
        </a:p>
      </dgm:t>
    </dgm:pt>
    <dgm:pt modelId="{AD908820-FFC7-4F67-952E-D16F9CCCF0A5}" type="sibTrans" cxnId="{0D9068B5-DFF6-4974-BDB3-E03D71F950BA}">
      <dgm:prSet/>
      <dgm:spPr/>
      <dgm:t>
        <a:bodyPr/>
        <a:lstStyle/>
        <a:p>
          <a:endParaRPr lang="en-US"/>
        </a:p>
      </dgm:t>
    </dgm:pt>
    <dgm:pt modelId="{ABBFA2B9-333E-45AC-BB20-BD83A959E6C5}" type="parTrans" cxnId="{0D9068B5-DFF6-4974-BDB3-E03D71F950BA}">
      <dgm:prSet/>
      <dgm:spPr/>
      <dgm:t>
        <a:bodyPr/>
        <a:lstStyle/>
        <a:p>
          <a:endParaRPr lang="en-US"/>
        </a:p>
      </dgm:t>
    </dgm:pt>
    <dgm:pt modelId="{10125E78-1722-4B5B-BCF7-55547C44B963}" type="pres">
      <dgm:prSet presAssocID="{52B35EFF-E1F7-4A2E-B043-86CA590C8FC1}" presName="Name0" presStyleCnt="0">
        <dgm:presLayoutVars>
          <dgm:dir/>
          <dgm:resizeHandles val="exact"/>
        </dgm:presLayoutVars>
      </dgm:prSet>
      <dgm:spPr/>
    </dgm:pt>
    <dgm:pt modelId="{2333D71D-DACF-4F53-8C8B-8FB8D70EADD1}" type="pres">
      <dgm:prSet presAssocID="{FF3E9716-0CF6-4DCD-BA9C-E7750BEBCA05}" presName="Name5" presStyleLbl="vennNode1" presStyleIdx="0" presStyleCnt="4">
        <dgm:presLayoutVars>
          <dgm:bulletEnabled val="1"/>
        </dgm:presLayoutVars>
      </dgm:prSet>
      <dgm:spPr/>
    </dgm:pt>
    <dgm:pt modelId="{1C4DE880-B910-4047-A5C5-E69A8B68B60E}" type="pres">
      <dgm:prSet presAssocID="{BB53724F-DA43-4556-87C5-2BE4CF88D1E1}" presName="space" presStyleCnt="0"/>
      <dgm:spPr/>
    </dgm:pt>
    <dgm:pt modelId="{66880B20-5E74-4D23-B104-EA62CA1FFB8C}" type="pres">
      <dgm:prSet presAssocID="{FBC44AA6-B423-4D11-9765-AAC5091B664F}" presName="Name5" presStyleLbl="vennNode1" presStyleIdx="1" presStyleCnt="4">
        <dgm:presLayoutVars>
          <dgm:bulletEnabled val="1"/>
        </dgm:presLayoutVars>
      </dgm:prSet>
      <dgm:spPr/>
    </dgm:pt>
    <dgm:pt modelId="{1A698A10-D03B-40F2-8C47-D4AA24C54E27}" type="pres">
      <dgm:prSet presAssocID="{551B3A17-753D-4E18-BD7F-FBFA3A2FD59C}" presName="space" presStyleCnt="0"/>
      <dgm:spPr/>
    </dgm:pt>
    <dgm:pt modelId="{2B775610-21CC-4601-A500-C06880DC72F9}" type="pres">
      <dgm:prSet presAssocID="{68496B7A-2E81-4B5F-B365-9F56D5D60E03}" presName="Name5" presStyleLbl="vennNode1" presStyleIdx="2" presStyleCnt="4">
        <dgm:presLayoutVars>
          <dgm:bulletEnabled val="1"/>
        </dgm:presLayoutVars>
      </dgm:prSet>
      <dgm:spPr/>
    </dgm:pt>
    <dgm:pt modelId="{A385F08A-7048-4AAB-AE34-2CFABF8CA7C3}" type="pres">
      <dgm:prSet presAssocID="{AD908820-FFC7-4F67-952E-D16F9CCCF0A5}" presName="space" presStyleCnt="0"/>
      <dgm:spPr/>
    </dgm:pt>
    <dgm:pt modelId="{3AA6819B-23CD-4753-910B-E7AAE4DE81B4}" type="pres">
      <dgm:prSet presAssocID="{E61F3789-88B2-46CF-8D1F-5B803B8D06BF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659F5C0D-0CAF-4E28-8539-3086BA4F96D4}" type="presOf" srcId="{E61F3789-88B2-46CF-8D1F-5B803B8D06BF}" destId="{3AA6819B-23CD-4753-910B-E7AAE4DE81B4}" srcOrd="0" destOrd="0" presId="urn:microsoft.com/office/officeart/2005/8/layout/venn3"/>
    <dgm:cxn modelId="{19539514-B9A2-410F-AF0A-95A612295B91}" type="presOf" srcId="{FF3E9716-0CF6-4DCD-BA9C-E7750BEBCA05}" destId="{2333D71D-DACF-4F53-8C8B-8FB8D70EADD1}" srcOrd="0" destOrd="0" presId="urn:microsoft.com/office/officeart/2005/8/layout/venn3"/>
    <dgm:cxn modelId="{B406D91C-A090-4B4E-9BF4-B138E295EC6E}" srcId="{52B35EFF-E1F7-4A2E-B043-86CA590C8FC1}" destId="{E61F3789-88B2-46CF-8D1F-5B803B8D06BF}" srcOrd="3" destOrd="0" parTransId="{5876DC7F-0474-4FBD-8980-BA9E98F962DD}" sibTransId="{0FAE118C-4E37-45D9-824E-07A2FCF7682B}"/>
    <dgm:cxn modelId="{18BC19A7-F51D-4C46-94D7-28C0456C31B9}" type="presOf" srcId="{68496B7A-2E81-4B5F-B365-9F56D5D60E03}" destId="{2B775610-21CC-4601-A500-C06880DC72F9}" srcOrd="0" destOrd="0" presId="urn:microsoft.com/office/officeart/2005/8/layout/venn3"/>
    <dgm:cxn modelId="{0D9068B5-DFF6-4974-BDB3-E03D71F950BA}" srcId="{52B35EFF-E1F7-4A2E-B043-86CA590C8FC1}" destId="{68496B7A-2E81-4B5F-B365-9F56D5D60E03}" srcOrd="2" destOrd="0" parTransId="{ABBFA2B9-333E-45AC-BB20-BD83A959E6C5}" sibTransId="{AD908820-FFC7-4F67-952E-D16F9CCCF0A5}"/>
    <dgm:cxn modelId="{1B4E23C8-BFAB-4F84-B9F9-C654567F3804}" srcId="{52B35EFF-E1F7-4A2E-B043-86CA590C8FC1}" destId="{FBC44AA6-B423-4D11-9765-AAC5091B664F}" srcOrd="1" destOrd="0" parTransId="{3B263C67-2B0B-4A4D-A945-12A5233F446E}" sibTransId="{551B3A17-753D-4E18-BD7F-FBFA3A2FD59C}"/>
    <dgm:cxn modelId="{BD6537CF-CBBB-4C4F-B801-6EC116EBFE71}" type="presOf" srcId="{FBC44AA6-B423-4D11-9765-AAC5091B664F}" destId="{66880B20-5E74-4D23-B104-EA62CA1FFB8C}" srcOrd="0" destOrd="0" presId="urn:microsoft.com/office/officeart/2005/8/layout/venn3"/>
    <dgm:cxn modelId="{7BDE47D2-6935-4EA8-BA79-9C0781AF574F}" type="presOf" srcId="{52B35EFF-E1F7-4A2E-B043-86CA590C8FC1}" destId="{10125E78-1722-4B5B-BCF7-55547C44B963}" srcOrd="0" destOrd="0" presId="urn:microsoft.com/office/officeart/2005/8/layout/venn3"/>
    <dgm:cxn modelId="{24871BDA-112B-41C2-B622-4E72C351C764}" srcId="{52B35EFF-E1F7-4A2E-B043-86CA590C8FC1}" destId="{FF3E9716-0CF6-4DCD-BA9C-E7750BEBCA05}" srcOrd="0" destOrd="0" parTransId="{2625E2D2-60AF-4ACB-9236-7BB3343D0922}" sibTransId="{BB53724F-DA43-4556-87C5-2BE4CF88D1E1}"/>
    <dgm:cxn modelId="{BD9BE2E4-4185-4B06-8A79-A8C2D2271A93}" type="presParOf" srcId="{10125E78-1722-4B5B-BCF7-55547C44B963}" destId="{2333D71D-DACF-4F53-8C8B-8FB8D70EADD1}" srcOrd="0" destOrd="0" presId="urn:microsoft.com/office/officeart/2005/8/layout/venn3"/>
    <dgm:cxn modelId="{765FBFDB-D611-49F5-939B-C580C49F04CC}" type="presParOf" srcId="{10125E78-1722-4B5B-BCF7-55547C44B963}" destId="{1C4DE880-B910-4047-A5C5-E69A8B68B60E}" srcOrd="1" destOrd="0" presId="urn:microsoft.com/office/officeart/2005/8/layout/venn3"/>
    <dgm:cxn modelId="{1AD6C3B5-20CD-4D6F-BA6B-DBA0FD209885}" type="presParOf" srcId="{10125E78-1722-4B5B-BCF7-55547C44B963}" destId="{66880B20-5E74-4D23-B104-EA62CA1FFB8C}" srcOrd="2" destOrd="0" presId="urn:microsoft.com/office/officeart/2005/8/layout/venn3"/>
    <dgm:cxn modelId="{560D8123-E025-4C9F-9667-B09C8C27D61D}" type="presParOf" srcId="{10125E78-1722-4B5B-BCF7-55547C44B963}" destId="{1A698A10-D03B-40F2-8C47-D4AA24C54E27}" srcOrd="3" destOrd="0" presId="urn:microsoft.com/office/officeart/2005/8/layout/venn3"/>
    <dgm:cxn modelId="{A968F826-F00D-4D2C-B935-BDC17CE301F4}" type="presParOf" srcId="{10125E78-1722-4B5B-BCF7-55547C44B963}" destId="{2B775610-21CC-4601-A500-C06880DC72F9}" srcOrd="4" destOrd="0" presId="urn:microsoft.com/office/officeart/2005/8/layout/venn3"/>
    <dgm:cxn modelId="{F2130392-119E-4C80-887D-02EC65F03571}" type="presParOf" srcId="{10125E78-1722-4B5B-BCF7-55547C44B963}" destId="{A385F08A-7048-4AAB-AE34-2CFABF8CA7C3}" srcOrd="5" destOrd="0" presId="urn:microsoft.com/office/officeart/2005/8/layout/venn3"/>
    <dgm:cxn modelId="{7DC68925-D860-4FB9-A9E9-7511357AE678}" type="presParOf" srcId="{10125E78-1722-4B5B-BCF7-55547C44B963}" destId="{3AA6819B-23CD-4753-910B-E7AAE4DE81B4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62A165-EB87-43BD-8DD8-DB0DBE28CA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E98C62-42AB-4A24-9901-7212596FBE94}">
      <dgm:prSet phldrT="[Text]" custT="1"/>
      <dgm:spPr>
        <a:solidFill>
          <a:srgbClr val="26A9E0"/>
        </a:solidFill>
        <a:ln>
          <a:noFill/>
        </a:ln>
      </dgm:spPr>
      <dgm:t>
        <a:bodyPr/>
        <a:lstStyle/>
        <a:p>
          <a:pPr algn="ctr"/>
          <a:r>
            <a:rPr lang="en-US" sz="2400" b="1" dirty="0"/>
            <a:t>CREW $75+</a:t>
          </a:r>
        </a:p>
      </dgm:t>
    </dgm:pt>
    <dgm:pt modelId="{167C4CFD-E72A-4A79-952C-931E8F2BB90B}" type="parTrans" cxnId="{925F73AB-CC0C-4ED7-B96E-02F5D742E142}">
      <dgm:prSet/>
      <dgm:spPr/>
      <dgm:t>
        <a:bodyPr/>
        <a:lstStyle/>
        <a:p>
          <a:endParaRPr lang="en-US"/>
        </a:p>
      </dgm:t>
    </dgm:pt>
    <dgm:pt modelId="{EB9A3DB1-B49C-4222-AF05-7A7E44F7C528}" type="sibTrans" cxnId="{925F73AB-CC0C-4ED7-B96E-02F5D742E142}">
      <dgm:prSet/>
      <dgm:spPr/>
      <dgm:t>
        <a:bodyPr/>
        <a:lstStyle/>
        <a:p>
          <a:endParaRPr lang="en-US"/>
        </a:p>
      </dgm:t>
    </dgm:pt>
    <dgm:pt modelId="{01F9691F-B5F1-479D-A2A5-AEE75BA2CF2D}">
      <dgm:prSet phldrT="[Text]" custT="1"/>
      <dgm:spPr>
        <a:solidFill>
          <a:srgbClr val="26A9E0">
            <a:alpha val="34902"/>
          </a:srgbClr>
        </a:solidFill>
        <a:ln>
          <a:noFill/>
        </a:ln>
      </dgm:spPr>
      <dgm:t>
        <a:bodyPr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Free Performance Voucher, Local Dining Discounts &amp; Pop-up Offers on Performances!</a:t>
          </a:r>
        </a:p>
      </dgm:t>
    </dgm:pt>
    <dgm:pt modelId="{730D2674-8907-4714-8609-BF8D758CB8BE}" type="parTrans" cxnId="{4F1F14F5-CE13-4401-8FE4-C4E39BB4573D}">
      <dgm:prSet/>
      <dgm:spPr/>
      <dgm:t>
        <a:bodyPr/>
        <a:lstStyle/>
        <a:p>
          <a:endParaRPr lang="en-US"/>
        </a:p>
      </dgm:t>
    </dgm:pt>
    <dgm:pt modelId="{262DD926-5AA7-4DF1-9424-89B8E2DA799D}" type="sibTrans" cxnId="{4F1F14F5-CE13-4401-8FE4-C4E39BB4573D}">
      <dgm:prSet/>
      <dgm:spPr/>
      <dgm:t>
        <a:bodyPr/>
        <a:lstStyle/>
        <a:p>
          <a:endParaRPr lang="en-US"/>
        </a:p>
      </dgm:t>
    </dgm:pt>
    <dgm:pt modelId="{7403ABEF-432C-4ECF-A059-B699E44BD343}">
      <dgm:prSet phldrT="[Text]" custT="1"/>
      <dgm:spPr>
        <a:solidFill>
          <a:srgbClr val="8CBF49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CORPS $150+</a:t>
          </a:r>
        </a:p>
      </dgm:t>
    </dgm:pt>
    <dgm:pt modelId="{F94ED902-A03A-4AB1-B18C-7AA67B7EDC66}" type="parTrans" cxnId="{3510082D-1489-49A3-9495-715A2989190C}">
      <dgm:prSet/>
      <dgm:spPr/>
      <dgm:t>
        <a:bodyPr/>
        <a:lstStyle/>
        <a:p>
          <a:endParaRPr lang="en-US"/>
        </a:p>
      </dgm:t>
    </dgm:pt>
    <dgm:pt modelId="{3045342E-F037-433A-BE79-CC054D3C7C13}" type="sibTrans" cxnId="{3510082D-1489-49A3-9495-715A2989190C}">
      <dgm:prSet/>
      <dgm:spPr/>
      <dgm:t>
        <a:bodyPr/>
        <a:lstStyle/>
        <a:p>
          <a:endParaRPr lang="en-US"/>
        </a:p>
      </dgm:t>
    </dgm:pt>
    <dgm:pt modelId="{75C63BF3-01D7-4AC9-8898-CC2E8DD2EA3B}">
      <dgm:prSet phldrT="[Text]" custT="1"/>
      <dgm:spPr>
        <a:solidFill>
          <a:srgbClr val="8CBF49">
            <a:alpha val="34902"/>
          </a:srgbClr>
        </a:solidFill>
        <a:ln>
          <a:noFill/>
        </a:ln>
      </dgm:spPr>
      <dgm:t>
        <a:bodyPr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The UPAF SM</a:t>
          </a:r>
          <a:r>
            <a:rPr lang="en-US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ART</a:t>
          </a: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CARD: </a:t>
          </a:r>
          <a:r>
            <a:rPr lang="en-US" sz="2400" b="1" u="sng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Buy One, Get One FREE</a:t>
          </a: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Ticket Offers at all 14 UPAF Members</a:t>
          </a:r>
        </a:p>
      </dgm:t>
    </dgm:pt>
    <dgm:pt modelId="{C13F0B6D-9909-424F-A002-92066640E483}" type="parTrans" cxnId="{98A79216-2683-40DE-810A-851A830BD892}">
      <dgm:prSet/>
      <dgm:spPr/>
      <dgm:t>
        <a:bodyPr/>
        <a:lstStyle/>
        <a:p>
          <a:endParaRPr lang="en-US"/>
        </a:p>
      </dgm:t>
    </dgm:pt>
    <dgm:pt modelId="{A924C5F1-41D5-493F-8F29-DD4CEF5BA8CD}" type="sibTrans" cxnId="{98A79216-2683-40DE-810A-851A830BD892}">
      <dgm:prSet/>
      <dgm:spPr/>
      <dgm:t>
        <a:bodyPr/>
        <a:lstStyle/>
        <a:p>
          <a:endParaRPr lang="en-US"/>
        </a:p>
      </dgm:t>
    </dgm:pt>
    <dgm:pt modelId="{430F0FFC-491B-4962-8768-E2F346A03B85}">
      <dgm:prSet phldrT="[Text]" custT="1"/>
      <dgm:spPr>
        <a:solidFill>
          <a:srgbClr val="EC921E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CAST $350+</a:t>
          </a:r>
        </a:p>
      </dgm:t>
    </dgm:pt>
    <dgm:pt modelId="{C7B417B6-25E1-4CB3-B9EF-C57BBF3BA378}" type="parTrans" cxnId="{5C09EAB9-8E6C-43F5-9099-593B8F6BD9A3}">
      <dgm:prSet/>
      <dgm:spPr/>
      <dgm:t>
        <a:bodyPr/>
        <a:lstStyle/>
        <a:p>
          <a:endParaRPr lang="en-US"/>
        </a:p>
      </dgm:t>
    </dgm:pt>
    <dgm:pt modelId="{42422B47-2336-4258-B470-512A992AED3B}" type="sibTrans" cxnId="{5C09EAB9-8E6C-43F5-9099-593B8F6BD9A3}">
      <dgm:prSet/>
      <dgm:spPr/>
      <dgm:t>
        <a:bodyPr/>
        <a:lstStyle/>
        <a:p>
          <a:endParaRPr lang="en-US"/>
        </a:p>
      </dgm:t>
    </dgm:pt>
    <dgm:pt modelId="{504F9639-BCE8-40FE-B883-58092408C362}">
      <dgm:prSet phldrT="[Text]" custT="1"/>
      <dgm:spPr>
        <a:solidFill>
          <a:srgbClr val="EC921E">
            <a:alpha val="34902"/>
          </a:srgbClr>
        </a:solidFill>
        <a:ln>
          <a:noFill/>
        </a:ln>
      </dgm:spPr>
      <dgm:t>
        <a:bodyPr/>
        <a:lstStyle/>
        <a:p>
          <a:pPr>
            <a:buNone/>
          </a:pPr>
          <a:r>
            <a:rPr lang="en-US" sz="2400" b="0" dirty="0"/>
            <a:t>DOUBLE Your SM</a:t>
          </a:r>
          <a:r>
            <a:rPr lang="en-US" sz="2400" b="1" i="0" dirty="0"/>
            <a:t>ART</a:t>
          </a:r>
          <a:r>
            <a:rPr lang="en-US" sz="2400" b="0" i="0" dirty="0"/>
            <a:t> CARD Offers</a:t>
          </a:r>
          <a:endParaRPr lang="en-US" sz="2400" b="0" dirty="0"/>
        </a:p>
      </dgm:t>
    </dgm:pt>
    <dgm:pt modelId="{094CB9CB-32B1-4FB6-B583-AFDA3DB14FBD}" type="parTrans" cxnId="{115346DE-E083-4D17-B018-42D2880D047E}">
      <dgm:prSet/>
      <dgm:spPr/>
      <dgm:t>
        <a:bodyPr/>
        <a:lstStyle/>
        <a:p>
          <a:endParaRPr lang="en-US"/>
        </a:p>
      </dgm:t>
    </dgm:pt>
    <dgm:pt modelId="{BC0EE70D-910B-4127-9EC3-0B10BFE101D9}" type="sibTrans" cxnId="{115346DE-E083-4D17-B018-42D2880D047E}">
      <dgm:prSet/>
      <dgm:spPr/>
      <dgm:t>
        <a:bodyPr/>
        <a:lstStyle/>
        <a:p>
          <a:endParaRPr lang="en-US"/>
        </a:p>
      </dgm:t>
    </dgm:pt>
    <dgm:pt modelId="{F8433688-D61B-40EF-A65A-E6C706A5FD45}">
      <dgm:prSet phldrT="[Text]" custT="1"/>
      <dgm:spPr>
        <a:solidFill>
          <a:srgbClr val="EC1C24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PRINCIPAL $600+</a:t>
          </a:r>
        </a:p>
      </dgm:t>
    </dgm:pt>
    <dgm:pt modelId="{1AD402DC-1D6A-4777-976D-CA1EF2F26FAD}" type="parTrans" cxnId="{FD3D031B-F98D-47F5-81C8-545E62926FD0}">
      <dgm:prSet/>
      <dgm:spPr/>
      <dgm:t>
        <a:bodyPr/>
        <a:lstStyle/>
        <a:p>
          <a:endParaRPr lang="en-US"/>
        </a:p>
      </dgm:t>
    </dgm:pt>
    <dgm:pt modelId="{94CF1D5F-D596-4714-8CCC-68A9D4B745DC}" type="sibTrans" cxnId="{FD3D031B-F98D-47F5-81C8-545E62926FD0}">
      <dgm:prSet/>
      <dgm:spPr/>
      <dgm:t>
        <a:bodyPr/>
        <a:lstStyle/>
        <a:p>
          <a:endParaRPr lang="en-US"/>
        </a:p>
      </dgm:t>
    </dgm:pt>
    <dgm:pt modelId="{F504D472-D251-431B-97AD-5A3A246EA683}">
      <dgm:prSet phldrT="[Text]" custT="1"/>
      <dgm:spPr>
        <a:solidFill>
          <a:srgbClr val="EC1C24">
            <a:alpha val="34902"/>
          </a:srgbClr>
        </a:solidFill>
        <a:ln>
          <a:noFill/>
        </a:ln>
      </dgm:spPr>
      <dgm:t>
        <a:bodyPr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Access to our exclusive Open Rehearsal Experiences</a:t>
          </a:r>
          <a:endParaRPr lang="en-US" sz="2400" b="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1AF7EEC2-1149-4087-B09F-51DB297DED2D}" type="parTrans" cxnId="{EA57BBF5-E5DF-4040-939B-5BBF39726764}">
      <dgm:prSet/>
      <dgm:spPr/>
      <dgm:t>
        <a:bodyPr/>
        <a:lstStyle/>
        <a:p>
          <a:endParaRPr lang="en-US"/>
        </a:p>
      </dgm:t>
    </dgm:pt>
    <dgm:pt modelId="{58934431-3917-473D-AB28-97FE69B051D2}" type="sibTrans" cxnId="{EA57BBF5-E5DF-4040-939B-5BBF39726764}">
      <dgm:prSet/>
      <dgm:spPr/>
      <dgm:t>
        <a:bodyPr/>
        <a:lstStyle/>
        <a:p>
          <a:endParaRPr lang="en-US"/>
        </a:p>
      </dgm:t>
    </dgm:pt>
    <dgm:pt modelId="{D64129EF-4032-49B3-83EE-99314722693F}" type="pres">
      <dgm:prSet presAssocID="{2A62A165-EB87-43BD-8DD8-DB0DBE28CAE9}" presName="Name0" presStyleCnt="0">
        <dgm:presLayoutVars>
          <dgm:dir/>
          <dgm:animLvl val="lvl"/>
          <dgm:resizeHandles val="exact"/>
        </dgm:presLayoutVars>
      </dgm:prSet>
      <dgm:spPr/>
    </dgm:pt>
    <dgm:pt modelId="{3F61962F-DBE3-4637-B11D-1D40694DF556}" type="pres">
      <dgm:prSet presAssocID="{4DE98C62-42AB-4A24-9901-7212596FBE94}" presName="linNode" presStyleCnt="0"/>
      <dgm:spPr/>
    </dgm:pt>
    <dgm:pt modelId="{A4842728-06A2-4E23-BD31-4352EB5B6336}" type="pres">
      <dgm:prSet presAssocID="{4DE98C62-42AB-4A24-9901-7212596FBE94}" presName="parentText" presStyleLbl="node1" presStyleIdx="0" presStyleCnt="4" custScaleX="78830">
        <dgm:presLayoutVars>
          <dgm:chMax val="1"/>
          <dgm:bulletEnabled val="1"/>
        </dgm:presLayoutVars>
      </dgm:prSet>
      <dgm:spPr/>
    </dgm:pt>
    <dgm:pt modelId="{002FA3AF-22CE-4DAF-AD67-3A00E95CB2AE}" type="pres">
      <dgm:prSet presAssocID="{4DE98C62-42AB-4A24-9901-7212596FBE94}" presName="descendantText" presStyleLbl="alignAccFollowNode1" presStyleIdx="0" presStyleCnt="4">
        <dgm:presLayoutVars>
          <dgm:bulletEnabled val="1"/>
        </dgm:presLayoutVars>
      </dgm:prSet>
      <dgm:spPr/>
    </dgm:pt>
    <dgm:pt modelId="{527EB7DE-11F9-4EFE-A66C-F61C8D5C4A4A}" type="pres">
      <dgm:prSet presAssocID="{EB9A3DB1-B49C-4222-AF05-7A7E44F7C528}" presName="sp" presStyleCnt="0"/>
      <dgm:spPr/>
    </dgm:pt>
    <dgm:pt modelId="{45E7690E-760C-4CB9-81D9-7B3184184E69}" type="pres">
      <dgm:prSet presAssocID="{7403ABEF-432C-4ECF-A059-B699E44BD343}" presName="linNode" presStyleCnt="0"/>
      <dgm:spPr/>
    </dgm:pt>
    <dgm:pt modelId="{09489971-0E64-4614-8E46-6902B5AD0EE4}" type="pres">
      <dgm:prSet presAssocID="{7403ABEF-432C-4ECF-A059-B699E44BD343}" presName="parentText" presStyleLbl="node1" presStyleIdx="1" presStyleCnt="4" custScaleX="78830">
        <dgm:presLayoutVars>
          <dgm:chMax val="1"/>
          <dgm:bulletEnabled val="1"/>
        </dgm:presLayoutVars>
      </dgm:prSet>
      <dgm:spPr/>
    </dgm:pt>
    <dgm:pt modelId="{EFFCDF59-BFF3-4716-AEE6-88F27D479E67}" type="pres">
      <dgm:prSet presAssocID="{7403ABEF-432C-4ECF-A059-B699E44BD343}" presName="descendantText" presStyleLbl="alignAccFollowNode1" presStyleIdx="1" presStyleCnt="4">
        <dgm:presLayoutVars>
          <dgm:bulletEnabled val="1"/>
        </dgm:presLayoutVars>
      </dgm:prSet>
      <dgm:spPr/>
    </dgm:pt>
    <dgm:pt modelId="{7DE3AEC1-AA01-4C67-9985-8565A128075A}" type="pres">
      <dgm:prSet presAssocID="{3045342E-F037-433A-BE79-CC054D3C7C13}" presName="sp" presStyleCnt="0"/>
      <dgm:spPr/>
    </dgm:pt>
    <dgm:pt modelId="{BD6E225F-FA3B-4B58-B69E-24755D34018B}" type="pres">
      <dgm:prSet presAssocID="{430F0FFC-491B-4962-8768-E2F346A03B85}" presName="linNode" presStyleCnt="0"/>
      <dgm:spPr/>
    </dgm:pt>
    <dgm:pt modelId="{E60EB0E8-9556-4506-8266-6D7CDEED4E89}" type="pres">
      <dgm:prSet presAssocID="{430F0FFC-491B-4962-8768-E2F346A03B85}" presName="parentText" presStyleLbl="node1" presStyleIdx="2" presStyleCnt="4" custScaleX="78830">
        <dgm:presLayoutVars>
          <dgm:chMax val="1"/>
          <dgm:bulletEnabled val="1"/>
        </dgm:presLayoutVars>
      </dgm:prSet>
      <dgm:spPr/>
    </dgm:pt>
    <dgm:pt modelId="{5D831F63-0418-48D3-A9E3-C916223D30C3}" type="pres">
      <dgm:prSet presAssocID="{430F0FFC-491B-4962-8768-E2F346A03B85}" presName="descendantText" presStyleLbl="alignAccFollowNode1" presStyleIdx="2" presStyleCnt="4">
        <dgm:presLayoutVars>
          <dgm:bulletEnabled val="1"/>
        </dgm:presLayoutVars>
      </dgm:prSet>
      <dgm:spPr/>
    </dgm:pt>
    <dgm:pt modelId="{2C04E2C4-989B-4B6E-9400-0E201B810642}" type="pres">
      <dgm:prSet presAssocID="{42422B47-2336-4258-B470-512A992AED3B}" presName="sp" presStyleCnt="0"/>
      <dgm:spPr/>
    </dgm:pt>
    <dgm:pt modelId="{EB97FADD-485C-49DE-BEDB-16E4FF636675}" type="pres">
      <dgm:prSet presAssocID="{F8433688-D61B-40EF-A65A-E6C706A5FD45}" presName="linNode" presStyleCnt="0"/>
      <dgm:spPr/>
    </dgm:pt>
    <dgm:pt modelId="{764442BC-8D2E-4EEF-9CB2-8E0F85891722}" type="pres">
      <dgm:prSet presAssocID="{F8433688-D61B-40EF-A65A-E6C706A5FD45}" presName="parentText" presStyleLbl="node1" presStyleIdx="3" presStyleCnt="4" custScaleX="78830">
        <dgm:presLayoutVars>
          <dgm:chMax val="1"/>
          <dgm:bulletEnabled val="1"/>
        </dgm:presLayoutVars>
      </dgm:prSet>
      <dgm:spPr/>
    </dgm:pt>
    <dgm:pt modelId="{8026ADAF-98B6-426D-9C11-AE2210632E9C}" type="pres">
      <dgm:prSet presAssocID="{F8433688-D61B-40EF-A65A-E6C706A5FD45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17929815-F240-42F9-904D-F5EF0FA93D7B}" type="presOf" srcId="{01F9691F-B5F1-479D-A2A5-AEE75BA2CF2D}" destId="{002FA3AF-22CE-4DAF-AD67-3A00E95CB2AE}" srcOrd="0" destOrd="0" presId="urn:microsoft.com/office/officeart/2005/8/layout/vList5"/>
    <dgm:cxn modelId="{98A79216-2683-40DE-810A-851A830BD892}" srcId="{7403ABEF-432C-4ECF-A059-B699E44BD343}" destId="{75C63BF3-01D7-4AC9-8898-CC2E8DD2EA3B}" srcOrd="0" destOrd="0" parTransId="{C13F0B6D-9909-424F-A002-92066640E483}" sibTransId="{A924C5F1-41D5-493F-8F29-DD4CEF5BA8CD}"/>
    <dgm:cxn modelId="{FD3D031B-F98D-47F5-81C8-545E62926FD0}" srcId="{2A62A165-EB87-43BD-8DD8-DB0DBE28CAE9}" destId="{F8433688-D61B-40EF-A65A-E6C706A5FD45}" srcOrd="3" destOrd="0" parTransId="{1AD402DC-1D6A-4777-976D-CA1EF2F26FAD}" sibTransId="{94CF1D5F-D596-4714-8CCC-68A9D4B745DC}"/>
    <dgm:cxn modelId="{F2B18928-1243-44AC-A4DA-04839BF3AEED}" type="presOf" srcId="{504F9639-BCE8-40FE-B883-58092408C362}" destId="{5D831F63-0418-48D3-A9E3-C916223D30C3}" srcOrd="0" destOrd="0" presId="urn:microsoft.com/office/officeart/2005/8/layout/vList5"/>
    <dgm:cxn modelId="{3510082D-1489-49A3-9495-715A2989190C}" srcId="{2A62A165-EB87-43BD-8DD8-DB0DBE28CAE9}" destId="{7403ABEF-432C-4ECF-A059-B699E44BD343}" srcOrd="1" destOrd="0" parTransId="{F94ED902-A03A-4AB1-B18C-7AA67B7EDC66}" sibTransId="{3045342E-F037-433A-BE79-CC054D3C7C13}"/>
    <dgm:cxn modelId="{5B833C4D-11DF-43A4-8EEB-C4FAB0E48350}" type="presOf" srcId="{F8433688-D61B-40EF-A65A-E6C706A5FD45}" destId="{764442BC-8D2E-4EEF-9CB2-8E0F85891722}" srcOrd="0" destOrd="0" presId="urn:microsoft.com/office/officeart/2005/8/layout/vList5"/>
    <dgm:cxn modelId="{AA8C624D-2D64-4FBB-B280-E37D6A458BB4}" type="presOf" srcId="{F504D472-D251-431B-97AD-5A3A246EA683}" destId="{8026ADAF-98B6-426D-9C11-AE2210632E9C}" srcOrd="0" destOrd="0" presId="urn:microsoft.com/office/officeart/2005/8/layout/vList5"/>
    <dgm:cxn modelId="{B84D186F-21A8-461A-8FDB-EF92FC5D7822}" type="presOf" srcId="{2A62A165-EB87-43BD-8DD8-DB0DBE28CAE9}" destId="{D64129EF-4032-49B3-83EE-99314722693F}" srcOrd="0" destOrd="0" presId="urn:microsoft.com/office/officeart/2005/8/layout/vList5"/>
    <dgm:cxn modelId="{925F73AB-CC0C-4ED7-B96E-02F5D742E142}" srcId="{2A62A165-EB87-43BD-8DD8-DB0DBE28CAE9}" destId="{4DE98C62-42AB-4A24-9901-7212596FBE94}" srcOrd="0" destOrd="0" parTransId="{167C4CFD-E72A-4A79-952C-931E8F2BB90B}" sibTransId="{EB9A3DB1-B49C-4222-AF05-7A7E44F7C528}"/>
    <dgm:cxn modelId="{EA9AF1B8-1B1F-4665-9D61-3C6BBE4B9B61}" type="presOf" srcId="{75C63BF3-01D7-4AC9-8898-CC2E8DD2EA3B}" destId="{EFFCDF59-BFF3-4716-AEE6-88F27D479E67}" srcOrd="0" destOrd="0" presId="urn:microsoft.com/office/officeart/2005/8/layout/vList5"/>
    <dgm:cxn modelId="{5C09EAB9-8E6C-43F5-9099-593B8F6BD9A3}" srcId="{2A62A165-EB87-43BD-8DD8-DB0DBE28CAE9}" destId="{430F0FFC-491B-4962-8768-E2F346A03B85}" srcOrd="2" destOrd="0" parTransId="{C7B417B6-25E1-4CB3-B9EF-C57BBF3BA378}" sibTransId="{42422B47-2336-4258-B470-512A992AED3B}"/>
    <dgm:cxn modelId="{031260CA-8191-45D5-A000-505DFDBE3844}" type="presOf" srcId="{430F0FFC-491B-4962-8768-E2F346A03B85}" destId="{E60EB0E8-9556-4506-8266-6D7CDEED4E89}" srcOrd="0" destOrd="0" presId="urn:microsoft.com/office/officeart/2005/8/layout/vList5"/>
    <dgm:cxn modelId="{115346DE-E083-4D17-B018-42D2880D047E}" srcId="{430F0FFC-491B-4962-8768-E2F346A03B85}" destId="{504F9639-BCE8-40FE-B883-58092408C362}" srcOrd="0" destOrd="0" parTransId="{094CB9CB-32B1-4FB6-B583-AFDA3DB14FBD}" sibTransId="{BC0EE70D-910B-4127-9EC3-0B10BFE101D9}"/>
    <dgm:cxn modelId="{0C15ECE6-842D-4D71-B8A6-184918A20889}" type="presOf" srcId="{4DE98C62-42AB-4A24-9901-7212596FBE94}" destId="{A4842728-06A2-4E23-BD31-4352EB5B6336}" srcOrd="0" destOrd="0" presId="urn:microsoft.com/office/officeart/2005/8/layout/vList5"/>
    <dgm:cxn modelId="{F00CB1ED-2200-4C9D-8E99-FEFF4F004E7E}" type="presOf" srcId="{7403ABEF-432C-4ECF-A059-B699E44BD343}" destId="{09489971-0E64-4614-8E46-6902B5AD0EE4}" srcOrd="0" destOrd="0" presId="urn:microsoft.com/office/officeart/2005/8/layout/vList5"/>
    <dgm:cxn modelId="{4F1F14F5-CE13-4401-8FE4-C4E39BB4573D}" srcId="{4DE98C62-42AB-4A24-9901-7212596FBE94}" destId="{01F9691F-B5F1-479D-A2A5-AEE75BA2CF2D}" srcOrd="0" destOrd="0" parTransId="{730D2674-8907-4714-8609-BF8D758CB8BE}" sibTransId="{262DD926-5AA7-4DF1-9424-89B8E2DA799D}"/>
    <dgm:cxn modelId="{EA57BBF5-E5DF-4040-939B-5BBF39726764}" srcId="{F8433688-D61B-40EF-A65A-E6C706A5FD45}" destId="{F504D472-D251-431B-97AD-5A3A246EA683}" srcOrd="0" destOrd="0" parTransId="{1AF7EEC2-1149-4087-B09F-51DB297DED2D}" sibTransId="{58934431-3917-473D-AB28-97FE69B051D2}"/>
    <dgm:cxn modelId="{B9A996B7-475A-4885-8619-BC3BE87B5CCC}" type="presParOf" srcId="{D64129EF-4032-49B3-83EE-99314722693F}" destId="{3F61962F-DBE3-4637-B11D-1D40694DF556}" srcOrd="0" destOrd="0" presId="urn:microsoft.com/office/officeart/2005/8/layout/vList5"/>
    <dgm:cxn modelId="{4274116E-F19B-4747-B72E-899097296CC5}" type="presParOf" srcId="{3F61962F-DBE3-4637-B11D-1D40694DF556}" destId="{A4842728-06A2-4E23-BD31-4352EB5B6336}" srcOrd="0" destOrd="0" presId="urn:microsoft.com/office/officeart/2005/8/layout/vList5"/>
    <dgm:cxn modelId="{D6561249-8231-41E9-B36C-7A7A71D9F2A8}" type="presParOf" srcId="{3F61962F-DBE3-4637-B11D-1D40694DF556}" destId="{002FA3AF-22CE-4DAF-AD67-3A00E95CB2AE}" srcOrd="1" destOrd="0" presId="urn:microsoft.com/office/officeart/2005/8/layout/vList5"/>
    <dgm:cxn modelId="{84436B11-4070-4795-B956-3E083C2F3413}" type="presParOf" srcId="{D64129EF-4032-49B3-83EE-99314722693F}" destId="{527EB7DE-11F9-4EFE-A66C-F61C8D5C4A4A}" srcOrd="1" destOrd="0" presId="urn:microsoft.com/office/officeart/2005/8/layout/vList5"/>
    <dgm:cxn modelId="{A09FCBCE-6441-4B03-AB0A-7DDD623F2EC7}" type="presParOf" srcId="{D64129EF-4032-49B3-83EE-99314722693F}" destId="{45E7690E-760C-4CB9-81D9-7B3184184E69}" srcOrd="2" destOrd="0" presId="urn:microsoft.com/office/officeart/2005/8/layout/vList5"/>
    <dgm:cxn modelId="{33ACF3F1-65BD-4F5A-A9F9-B2FEA119A8C9}" type="presParOf" srcId="{45E7690E-760C-4CB9-81D9-7B3184184E69}" destId="{09489971-0E64-4614-8E46-6902B5AD0EE4}" srcOrd="0" destOrd="0" presId="urn:microsoft.com/office/officeart/2005/8/layout/vList5"/>
    <dgm:cxn modelId="{D12A3EC9-E26A-45F2-BA1B-04F5D8D740A5}" type="presParOf" srcId="{45E7690E-760C-4CB9-81D9-7B3184184E69}" destId="{EFFCDF59-BFF3-4716-AEE6-88F27D479E67}" srcOrd="1" destOrd="0" presId="urn:microsoft.com/office/officeart/2005/8/layout/vList5"/>
    <dgm:cxn modelId="{A7B1A5AA-2DF9-4A77-8448-ADACDCAE35C1}" type="presParOf" srcId="{D64129EF-4032-49B3-83EE-99314722693F}" destId="{7DE3AEC1-AA01-4C67-9985-8565A128075A}" srcOrd="3" destOrd="0" presId="urn:microsoft.com/office/officeart/2005/8/layout/vList5"/>
    <dgm:cxn modelId="{01C39DFF-56F0-417C-B0B1-E6D983EC55BE}" type="presParOf" srcId="{D64129EF-4032-49B3-83EE-99314722693F}" destId="{BD6E225F-FA3B-4B58-B69E-24755D34018B}" srcOrd="4" destOrd="0" presId="urn:microsoft.com/office/officeart/2005/8/layout/vList5"/>
    <dgm:cxn modelId="{D6FFC6B0-1D32-43D4-A467-97974437B6F3}" type="presParOf" srcId="{BD6E225F-FA3B-4B58-B69E-24755D34018B}" destId="{E60EB0E8-9556-4506-8266-6D7CDEED4E89}" srcOrd="0" destOrd="0" presId="urn:microsoft.com/office/officeart/2005/8/layout/vList5"/>
    <dgm:cxn modelId="{6EE55A71-FB90-420B-9C25-2968FE7B207E}" type="presParOf" srcId="{BD6E225F-FA3B-4B58-B69E-24755D34018B}" destId="{5D831F63-0418-48D3-A9E3-C916223D30C3}" srcOrd="1" destOrd="0" presId="urn:microsoft.com/office/officeart/2005/8/layout/vList5"/>
    <dgm:cxn modelId="{EE13382C-9C4A-47B4-9CA0-D09446C7B7AF}" type="presParOf" srcId="{D64129EF-4032-49B3-83EE-99314722693F}" destId="{2C04E2C4-989B-4B6E-9400-0E201B810642}" srcOrd="5" destOrd="0" presId="urn:microsoft.com/office/officeart/2005/8/layout/vList5"/>
    <dgm:cxn modelId="{4D17E71D-4C1E-482C-9E78-8BF6B0D1D077}" type="presParOf" srcId="{D64129EF-4032-49B3-83EE-99314722693F}" destId="{EB97FADD-485C-49DE-BEDB-16E4FF636675}" srcOrd="6" destOrd="0" presId="urn:microsoft.com/office/officeart/2005/8/layout/vList5"/>
    <dgm:cxn modelId="{23B8B36F-B445-4FFA-9CB9-9F9ED98C36EA}" type="presParOf" srcId="{EB97FADD-485C-49DE-BEDB-16E4FF636675}" destId="{764442BC-8D2E-4EEF-9CB2-8E0F85891722}" srcOrd="0" destOrd="0" presId="urn:microsoft.com/office/officeart/2005/8/layout/vList5"/>
    <dgm:cxn modelId="{AABE8C6E-683D-4452-ADE6-2935C4E1AD6B}" type="presParOf" srcId="{EB97FADD-485C-49DE-BEDB-16E4FF636675}" destId="{8026ADAF-98B6-426D-9C11-AE2210632E9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62A165-EB87-43BD-8DD8-DB0DBE28CA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E98C62-42AB-4A24-9901-7212596FBE94}">
      <dgm:prSet phldrT="[Text]" custT="1"/>
      <dgm:spPr>
        <a:solidFill>
          <a:srgbClr val="26A9E0"/>
        </a:solidFill>
        <a:ln>
          <a:noFill/>
        </a:ln>
      </dgm:spPr>
      <dgm:t>
        <a:bodyPr/>
        <a:lstStyle/>
        <a:p>
          <a:pPr algn="ctr"/>
          <a:r>
            <a:rPr lang="en-US" sz="2400" b="1" dirty="0"/>
            <a:t>Director $1,200+</a:t>
          </a:r>
        </a:p>
      </dgm:t>
    </dgm:pt>
    <dgm:pt modelId="{167C4CFD-E72A-4A79-952C-931E8F2BB90B}" type="parTrans" cxnId="{925F73AB-CC0C-4ED7-B96E-02F5D742E142}">
      <dgm:prSet/>
      <dgm:spPr/>
      <dgm:t>
        <a:bodyPr/>
        <a:lstStyle/>
        <a:p>
          <a:endParaRPr lang="en-US"/>
        </a:p>
      </dgm:t>
    </dgm:pt>
    <dgm:pt modelId="{EB9A3DB1-B49C-4222-AF05-7A7E44F7C528}" type="sibTrans" cxnId="{925F73AB-CC0C-4ED7-B96E-02F5D742E142}">
      <dgm:prSet/>
      <dgm:spPr/>
      <dgm:t>
        <a:bodyPr/>
        <a:lstStyle/>
        <a:p>
          <a:endParaRPr lang="en-US"/>
        </a:p>
      </dgm:t>
    </dgm:pt>
    <dgm:pt modelId="{01F9691F-B5F1-479D-A2A5-AEE75BA2CF2D}">
      <dgm:prSet phldrT="[Text]" custT="1"/>
      <dgm:spPr>
        <a:solidFill>
          <a:srgbClr val="26A9E0">
            <a:alpha val="34902"/>
          </a:srgbClr>
        </a:solidFill>
        <a:ln>
          <a:noFill/>
        </a:ln>
      </dgm:spPr>
      <dgm:t>
        <a:bodyPr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Designate 10% of your gift &amp; be recognized in our Annual Impact Report</a:t>
          </a:r>
        </a:p>
      </dgm:t>
    </dgm:pt>
    <dgm:pt modelId="{730D2674-8907-4714-8609-BF8D758CB8BE}" type="parTrans" cxnId="{4F1F14F5-CE13-4401-8FE4-C4E39BB4573D}">
      <dgm:prSet/>
      <dgm:spPr/>
      <dgm:t>
        <a:bodyPr/>
        <a:lstStyle/>
        <a:p>
          <a:endParaRPr lang="en-US"/>
        </a:p>
      </dgm:t>
    </dgm:pt>
    <dgm:pt modelId="{262DD926-5AA7-4DF1-9424-89B8E2DA799D}" type="sibTrans" cxnId="{4F1F14F5-CE13-4401-8FE4-C4E39BB4573D}">
      <dgm:prSet/>
      <dgm:spPr/>
      <dgm:t>
        <a:bodyPr/>
        <a:lstStyle/>
        <a:p>
          <a:endParaRPr lang="en-US"/>
        </a:p>
      </dgm:t>
    </dgm:pt>
    <dgm:pt modelId="{7403ABEF-432C-4ECF-A059-B699E44BD343}">
      <dgm:prSet phldrT="[Text]" custT="1"/>
      <dgm:spPr>
        <a:solidFill>
          <a:srgbClr val="8CBF49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Conductor $3,000+</a:t>
          </a:r>
        </a:p>
      </dgm:t>
    </dgm:pt>
    <dgm:pt modelId="{F94ED902-A03A-4AB1-B18C-7AA67B7EDC66}" type="parTrans" cxnId="{3510082D-1489-49A3-9495-715A2989190C}">
      <dgm:prSet/>
      <dgm:spPr/>
      <dgm:t>
        <a:bodyPr/>
        <a:lstStyle/>
        <a:p>
          <a:endParaRPr lang="en-US"/>
        </a:p>
      </dgm:t>
    </dgm:pt>
    <dgm:pt modelId="{3045342E-F037-433A-BE79-CC054D3C7C13}" type="sibTrans" cxnId="{3510082D-1489-49A3-9495-715A2989190C}">
      <dgm:prSet/>
      <dgm:spPr/>
      <dgm:t>
        <a:bodyPr/>
        <a:lstStyle/>
        <a:p>
          <a:endParaRPr lang="en-US"/>
        </a:p>
      </dgm:t>
    </dgm:pt>
    <dgm:pt modelId="{75C63BF3-01D7-4AC9-8898-CC2E8DD2EA3B}">
      <dgm:prSet phldrT="[Text]" custT="1"/>
      <dgm:spPr>
        <a:solidFill>
          <a:srgbClr val="8CBF49">
            <a:alpha val="34902"/>
          </a:srgbClr>
        </a:solidFill>
        <a:ln>
          <a:noFill/>
        </a:ln>
      </dgm:spPr>
      <dgm:t>
        <a:bodyPr/>
        <a:lstStyle/>
        <a:p>
          <a:pPr>
            <a:buNone/>
          </a:pPr>
          <a:r>
            <a:rPr lang="en-US" sz="2400" b="0" dirty="0"/>
            <a:t>Join us for UPAF Nights, featuring dinner &amp; a show</a:t>
          </a:r>
        </a:p>
      </dgm:t>
    </dgm:pt>
    <dgm:pt modelId="{C13F0B6D-9909-424F-A002-92066640E483}" type="parTrans" cxnId="{98A79216-2683-40DE-810A-851A830BD892}">
      <dgm:prSet/>
      <dgm:spPr/>
      <dgm:t>
        <a:bodyPr/>
        <a:lstStyle/>
        <a:p>
          <a:endParaRPr lang="en-US"/>
        </a:p>
      </dgm:t>
    </dgm:pt>
    <dgm:pt modelId="{A924C5F1-41D5-493F-8F29-DD4CEF5BA8CD}" type="sibTrans" cxnId="{98A79216-2683-40DE-810A-851A830BD892}">
      <dgm:prSet/>
      <dgm:spPr/>
      <dgm:t>
        <a:bodyPr/>
        <a:lstStyle/>
        <a:p>
          <a:endParaRPr lang="en-US"/>
        </a:p>
      </dgm:t>
    </dgm:pt>
    <dgm:pt modelId="{430F0FFC-491B-4962-8768-E2F346A03B85}">
      <dgm:prSet phldrT="[Text]" custT="1"/>
      <dgm:spPr>
        <a:solidFill>
          <a:srgbClr val="EC921E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Concertmaster $5,000+</a:t>
          </a:r>
        </a:p>
      </dgm:t>
    </dgm:pt>
    <dgm:pt modelId="{C7B417B6-25E1-4CB3-B9EF-C57BBF3BA378}" type="parTrans" cxnId="{5C09EAB9-8E6C-43F5-9099-593B8F6BD9A3}">
      <dgm:prSet/>
      <dgm:spPr/>
      <dgm:t>
        <a:bodyPr/>
        <a:lstStyle/>
        <a:p>
          <a:endParaRPr lang="en-US"/>
        </a:p>
      </dgm:t>
    </dgm:pt>
    <dgm:pt modelId="{42422B47-2336-4258-B470-512A992AED3B}" type="sibTrans" cxnId="{5C09EAB9-8E6C-43F5-9099-593B8F6BD9A3}">
      <dgm:prSet/>
      <dgm:spPr/>
      <dgm:t>
        <a:bodyPr/>
        <a:lstStyle/>
        <a:p>
          <a:endParaRPr lang="en-US"/>
        </a:p>
      </dgm:t>
    </dgm:pt>
    <dgm:pt modelId="{504F9639-BCE8-40FE-B883-58092408C362}">
      <dgm:prSet phldrT="[Text]" custT="1"/>
      <dgm:spPr>
        <a:solidFill>
          <a:srgbClr val="EC921E">
            <a:alpha val="34902"/>
          </a:srgbClr>
        </a:solidFill>
        <a:ln>
          <a:noFill/>
        </a:ln>
      </dgm:spPr>
      <dgm:t>
        <a:bodyPr/>
        <a:lstStyle/>
        <a:p>
          <a:pPr>
            <a:buNone/>
          </a:pPr>
          <a:r>
            <a:rPr lang="en-US" sz="2400" b="0" dirty="0"/>
            <a:t>Designate 20% of your gift </a:t>
          </a:r>
        </a:p>
      </dgm:t>
    </dgm:pt>
    <dgm:pt modelId="{094CB9CB-32B1-4FB6-B583-AFDA3DB14FBD}" type="parTrans" cxnId="{115346DE-E083-4D17-B018-42D2880D047E}">
      <dgm:prSet/>
      <dgm:spPr/>
      <dgm:t>
        <a:bodyPr/>
        <a:lstStyle/>
        <a:p>
          <a:endParaRPr lang="en-US"/>
        </a:p>
      </dgm:t>
    </dgm:pt>
    <dgm:pt modelId="{BC0EE70D-910B-4127-9EC3-0B10BFE101D9}" type="sibTrans" cxnId="{115346DE-E083-4D17-B018-42D2880D047E}">
      <dgm:prSet/>
      <dgm:spPr/>
      <dgm:t>
        <a:bodyPr/>
        <a:lstStyle/>
        <a:p>
          <a:endParaRPr lang="en-US"/>
        </a:p>
      </dgm:t>
    </dgm:pt>
    <dgm:pt modelId="{F8433688-D61B-40EF-A65A-E6C706A5FD45}">
      <dgm:prSet phldrT="[Text]" custT="1"/>
      <dgm:spPr>
        <a:solidFill>
          <a:srgbClr val="EC1C24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Artist Society $10,000+</a:t>
          </a:r>
        </a:p>
      </dgm:t>
    </dgm:pt>
    <dgm:pt modelId="{1AD402DC-1D6A-4777-976D-CA1EF2F26FAD}" type="parTrans" cxnId="{FD3D031B-F98D-47F5-81C8-545E62926FD0}">
      <dgm:prSet/>
      <dgm:spPr/>
      <dgm:t>
        <a:bodyPr/>
        <a:lstStyle/>
        <a:p>
          <a:endParaRPr lang="en-US"/>
        </a:p>
      </dgm:t>
    </dgm:pt>
    <dgm:pt modelId="{94CF1D5F-D596-4714-8CCC-68A9D4B745DC}" type="sibTrans" cxnId="{FD3D031B-F98D-47F5-81C8-545E62926FD0}">
      <dgm:prSet/>
      <dgm:spPr/>
      <dgm:t>
        <a:bodyPr/>
        <a:lstStyle/>
        <a:p>
          <a:endParaRPr lang="en-US"/>
        </a:p>
      </dgm:t>
    </dgm:pt>
    <dgm:pt modelId="{F504D472-D251-431B-97AD-5A3A246EA683}">
      <dgm:prSet phldrT="[Text]" custT="1"/>
      <dgm:spPr>
        <a:solidFill>
          <a:srgbClr val="EC1C24">
            <a:alpha val="34902"/>
          </a:srgbClr>
        </a:solidFill>
        <a:ln>
          <a:noFill/>
        </a:ln>
      </dgm:spPr>
      <dgm:t>
        <a:bodyPr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Join us for the Artist Society Party, a special celebration of our most generous arts champions</a:t>
          </a:r>
        </a:p>
      </dgm:t>
    </dgm:pt>
    <dgm:pt modelId="{1AF7EEC2-1149-4087-B09F-51DB297DED2D}" type="parTrans" cxnId="{EA57BBF5-E5DF-4040-939B-5BBF39726764}">
      <dgm:prSet/>
      <dgm:spPr/>
      <dgm:t>
        <a:bodyPr/>
        <a:lstStyle/>
        <a:p>
          <a:endParaRPr lang="en-US"/>
        </a:p>
      </dgm:t>
    </dgm:pt>
    <dgm:pt modelId="{58934431-3917-473D-AB28-97FE69B051D2}" type="sibTrans" cxnId="{EA57BBF5-E5DF-4040-939B-5BBF39726764}">
      <dgm:prSet/>
      <dgm:spPr/>
      <dgm:t>
        <a:bodyPr/>
        <a:lstStyle/>
        <a:p>
          <a:endParaRPr lang="en-US"/>
        </a:p>
      </dgm:t>
    </dgm:pt>
    <dgm:pt modelId="{D64129EF-4032-49B3-83EE-99314722693F}" type="pres">
      <dgm:prSet presAssocID="{2A62A165-EB87-43BD-8DD8-DB0DBE28CAE9}" presName="Name0" presStyleCnt="0">
        <dgm:presLayoutVars>
          <dgm:dir/>
          <dgm:animLvl val="lvl"/>
          <dgm:resizeHandles val="exact"/>
        </dgm:presLayoutVars>
      </dgm:prSet>
      <dgm:spPr/>
    </dgm:pt>
    <dgm:pt modelId="{3F61962F-DBE3-4637-B11D-1D40694DF556}" type="pres">
      <dgm:prSet presAssocID="{4DE98C62-42AB-4A24-9901-7212596FBE94}" presName="linNode" presStyleCnt="0"/>
      <dgm:spPr/>
    </dgm:pt>
    <dgm:pt modelId="{A4842728-06A2-4E23-BD31-4352EB5B6336}" type="pres">
      <dgm:prSet presAssocID="{4DE98C62-42AB-4A24-9901-7212596FBE94}" presName="parentText" presStyleLbl="node1" presStyleIdx="0" presStyleCnt="4" custScaleX="95663">
        <dgm:presLayoutVars>
          <dgm:chMax val="1"/>
          <dgm:bulletEnabled val="1"/>
        </dgm:presLayoutVars>
      </dgm:prSet>
      <dgm:spPr/>
    </dgm:pt>
    <dgm:pt modelId="{002FA3AF-22CE-4DAF-AD67-3A00E95CB2AE}" type="pres">
      <dgm:prSet presAssocID="{4DE98C62-42AB-4A24-9901-7212596FBE94}" presName="descendantText" presStyleLbl="alignAccFollowNode1" presStyleIdx="0" presStyleCnt="4">
        <dgm:presLayoutVars>
          <dgm:bulletEnabled val="1"/>
        </dgm:presLayoutVars>
      </dgm:prSet>
      <dgm:spPr/>
    </dgm:pt>
    <dgm:pt modelId="{527EB7DE-11F9-4EFE-A66C-F61C8D5C4A4A}" type="pres">
      <dgm:prSet presAssocID="{EB9A3DB1-B49C-4222-AF05-7A7E44F7C528}" presName="sp" presStyleCnt="0"/>
      <dgm:spPr/>
    </dgm:pt>
    <dgm:pt modelId="{45E7690E-760C-4CB9-81D9-7B3184184E69}" type="pres">
      <dgm:prSet presAssocID="{7403ABEF-432C-4ECF-A059-B699E44BD343}" presName="linNode" presStyleCnt="0"/>
      <dgm:spPr/>
    </dgm:pt>
    <dgm:pt modelId="{09489971-0E64-4614-8E46-6902B5AD0EE4}" type="pres">
      <dgm:prSet presAssocID="{7403ABEF-432C-4ECF-A059-B699E44BD343}" presName="parentText" presStyleLbl="node1" presStyleIdx="1" presStyleCnt="4" custScaleX="95663">
        <dgm:presLayoutVars>
          <dgm:chMax val="1"/>
          <dgm:bulletEnabled val="1"/>
        </dgm:presLayoutVars>
      </dgm:prSet>
      <dgm:spPr/>
    </dgm:pt>
    <dgm:pt modelId="{EFFCDF59-BFF3-4716-AEE6-88F27D479E67}" type="pres">
      <dgm:prSet presAssocID="{7403ABEF-432C-4ECF-A059-B699E44BD343}" presName="descendantText" presStyleLbl="alignAccFollowNode1" presStyleIdx="1" presStyleCnt="4">
        <dgm:presLayoutVars>
          <dgm:bulletEnabled val="1"/>
        </dgm:presLayoutVars>
      </dgm:prSet>
      <dgm:spPr/>
    </dgm:pt>
    <dgm:pt modelId="{7DE3AEC1-AA01-4C67-9985-8565A128075A}" type="pres">
      <dgm:prSet presAssocID="{3045342E-F037-433A-BE79-CC054D3C7C13}" presName="sp" presStyleCnt="0"/>
      <dgm:spPr/>
    </dgm:pt>
    <dgm:pt modelId="{BD6E225F-FA3B-4B58-B69E-24755D34018B}" type="pres">
      <dgm:prSet presAssocID="{430F0FFC-491B-4962-8768-E2F346A03B85}" presName="linNode" presStyleCnt="0"/>
      <dgm:spPr/>
    </dgm:pt>
    <dgm:pt modelId="{E60EB0E8-9556-4506-8266-6D7CDEED4E89}" type="pres">
      <dgm:prSet presAssocID="{430F0FFC-491B-4962-8768-E2F346A03B85}" presName="parentText" presStyleLbl="node1" presStyleIdx="2" presStyleCnt="4" custScaleX="95663">
        <dgm:presLayoutVars>
          <dgm:chMax val="1"/>
          <dgm:bulletEnabled val="1"/>
        </dgm:presLayoutVars>
      </dgm:prSet>
      <dgm:spPr/>
    </dgm:pt>
    <dgm:pt modelId="{5D831F63-0418-48D3-A9E3-C916223D30C3}" type="pres">
      <dgm:prSet presAssocID="{430F0FFC-491B-4962-8768-E2F346A03B85}" presName="descendantText" presStyleLbl="alignAccFollowNode1" presStyleIdx="2" presStyleCnt="4">
        <dgm:presLayoutVars>
          <dgm:bulletEnabled val="1"/>
        </dgm:presLayoutVars>
      </dgm:prSet>
      <dgm:spPr/>
    </dgm:pt>
    <dgm:pt modelId="{2C04E2C4-989B-4B6E-9400-0E201B810642}" type="pres">
      <dgm:prSet presAssocID="{42422B47-2336-4258-B470-512A992AED3B}" presName="sp" presStyleCnt="0"/>
      <dgm:spPr/>
    </dgm:pt>
    <dgm:pt modelId="{EB97FADD-485C-49DE-BEDB-16E4FF636675}" type="pres">
      <dgm:prSet presAssocID="{F8433688-D61B-40EF-A65A-E6C706A5FD45}" presName="linNode" presStyleCnt="0"/>
      <dgm:spPr/>
    </dgm:pt>
    <dgm:pt modelId="{764442BC-8D2E-4EEF-9CB2-8E0F85891722}" type="pres">
      <dgm:prSet presAssocID="{F8433688-D61B-40EF-A65A-E6C706A5FD45}" presName="parentText" presStyleLbl="node1" presStyleIdx="3" presStyleCnt="4" custScaleX="95663">
        <dgm:presLayoutVars>
          <dgm:chMax val="1"/>
          <dgm:bulletEnabled val="1"/>
        </dgm:presLayoutVars>
      </dgm:prSet>
      <dgm:spPr/>
    </dgm:pt>
    <dgm:pt modelId="{8026ADAF-98B6-426D-9C11-AE2210632E9C}" type="pres">
      <dgm:prSet presAssocID="{F8433688-D61B-40EF-A65A-E6C706A5FD45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17929815-F240-42F9-904D-F5EF0FA93D7B}" type="presOf" srcId="{01F9691F-B5F1-479D-A2A5-AEE75BA2CF2D}" destId="{002FA3AF-22CE-4DAF-AD67-3A00E95CB2AE}" srcOrd="0" destOrd="0" presId="urn:microsoft.com/office/officeart/2005/8/layout/vList5"/>
    <dgm:cxn modelId="{98A79216-2683-40DE-810A-851A830BD892}" srcId="{7403ABEF-432C-4ECF-A059-B699E44BD343}" destId="{75C63BF3-01D7-4AC9-8898-CC2E8DD2EA3B}" srcOrd="0" destOrd="0" parTransId="{C13F0B6D-9909-424F-A002-92066640E483}" sibTransId="{A924C5F1-41D5-493F-8F29-DD4CEF5BA8CD}"/>
    <dgm:cxn modelId="{FD3D031B-F98D-47F5-81C8-545E62926FD0}" srcId="{2A62A165-EB87-43BD-8DD8-DB0DBE28CAE9}" destId="{F8433688-D61B-40EF-A65A-E6C706A5FD45}" srcOrd="3" destOrd="0" parTransId="{1AD402DC-1D6A-4777-976D-CA1EF2F26FAD}" sibTransId="{94CF1D5F-D596-4714-8CCC-68A9D4B745DC}"/>
    <dgm:cxn modelId="{F2B18928-1243-44AC-A4DA-04839BF3AEED}" type="presOf" srcId="{504F9639-BCE8-40FE-B883-58092408C362}" destId="{5D831F63-0418-48D3-A9E3-C916223D30C3}" srcOrd="0" destOrd="0" presId="urn:microsoft.com/office/officeart/2005/8/layout/vList5"/>
    <dgm:cxn modelId="{3510082D-1489-49A3-9495-715A2989190C}" srcId="{2A62A165-EB87-43BD-8DD8-DB0DBE28CAE9}" destId="{7403ABEF-432C-4ECF-A059-B699E44BD343}" srcOrd="1" destOrd="0" parTransId="{F94ED902-A03A-4AB1-B18C-7AA67B7EDC66}" sibTransId="{3045342E-F037-433A-BE79-CC054D3C7C13}"/>
    <dgm:cxn modelId="{5B833C4D-11DF-43A4-8EEB-C4FAB0E48350}" type="presOf" srcId="{F8433688-D61B-40EF-A65A-E6C706A5FD45}" destId="{764442BC-8D2E-4EEF-9CB2-8E0F85891722}" srcOrd="0" destOrd="0" presId="urn:microsoft.com/office/officeart/2005/8/layout/vList5"/>
    <dgm:cxn modelId="{AA8C624D-2D64-4FBB-B280-E37D6A458BB4}" type="presOf" srcId="{F504D472-D251-431B-97AD-5A3A246EA683}" destId="{8026ADAF-98B6-426D-9C11-AE2210632E9C}" srcOrd="0" destOrd="0" presId="urn:microsoft.com/office/officeart/2005/8/layout/vList5"/>
    <dgm:cxn modelId="{B84D186F-21A8-461A-8FDB-EF92FC5D7822}" type="presOf" srcId="{2A62A165-EB87-43BD-8DD8-DB0DBE28CAE9}" destId="{D64129EF-4032-49B3-83EE-99314722693F}" srcOrd="0" destOrd="0" presId="urn:microsoft.com/office/officeart/2005/8/layout/vList5"/>
    <dgm:cxn modelId="{925F73AB-CC0C-4ED7-B96E-02F5D742E142}" srcId="{2A62A165-EB87-43BD-8DD8-DB0DBE28CAE9}" destId="{4DE98C62-42AB-4A24-9901-7212596FBE94}" srcOrd="0" destOrd="0" parTransId="{167C4CFD-E72A-4A79-952C-931E8F2BB90B}" sibTransId="{EB9A3DB1-B49C-4222-AF05-7A7E44F7C528}"/>
    <dgm:cxn modelId="{EA9AF1B8-1B1F-4665-9D61-3C6BBE4B9B61}" type="presOf" srcId="{75C63BF3-01D7-4AC9-8898-CC2E8DD2EA3B}" destId="{EFFCDF59-BFF3-4716-AEE6-88F27D479E67}" srcOrd="0" destOrd="0" presId="urn:microsoft.com/office/officeart/2005/8/layout/vList5"/>
    <dgm:cxn modelId="{5C09EAB9-8E6C-43F5-9099-593B8F6BD9A3}" srcId="{2A62A165-EB87-43BD-8DD8-DB0DBE28CAE9}" destId="{430F0FFC-491B-4962-8768-E2F346A03B85}" srcOrd="2" destOrd="0" parTransId="{C7B417B6-25E1-4CB3-B9EF-C57BBF3BA378}" sibTransId="{42422B47-2336-4258-B470-512A992AED3B}"/>
    <dgm:cxn modelId="{031260CA-8191-45D5-A000-505DFDBE3844}" type="presOf" srcId="{430F0FFC-491B-4962-8768-E2F346A03B85}" destId="{E60EB0E8-9556-4506-8266-6D7CDEED4E89}" srcOrd="0" destOrd="0" presId="urn:microsoft.com/office/officeart/2005/8/layout/vList5"/>
    <dgm:cxn modelId="{115346DE-E083-4D17-B018-42D2880D047E}" srcId="{430F0FFC-491B-4962-8768-E2F346A03B85}" destId="{504F9639-BCE8-40FE-B883-58092408C362}" srcOrd="0" destOrd="0" parTransId="{094CB9CB-32B1-4FB6-B583-AFDA3DB14FBD}" sibTransId="{BC0EE70D-910B-4127-9EC3-0B10BFE101D9}"/>
    <dgm:cxn modelId="{0C15ECE6-842D-4D71-B8A6-184918A20889}" type="presOf" srcId="{4DE98C62-42AB-4A24-9901-7212596FBE94}" destId="{A4842728-06A2-4E23-BD31-4352EB5B6336}" srcOrd="0" destOrd="0" presId="urn:microsoft.com/office/officeart/2005/8/layout/vList5"/>
    <dgm:cxn modelId="{F00CB1ED-2200-4C9D-8E99-FEFF4F004E7E}" type="presOf" srcId="{7403ABEF-432C-4ECF-A059-B699E44BD343}" destId="{09489971-0E64-4614-8E46-6902B5AD0EE4}" srcOrd="0" destOrd="0" presId="urn:microsoft.com/office/officeart/2005/8/layout/vList5"/>
    <dgm:cxn modelId="{4F1F14F5-CE13-4401-8FE4-C4E39BB4573D}" srcId="{4DE98C62-42AB-4A24-9901-7212596FBE94}" destId="{01F9691F-B5F1-479D-A2A5-AEE75BA2CF2D}" srcOrd="0" destOrd="0" parTransId="{730D2674-8907-4714-8609-BF8D758CB8BE}" sibTransId="{262DD926-5AA7-4DF1-9424-89B8E2DA799D}"/>
    <dgm:cxn modelId="{EA57BBF5-E5DF-4040-939B-5BBF39726764}" srcId="{F8433688-D61B-40EF-A65A-E6C706A5FD45}" destId="{F504D472-D251-431B-97AD-5A3A246EA683}" srcOrd="0" destOrd="0" parTransId="{1AF7EEC2-1149-4087-B09F-51DB297DED2D}" sibTransId="{58934431-3917-473D-AB28-97FE69B051D2}"/>
    <dgm:cxn modelId="{B9A996B7-475A-4885-8619-BC3BE87B5CCC}" type="presParOf" srcId="{D64129EF-4032-49B3-83EE-99314722693F}" destId="{3F61962F-DBE3-4637-B11D-1D40694DF556}" srcOrd="0" destOrd="0" presId="urn:microsoft.com/office/officeart/2005/8/layout/vList5"/>
    <dgm:cxn modelId="{4274116E-F19B-4747-B72E-899097296CC5}" type="presParOf" srcId="{3F61962F-DBE3-4637-B11D-1D40694DF556}" destId="{A4842728-06A2-4E23-BD31-4352EB5B6336}" srcOrd="0" destOrd="0" presId="urn:microsoft.com/office/officeart/2005/8/layout/vList5"/>
    <dgm:cxn modelId="{D6561249-8231-41E9-B36C-7A7A71D9F2A8}" type="presParOf" srcId="{3F61962F-DBE3-4637-B11D-1D40694DF556}" destId="{002FA3AF-22CE-4DAF-AD67-3A00E95CB2AE}" srcOrd="1" destOrd="0" presId="urn:microsoft.com/office/officeart/2005/8/layout/vList5"/>
    <dgm:cxn modelId="{84436B11-4070-4795-B956-3E083C2F3413}" type="presParOf" srcId="{D64129EF-4032-49B3-83EE-99314722693F}" destId="{527EB7DE-11F9-4EFE-A66C-F61C8D5C4A4A}" srcOrd="1" destOrd="0" presId="urn:microsoft.com/office/officeart/2005/8/layout/vList5"/>
    <dgm:cxn modelId="{A09FCBCE-6441-4B03-AB0A-7DDD623F2EC7}" type="presParOf" srcId="{D64129EF-4032-49B3-83EE-99314722693F}" destId="{45E7690E-760C-4CB9-81D9-7B3184184E69}" srcOrd="2" destOrd="0" presId="urn:microsoft.com/office/officeart/2005/8/layout/vList5"/>
    <dgm:cxn modelId="{33ACF3F1-65BD-4F5A-A9F9-B2FEA119A8C9}" type="presParOf" srcId="{45E7690E-760C-4CB9-81D9-7B3184184E69}" destId="{09489971-0E64-4614-8E46-6902B5AD0EE4}" srcOrd="0" destOrd="0" presId="urn:microsoft.com/office/officeart/2005/8/layout/vList5"/>
    <dgm:cxn modelId="{D12A3EC9-E26A-45F2-BA1B-04F5D8D740A5}" type="presParOf" srcId="{45E7690E-760C-4CB9-81D9-7B3184184E69}" destId="{EFFCDF59-BFF3-4716-AEE6-88F27D479E67}" srcOrd="1" destOrd="0" presId="urn:microsoft.com/office/officeart/2005/8/layout/vList5"/>
    <dgm:cxn modelId="{A7B1A5AA-2DF9-4A77-8448-ADACDCAE35C1}" type="presParOf" srcId="{D64129EF-4032-49B3-83EE-99314722693F}" destId="{7DE3AEC1-AA01-4C67-9985-8565A128075A}" srcOrd="3" destOrd="0" presId="urn:microsoft.com/office/officeart/2005/8/layout/vList5"/>
    <dgm:cxn modelId="{01C39DFF-56F0-417C-B0B1-E6D983EC55BE}" type="presParOf" srcId="{D64129EF-4032-49B3-83EE-99314722693F}" destId="{BD6E225F-FA3B-4B58-B69E-24755D34018B}" srcOrd="4" destOrd="0" presId="urn:microsoft.com/office/officeart/2005/8/layout/vList5"/>
    <dgm:cxn modelId="{D6FFC6B0-1D32-43D4-A467-97974437B6F3}" type="presParOf" srcId="{BD6E225F-FA3B-4B58-B69E-24755D34018B}" destId="{E60EB0E8-9556-4506-8266-6D7CDEED4E89}" srcOrd="0" destOrd="0" presId="urn:microsoft.com/office/officeart/2005/8/layout/vList5"/>
    <dgm:cxn modelId="{6EE55A71-FB90-420B-9C25-2968FE7B207E}" type="presParOf" srcId="{BD6E225F-FA3B-4B58-B69E-24755D34018B}" destId="{5D831F63-0418-48D3-A9E3-C916223D30C3}" srcOrd="1" destOrd="0" presId="urn:microsoft.com/office/officeart/2005/8/layout/vList5"/>
    <dgm:cxn modelId="{EE13382C-9C4A-47B4-9CA0-D09446C7B7AF}" type="presParOf" srcId="{D64129EF-4032-49B3-83EE-99314722693F}" destId="{2C04E2C4-989B-4B6E-9400-0E201B810642}" srcOrd="5" destOrd="0" presId="urn:microsoft.com/office/officeart/2005/8/layout/vList5"/>
    <dgm:cxn modelId="{4D17E71D-4C1E-482C-9E78-8BF6B0D1D077}" type="presParOf" srcId="{D64129EF-4032-49B3-83EE-99314722693F}" destId="{EB97FADD-485C-49DE-BEDB-16E4FF636675}" srcOrd="6" destOrd="0" presId="urn:microsoft.com/office/officeart/2005/8/layout/vList5"/>
    <dgm:cxn modelId="{23B8B36F-B445-4FFA-9CB9-9F9ED98C36EA}" type="presParOf" srcId="{EB97FADD-485C-49DE-BEDB-16E4FF636675}" destId="{764442BC-8D2E-4EEF-9CB2-8E0F85891722}" srcOrd="0" destOrd="0" presId="urn:microsoft.com/office/officeart/2005/8/layout/vList5"/>
    <dgm:cxn modelId="{AABE8C6E-683D-4452-ADE6-2935C4E1AD6B}" type="presParOf" srcId="{EB97FADD-485C-49DE-BEDB-16E4FF636675}" destId="{8026ADAF-98B6-426D-9C11-AE2210632E9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E1CCB4-B09A-451B-B1EE-C9132A3BA56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A2F116-7843-45C4-8EAC-14F7D3559AC9}">
      <dgm:prSet phldrT="[Text]" custT="1"/>
      <dgm:spPr>
        <a:solidFill>
          <a:srgbClr val="26A9E0"/>
        </a:solidFill>
        <a:ln>
          <a:noFill/>
        </a:ln>
      </dgm:spPr>
      <dgm:t>
        <a:bodyPr/>
        <a:lstStyle/>
        <a:p>
          <a:pPr>
            <a:buNone/>
          </a:pPr>
          <a:r>
            <a:rPr lang="en-US" sz="2800" b="1">
              <a:solidFill>
                <a:schemeClr val="bg1"/>
              </a:solidFill>
              <a:effectLst/>
            </a:rPr>
            <a:t>$150 or more</a:t>
          </a:r>
          <a:endParaRPr lang="en-US" sz="2800">
            <a:solidFill>
              <a:schemeClr val="bg1"/>
            </a:solidFill>
          </a:endParaRPr>
        </a:p>
      </dgm:t>
    </dgm:pt>
    <dgm:pt modelId="{BAB5C187-EB2D-4F18-9B94-12A871F9A1D5}" type="parTrans" cxnId="{E3CBF32A-4742-419D-A6F3-AB214A1B56AF}">
      <dgm:prSet/>
      <dgm:spPr/>
      <dgm:t>
        <a:bodyPr/>
        <a:lstStyle/>
        <a:p>
          <a:endParaRPr lang="en-US"/>
        </a:p>
      </dgm:t>
    </dgm:pt>
    <dgm:pt modelId="{9D5D43D1-0011-4F5B-8233-38C7BD12DF11}" type="sibTrans" cxnId="{E3CBF32A-4742-419D-A6F3-AB214A1B56AF}">
      <dgm:prSet/>
      <dgm:spPr/>
      <dgm:t>
        <a:bodyPr/>
        <a:lstStyle/>
        <a:p>
          <a:endParaRPr lang="en-US"/>
        </a:p>
      </dgm:t>
    </dgm:pt>
    <dgm:pt modelId="{55D2BFDE-7C38-4240-8935-2D3FC8298675}">
      <dgm:prSet custT="1"/>
      <dgm:spPr>
        <a:solidFill>
          <a:srgbClr val="26A9E0">
            <a:alpha val="35000"/>
          </a:srgbClr>
        </a:solidFill>
        <a:ln>
          <a:noFill/>
        </a:ln>
      </dgm:spPr>
      <dgm:t>
        <a:bodyPr/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Suite for 12 to a Milwaukee Brewers game including parking, food, and beverages</a:t>
          </a:r>
        </a:p>
      </dgm:t>
    </dgm:pt>
    <dgm:pt modelId="{08BAB244-3EF8-443A-A672-7FD41E90C216}" type="parTrans" cxnId="{76350AE8-5DA9-4F84-8AF1-DA331C2065AD}">
      <dgm:prSet/>
      <dgm:spPr/>
      <dgm:t>
        <a:bodyPr/>
        <a:lstStyle/>
        <a:p>
          <a:endParaRPr lang="en-US"/>
        </a:p>
      </dgm:t>
    </dgm:pt>
    <dgm:pt modelId="{39119B86-A750-413C-8AF1-C8E54EF2B66B}" type="sibTrans" cxnId="{76350AE8-5DA9-4F84-8AF1-DA331C2065AD}">
      <dgm:prSet/>
      <dgm:spPr/>
      <dgm:t>
        <a:bodyPr/>
        <a:lstStyle/>
        <a:p>
          <a:endParaRPr lang="en-US"/>
        </a:p>
      </dgm:t>
    </dgm:pt>
    <dgm:pt modelId="{7D489E02-23C7-419E-96B3-E565B78F6D63}">
      <dgm:prSet custT="1"/>
      <dgm:spPr>
        <a:solidFill>
          <a:srgbClr val="8CBF49"/>
        </a:solidFill>
        <a:ln>
          <a:noFill/>
        </a:ln>
      </dgm:spPr>
      <dgm:t>
        <a:bodyPr/>
        <a:lstStyle/>
        <a:p>
          <a:r>
            <a:rPr lang="en-US" sz="2800" b="1">
              <a:solidFill>
                <a:schemeClr val="bg1"/>
              </a:solidFill>
              <a:effectLst/>
            </a:rPr>
            <a:t>$75 or more</a:t>
          </a:r>
          <a:endParaRPr lang="en-US" sz="2800">
            <a:solidFill>
              <a:schemeClr val="bg1"/>
            </a:solidFill>
            <a:effectLst/>
          </a:endParaRPr>
        </a:p>
      </dgm:t>
    </dgm:pt>
    <dgm:pt modelId="{9BC21DAB-D33E-4BF9-AE66-291A70211F6A}" type="parTrans" cxnId="{54F37B5A-D289-42ED-8697-1A20D6664487}">
      <dgm:prSet/>
      <dgm:spPr/>
      <dgm:t>
        <a:bodyPr/>
        <a:lstStyle/>
        <a:p>
          <a:endParaRPr lang="en-US"/>
        </a:p>
      </dgm:t>
    </dgm:pt>
    <dgm:pt modelId="{77FEF209-F441-4B5B-8601-0A6CCEDAE0BE}" type="sibTrans" cxnId="{54F37B5A-D289-42ED-8697-1A20D6664487}">
      <dgm:prSet/>
      <dgm:spPr/>
      <dgm:t>
        <a:bodyPr/>
        <a:lstStyle/>
        <a:p>
          <a:endParaRPr lang="en-US"/>
        </a:p>
      </dgm:t>
    </dgm:pt>
    <dgm:pt modelId="{B2EC8C9E-097E-4CDA-B1FE-90BFB22199A3}">
      <dgm:prSet/>
      <dgm:spPr>
        <a:solidFill>
          <a:srgbClr val="8CBF49">
            <a:alpha val="35000"/>
          </a:srgbClr>
        </a:solidFill>
        <a:ln>
          <a:noFill/>
        </a:ln>
      </dgm:spPr>
      <dgm:t>
        <a:bodyPr/>
        <a:lstStyle/>
        <a:p>
          <a:r>
            <a:rPr lang="en-US" dirty="0">
              <a:latin typeface="+mn-lt"/>
            </a:rPr>
            <a:t>12 tickets to the Milwaukee Brewers Legends Club</a:t>
          </a:r>
          <a:endParaRPr lang="en-US" dirty="0">
            <a:solidFill>
              <a:schemeClr val="tx1"/>
            </a:solidFill>
            <a:latin typeface="+mn-lt"/>
          </a:endParaRPr>
        </a:p>
      </dgm:t>
    </dgm:pt>
    <dgm:pt modelId="{6CFFE91D-E75B-46EF-9654-4DA16E46516A}" type="parTrans" cxnId="{6315911E-A516-4DAC-A958-5D3BB0BA7C17}">
      <dgm:prSet/>
      <dgm:spPr/>
      <dgm:t>
        <a:bodyPr/>
        <a:lstStyle/>
        <a:p>
          <a:endParaRPr lang="en-US"/>
        </a:p>
      </dgm:t>
    </dgm:pt>
    <dgm:pt modelId="{B25FE6E0-664D-4B47-8CBA-3D064CAA7BC0}" type="sibTrans" cxnId="{6315911E-A516-4DAC-A958-5D3BB0BA7C17}">
      <dgm:prSet/>
      <dgm:spPr/>
      <dgm:t>
        <a:bodyPr/>
        <a:lstStyle/>
        <a:p>
          <a:endParaRPr lang="en-US"/>
        </a:p>
      </dgm:t>
    </dgm:pt>
    <dgm:pt modelId="{00D6134A-8C3D-4064-83ED-E4C09F49E8C4}">
      <dgm:prSet custT="1"/>
      <dgm:spPr>
        <a:solidFill>
          <a:srgbClr val="EC921E"/>
        </a:solidFill>
        <a:ln>
          <a:noFill/>
        </a:ln>
      </dgm:spPr>
      <dgm:t>
        <a:bodyPr/>
        <a:lstStyle/>
        <a:p>
          <a:r>
            <a:rPr lang="en-US" sz="2800" b="1">
              <a:solidFill>
                <a:schemeClr val="bg1"/>
              </a:solidFill>
            </a:rPr>
            <a:t>$50 or more</a:t>
          </a:r>
        </a:p>
      </dgm:t>
    </dgm:pt>
    <dgm:pt modelId="{FDC2D642-BCFB-476B-878A-ED669BFCCD95}" type="parTrans" cxnId="{4D5CF5E4-09E1-436A-BF0D-D69CEB4981DF}">
      <dgm:prSet/>
      <dgm:spPr/>
      <dgm:t>
        <a:bodyPr/>
        <a:lstStyle/>
        <a:p>
          <a:endParaRPr lang="en-US"/>
        </a:p>
      </dgm:t>
    </dgm:pt>
    <dgm:pt modelId="{AFDBD37B-E2D2-4D44-B49B-1B506EEAD023}" type="sibTrans" cxnId="{4D5CF5E4-09E1-436A-BF0D-D69CEB4981DF}">
      <dgm:prSet/>
      <dgm:spPr/>
      <dgm:t>
        <a:bodyPr/>
        <a:lstStyle/>
        <a:p>
          <a:endParaRPr lang="en-US"/>
        </a:p>
      </dgm:t>
    </dgm:pt>
    <dgm:pt modelId="{5A518D4E-DCBF-4BFC-A732-323BB8701049}">
      <dgm:prSet/>
      <dgm:spPr>
        <a:solidFill>
          <a:srgbClr val="EC921E">
            <a:alpha val="35000"/>
          </a:srgbClr>
        </a:solidFill>
        <a:ln>
          <a:noFill/>
        </a:ln>
      </dgm:spPr>
      <dgm:t>
        <a:bodyPr/>
        <a:lstStyle/>
        <a:p>
          <a:r>
            <a:rPr lang="en-US" dirty="0"/>
            <a:t>Northwestern Mutual Tour + lunch</a:t>
          </a:r>
          <a:endParaRPr lang="en-US" dirty="0">
            <a:solidFill>
              <a:schemeClr val="tx1"/>
            </a:solidFill>
          </a:endParaRPr>
        </a:p>
      </dgm:t>
    </dgm:pt>
    <dgm:pt modelId="{0FCC100C-3850-4790-9675-8F7D011AB60F}" type="parTrans" cxnId="{7F082EE2-F880-42E2-81E2-8DE9237A988F}">
      <dgm:prSet/>
      <dgm:spPr/>
      <dgm:t>
        <a:bodyPr/>
        <a:lstStyle/>
        <a:p>
          <a:endParaRPr lang="en-US"/>
        </a:p>
      </dgm:t>
    </dgm:pt>
    <dgm:pt modelId="{FCAC1BFB-620E-4407-81C4-246DF2B83698}" type="sibTrans" cxnId="{7F082EE2-F880-42E2-81E2-8DE9237A988F}">
      <dgm:prSet/>
      <dgm:spPr/>
      <dgm:t>
        <a:bodyPr/>
        <a:lstStyle/>
        <a:p>
          <a:endParaRPr lang="en-US"/>
        </a:p>
      </dgm:t>
    </dgm:pt>
    <dgm:pt modelId="{2FF9FF7A-6232-453C-92CD-BB3F4543022C}">
      <dgm:prSet custT="1"/>
      <dgm:spPr>
        <a:solidFill>
          <a:srgbClr val="26A9E0">
            <a:alpha val="35000"/>
          </a:srgbClr>
        </a:solidFill>
        <a:ln>
          <a:noFill/>
        </a:ln>
      </dgm:spPr>
      <dgm:t>
        <a:bodyPr/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 one-night Grand Geneva resort package with dining and golf certificates</a:t>
          </a:r>
        </a:p>
      </dgm:t>
    </dgm:pt>
    <dgm:pt modelId="{181DD890-8CA4-4CAD-B6B0-81197FD6ECF5}" type="parTrans" cxnId="{C29906A9-C78F-4B26-835B-DB2EF95D11F8}">
      <dgm:prSet/>
      <dgm:spPr/>
      <dgm:t>
        <a:bodyPr/>
        <a:lstStyle/>
        <a:p>
          <a:endParaRPr lang="en-US"/>
        </a:p>
      </dgm:t>
    </dgm:pt>
    <dgm:pt modelId="{7CAA9A0F-2706-49F6-932A-E8F3957D3BDA}" type="sibTrans" cxnId="{C29906A9-C78F-4B26-835B-DB2EF95D11F8}">
      <dgm:prSet/>
      <dgm:spPr/>
      <dgm:t>
        <a:bodyPr/>
        <a:lstStyle/>
        <a:p>
          <a:endParaRPr lang="en-US"/>
        </a:p>
      </dgm:t>
    </dgm:pt>
    <dgm:pt modelId="{08EFF877-78D4-4342-B0D4-959939C2BE35}">
      <dgm:prSet custT="1"/>
      <dgm:spPr>
        <a:solidFill>
          <a:srgbClr val="26A9E0">
            <a:alpha val="35000"/>
          </a:srgbClr>
        </a:solidFill>
        <a:ln>
          <a:noFill/>
        </a:ln>
      </dgm:spPr>
      <dgm:t>
        <a:bodyPr/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Four tickets to a Green Bay Packers game</a:t>
          </a:r>
        </a:p>
      </dgm:t>
    </dgm:pt>
    <dgm:pt modelId="{E8508DF4-72BC-463A-A276-F322DD7AB112}" type="parTrans" cxnId="{753F4368-F3FB-44C6-A232-5C791681378E}">
      <dgm:prSet/>
      <dgm:spPr/>
      <dgm:t>
        <a:bodyPr/>
        <a:lstStyle/>
        <a:p>
          <a:endParaRPr lang="en-US"/>
        </a:p>
      </dgm:t>
    </dgm:pt>
    <dgm:pt modelId="{926590BA-3A59-455A-B281-FF5CE2400C22}" type="sibTrans" cxnId="{753F4368-F3FB-44C6-A232-5C791681378E}">
      <dgm:prSet/>
      <dgm:spPr/>
      <dgm:t>
        <a:bodyPr/>
        <a:lstStyle/>
        <a:p>
          <a:endParaRPr lang="en-US"/>
        </a:p>
      </dgm:t>
    </dgm:pt>
    <dgm:pt modelId="{88C58644-B033-40AA-A66D-F00B5D690C00}">
      <dgm:prSet/>
      <dgm:spPr/>
      <dgm:t>
        <a:bodyPr/>
        <a:lstStyle/>
        <a:p>
          <a:pPr>
            <a:buNone/>
          </a:pPr>
          <a:endParaRPr lang="en-US" dirty="0"/>
        </a:p>
      </dgm:t>
    </dgm:pt>
    <dgm:pt modelId="{4DE9779B-E2A0-480E-9483-28A11FCF3D0C}" type="parTrans" cxnId="{1E340323-B165-4FF2-AE94-FF87AFBC7033}">
      <dgm:prSet/>
      <dgm:spPr/>
      <dgm:t>
        <a:bodyPr/>
        <a:lstStyle/>
        <a:p>
          <a:endParaRPr lang="en-US"/>
        </a:p>
      </dgm:t>
    </dgm:pt>
    <dgm:pt modelId="{6A32DC7E-C24B-4DAE-8363-BA981CAB55C2}" type="sibTrans" cxnId="{1E340323-B165-4FF2-AE94-FF87AFBC7033}">
      <dgm:prSet/>
      <dgm:spPr/>
      <dgm:t>
        <a:bodyPr/>
        <a:lstStyle/>
        <a:p>
          <a:endParaRPr lang="en-US"/>
        </a:p>
      </dgm:t>
    </dgm:pt>
    <dgm:pt modelId="{C23A7A39-9899-4ABD-AEF9-9FEFC79BCD85}">
      <dgm:prSet/>
      <dgm:spPr>
        <a:solidFill>
          <a:srgbClr val="8CBF49">
            <a:alpha val="35000"/>
          </a:srgbClr>
        </a:solidFill>
        <a:ln>
          <a:noFill/>
        </a:ln>
      </dgm:spPr>
      <dgm:t>
        <a:bodyPr/>
        <a:lstStyle/>
        <a:p>
          <a:r>
            <a:rPr lang="en-US" dirty="0">
              <a:latin typeface="+mn-lt"/>
            </a:rPr>
            <a:t>A One Night VIP Staycation including a hotel and dining package, tickets to a Milwaukee Rep performance, and car service</a:t>
          </a:r>
          <a:endParaRPr lang="en-US" dirty="0">
            <a:solidFill>
              <a:schemeClr val="tx1"/>
            </a:solidFill>
            <a:latin typeface="+mn-lt"/>
          </a:endParaRPr>
        </a:p>
      </dgm:t>
    </dgm:pt>
    <dgm:pt modelId="{029F974F-A917-41F3-A3B3-C688EB34EA72}" type="parTrans" cxnId="{F9132954-D47F-417D-8CF1-5F0F5701ED2B}">
      <dgm:prSet/>
      <dgm:spPr/>
      <dgm:t>
        <a:bodyPr/>
        <a:lstStyle/>
        <a:p>
          <a:endParaRPr lang="en-US"/>
        </a:p>
      </dgm:t>
    </dgm:pt>
    <dgm:pt modelId="{A2030080-F4A8-42F4-B66D-CD3A51225C4E}" type="sibTrans" cxnId="{F9132954-D47F-417D-8CF1-5F0F5701ED2B}">
      <dgm:prSet/>
      <dgm:spPr/>
      <dgm:t>
        <a:bodyPr/>
        <a:lstStyle/>
        <a:p>
          <a:endParaRPr lang="en-US"/>
        </a:p>
      </dgm:t>
    </dgm:pt>
    <dgm:pt modelId="{45139410-D49F-47C8-854A-A28B460CE22D}">
      <dgm:prSet/>
      <dgm:spPr>
        <a:solidFill>
          <a:srgbClr val="8CBF49">
            <a:alpha val="35000"/>
          </a:srgbClr>
        </a:solidFill>
        <a:ln>
          <a:noFill/>
        </a:ln>
      </dgm:spPr>
      <dgm:t>
        <a:bodyPr/>
        <a:lstStyle/>
        <a:p>
          <a:r>
            <a:rPr lang="en-US" dirty="0">
              <a:latin typeface="+mn-lt"/>
            </a:rPr>
            <a:t>A Season Subscription for 2 to the Milwaukee Symphony </a:t>
          </a:r>
          <a:endParaRPr lang="en-US" dirty="0">
            <a:solidFill>
              <a:schemeClr val="tx1"/>
            </a:solidFill>
            <a:latin typeface="+mn-lt"/>
          </a:endParaRPr>
        </a:p>
      </dgm:t>
    </dgm:pt>
    <dgm:pt modelId="{60D4F05D-9990-43F7-A767-462F8E89BA2F}" type="parTrans" cxnId="{FA3068E3-BF3B-4603-BCF4-7F65B45D64DF}">
      <dgm:prSet/>
      <dgm:spPr/>
      <dgm:t>
        <a:bodyPr/>
        <a:lstStyle/>
        <a:p>
          <a:endParaRPr lang="en-US"/>
        </a:p>
      </dgm:t>
    </dgm:pt>
    <dgm:pt modelId="{98184127-55F9-45BA-9658-C7E22DAD473E}" type="sibTrans" cxnId="{FA3068E3-BF3B-4603-BCF4-7F65B45D64DF}">
      <dgm:prSet/>
      <dgm:spPr/>
      <dgm:t>
        <a:bodyPr/>
        <a:lstStyle/>
        <a:p>
          <a:endParaRPr lang="en-US"/>
        </a:p>
      </dgm:t>
    </dgm:pt>
    <dgm:pt modelId="{9D6DAD76-D25B-497E-9CD5-980C719162B8}">
      <dgm:prSet/>
      <dgm:spPr>
        <a:solidFill>
          <a:srgbClr val="EC921E">
            <a:alpha val="35000"/>
          </a:srgbClr>
        </a:solidFill>
        <a:ln>
          <a:noFill/>
        </a:ln>
      </dgm:spPr>
      <dgm:t>
        <a:bodyPr/>
        <a:lstStyle/>
        <a:p>
          <a:r>
            <a:rPr lang="en-US" dirty="0"/>
            <a:t>Four tickets to a Milwaukee Brewers Game</a:t>
          </a:r>
          <a:endParaRPr lang="en-US" dirty="0">
            <a:solidFill>
              <a:schemeClr val="tx1"/>
            </a:solidFill>
          </a:endParaRPr>
        </a:p>
      </dgm:t>
    </dgm:pt>
    <dgm:pt modelId="{4128C7C8-BAB4-4209-9C44-7C155419E7BC}" type="parTrans" cxnId="{2D7B1408-1FC8-4496-AF39-DC91AFE65A15}">
      <dgm:prSet/>
      <dgm:spPr/>
      <dgm:t>
        <a:bodyPr/>
        <a:lstStyle/>
        <a:p>
          <a:endParaRPr lang="en-US"/>
        </a:p>
      </dgm:t>
    </dgm:pt>
    <dgm:pt modelId="{DE79AF23-5530-4A94-9177-6F992616ABF4}" type="sibTrans" cxnId="{2D7B1408-1FC8-4496-AF39-DC91AFE65A15}">
      <dgm:prSet/>
      <dgm:spPr/>
      <dgm:t>
        <a:bodyPr/>
        <a:lstStyle/>
        <a:p>
          <a:endParaRPr lang="en-US"/>
        </a:p>
      </dgm:t>
    </dgm:pt>
    <dgm:pt modelId="{679AA6DD-FC91-4478-9E66-B0B676536847}">
      <dgm:prSet/>
      <dgm:spPr>
        <a:solidFill>
          <a:srgbClr val="EC921E">
            <a:alpha val="35000"/>
          </a:srgbClr>
        </a:solidFill>
        <a:ln>
          <a:noFill/>
        </a:ln>
      </dgm:spPr>
      <dgm:t>
        <a:bodyPr/>
        <a:lstStyle/>
        <a:p>
          <a:r>
            <a:rPr lang="en-US" dirty="0"/>
            <a:t>Four ticket vouchers to a UPAF Cornerstone Group</a:t>
          </a:r>
          <a:endParaRPr lang="en-US" dirty="0">
            <a:solidFill>
              <a:schemeClr val="tx1"/>
            </a:solidFill>
          </a:endParaRPr>
        </a:p>
      </dgm:t>
    </dgm:pt>
    <dgm:pt modelId="{96882573-4ADB-4C72-AA36-0CCABADBA249}" type="parTrans" cxnId="{59D4CFCE-FCEF-40C6-A6E8-A5E3D28C9901}">
      <dgm:prSet/>
      <dgm:spPr/>
      <dgm:t>
        <a:bodyPr/>
        <a:lstStyle/>
        <a:p>
          <a:endParaRPr lang="en-US"/>
        </a:p>
      </dgm:t>
    </dgm:pt>
    <dgm:pt modelId="{22697955-D56A-4D17-BED5-14226861E32A}" type="sibTrans" cxnId="{59D4CFCE-FCEF-40C6-A6E8-A5E3D28C9901}">
      <dgm:prSet/>
      <dgm:spPr/>
      <dgm:t>
        <a:bodyPr/>
        <a:lstStyle/>
        <a:p>
          <a:endParaRPr lang="en-US"/>
        </a:p>
      </dgm:t>
    </dgm:pt>
    <dgm:pt modelId="{75AEDF2C-819F-4028-AFFB-92767C6D3D22}">
      <dgm:prSet/>
      <dgm:spPr>
        <a:solidFill>
          <a:srgbClr val="EC921E">
            <a:alpha val="35000"/>
          </a:srgbClr>
        </a:solidFill>
        <a:ln>
          <a:noFill/>
        </a:ln>
      </dgm:spPr>
      <dgm:t>
        <a:bodyPr/>
        <a:lstStyle/>
        <a:p>
          <a:r>
            <a:rPr lang="en-US" dirty="0"/>
            <a:t>Four Milwaukee Brewers tickets to the US Bank Founders Suite - including parking, food, and beverages</a:t>
          </a:r>
          <a:endParaRPr lang="en-US" dirty="0">
            <a:solidFill>
              <a:schemeClr val="tx1"/>
            </a:solidFill>
          </a:endParaRPr>
        </a:p>
      </dgm:t>
    </dgm:pt>
    <dgm:pt modelId="{B66C0233-F6D9-4051-B60B-B61EBFD5E6CB}" type="parTrans" cxnId="{2C8BB078-F0EB-4A6C-8D3E-91E367870087}">
      <dgm:prSet/>
      <dgm:spPr/>
      <dgm:t>
        <a:bodyPr/>
        <a:lstStyle/>
        <a:p>
          <a:endParaRPr lang="en-US"/>
        </a:p>
      </dgm:t>
    </dgm:pt>
    <dgm:pt modelId="{17C4F5A0-AD8C-4563-A0FF-5D624A55A8D1}" type="sibTrans" cxnId="{2C8BB078-F0EB-4A6C-8D3E-91E367870087}">
      <dgm:prSet/>
      <dgm:spPr/>
      <dgm:t>
        <a:bodyPr/>
        <a:lstStyle/>
        <a:p>
          <a:endParaRPr lang="en-US"/>
        </a:p>
      </dgm:t>
    </dgm:pt>
    <dgm:pt modelId="{4E1BFD54-4270-473C-B06B-D5DACF908234}" type="pres">
      <dgm:prSet presAssocID="{34E1CCB4-B09A-451B-B1EE-C9132A3BA562}" presName="Name0" presStyleCnt="0">
        <dgm:presLayoutVars>
          <dgm:dir/>
          <dgm:animLvl val="lvl"/>
          <dgm:resizeHandles val="exact"/>
        </dgm:presLayoutVars>
      </dgm:prSet>
      <dgm:spPr/>
    </dgm:pt>
    <dgm:pt modelId="{973EA296-A75F-43FD-BC53-CEFB8F419405}" type="pres">
      <dgm:prSet presAssocID="{3BA2F116-7843-45C4-8EAC-14F7D3559AC9}" presName="composite" presStyleCnt="0"/>
      <dgm:spPr/>
    </dgm:pt>
    <dgm:pt modelId="{0D427DAA-4CD6-4FFD-B595-5732B86C6EBD}" type="pres">
      <dgm:prSet presAssocID="{3BA2F116-7843-45C4-8EAC-14F7D3559AC9}" presName="parTx" presStyleLbl="alignNode1" presStyleIdx="0" presStyleCnt="3" custScaleY="133068">
        <dgm:presLayoutVars>
          <dgm:chMax val="0"/>
          <dgm:chPref val="0"/>
          <dgm:bulletEnabled val="1"/>
        </dgm:presLayoutVars>
      </dgm:prSet>
      <dgm:spPr>
        <a:prstGeom prst="round2SameRect">
          <a:avLst/>
        </a:prstGeom>
      </dgm:spPr>
    </dgm:pt>
    <dgm:pt modelId="{DB278E0C-D6E5-47EC-9485-1B2B864A4AB8}" type="pres">
      <dgm:prSet presAssocID="{3BA2F116-7843-45C4-8EAC-14F7D3559AC9}" presName="desTx" presStyleLbl="alignAccFollowNode1" presStyleIdx="0" presStyleCnt="3" custScaleY="94284">
        <dgm:presLayoutVars>
          <dgm:bulletEnabled val="1"/>
        </dgm:presLayoutVars>
      </dgm:prSet>
      <dgm:spPr/>
    </dgm:pt>
    <dgm:pt modelId="{7675E707-BCCF-44A8-B51E-019E9F96852B}" type="pres">
      <dgm:prSet presAssocID="{9D5D43D1-0011-4F5B-8233-38C7BD12DF11}" presName="space" presStyleCnt="0"/>
      <dgm:spPr/>
    </dgm:pt>
    <dgm:pt modelId="{F76899C2-10E3-4936-AAAA-40C11E316826}" type="pres">
      <dgm:prSet presAssocID="{7D489E02-23C7-419E-96B3-E565B78F6D63}" presName="composite" presStyleCnt="0"/>
      <dgm:spPr/>
    </dgm:pt>
    <dgm:pt modelId="{02DCBA04-EE61-4C1A-8A59-A36975EF19AE}" type="pres">
      <dgm:prSet presAssocID="{7D489E02-23C7-419E-96B3-E565B78F6D63}" presName="parTx" presStyleLbl="alignNode1" presStyleIdx="1" presStyleCnt="3" custScaleY="133068">
        <dgm:presLayoutVars>
          <dgm:chMax val="0"/>
          <dgm:chPref val="0"/>
          <dgm:bulletEnabled val="1"/>
        </dgm:presLayoutVars>
      </dgm:prSet>
      <dgm:spPr>
        <a:prstGeom prst="round2SameRect">
          <a:avLst/>
        </a:prstGeom>
      </dgm:spPr>
    </dgm:pt>
    <dgm:pt modelId="{A08F2A23-EE0B-4320-A2C8-1EC470BBF3E1}" type="pres">
      <dgm:prSet presAssocID="{7D489E02-23C7-419E-96B3-E565B78F6D63}" presName="desTx" presStyleLbl="alignAccFollowNode1" presStyleIdx="1" presStyleCnt="3" custScaleY="94284">
        <dgm:presLayoutVars>
          <dgm:bulletEnabled val="1"/>
        </dgm:presLayoutVars>
      </dgm:prSet>
      <dgm:spPr/>
    </dgm:pt>
    <dgm:pt modelId="{1FADA4D1-A924-4F86-8C05-B613AF7BFBD1}" type="pres">
      <dgm:prSet presAssocID="{77FEF209-F441-4B5B-8601-0A6CCEDAE0BE}" presName="space" presStyleCnt="0"/>
      <dgm:spPr/>
    </dgm:pt>
    <dgm:pt modelId="{21BEDE76-A011-46A3-A9A8-7720C4BF6590}" type="pres">
      <dgm:prSet presAssocID="{00D6134A-8C3D-4064-83ED-E4C09F49E8C4}" presName="composite" presStyleCnt="0"/>
      <dgm:spPr/>
    </dgm:pt>
    <dgm:pt modelId="{2BA3E178-EB83-4993-8778-8673AC4508B6}" type="pres">
      <dgm:prSet presAssocID="{00D6134A-8C3D-4064-83ED-E4C09F49E8C4}" presName="parTx" presStyleLbl="alignNode1" presStyleIdx="2" presStyleCnt="3" custScaleY="133068">
        <dgm:presLayoutVars>
          <dgm:chMax val="0"/>
          <dgm:chPref val="0"/>
          <dgm:bulletEnabled val="1"/>
        </dgm:presLayoutVars>
      </dgm:prSet>
      <dgm:spPr>
        <a:prstGeom prst="round2SameRect">
          <a:avLst/>
        </a:prstGeom>
      </dgm:spPr>
    </dgm:pt>
    <dgm:pt modelId="{2CD9AA9E-2CDC-418E-B87E-E747930712EF}" type="pres">
      <dgm:prSet presAssocID="{00D6134A-8C3D-4064-83ED-E4C09F49E8C4}" presName="desTx" presStyleLbl="alignAccFollowNode1" presStyleIdx="2" presStyleCnt="3" custScaleY="94284">
        <dgm:presLayoutVars>
          <dgm:bulletEnabled val="1"/>
        </dgm:presLayoutVars>
      </dgm:prSet>
      <dgm:spPr/>
    </dgm:pt>
  </dgm:ptLst>
  <dgm:cxnLst>
    <dgm:cxn modelId="{12FF9704-3400-4334-9A53-59BE215F6020}" type="presOf" srcId="{88C58644-B033-40AA-A66D-F00B5D690C00}" destId="{A08F2A23-EE0B-4320-A2C8-1EC470BBF3E1}" srcOrd="0" destOrd="3" presId="urn:microsoft.com/office/officeart/2005/8/layout/hList1"/>
    <dgm:cxn modelId="{2D7B1408-1FC8-4496-AF39-DC91AFE65A15}" srcId="{00D6134A-8C3D-4064-83ED-E4C09F49E8C4}" destId="{9D6DAD76-D25B-497E-9CD5-980C719162B8}" srcOrd="2" destOrd="0" parTransId="{4128C7C8-BAB4-4209-9C44-7C155419E7BC}" sibTransId="{DE79AF23-5530-4A94-9177-6F992616ABF4}"/>
    <dgm:cxn modelId="{843D9F14-9576-4B3F-997A-9557DA59565B}" type="presOf" srcId="{B2EC8C9E-097E-4CDA-B1FE-90BFB22199A3}" destId="{A08F2A23-EE0B-4320-A2C8-1EC470BBF3E1}" srcOrd="0" destOrd="0" presId="urn:microsoft.com/office/officeart/2005/8/layout/hList1"/>
    <dgm:cxn modelId="{E9F72D17-2E20-403F-BEDF-3A0663777C8C}" type="presOf" srcId="{00D6134A-8C3D-4064-83ED-E4C09F49E8C4}" destId="{2BA3E178-EB83-4993-8778-8673AC4508B6}" srcOrd="0" destOrd="0" presId="urn:microsoft.com/office/officeart/2005/8/layout/hList1"/>
    <dgm:cxn modelId="{6315911E-A516-4DAC-A958-5D3BB0BA7C17}" srcId="{7D489E02-23C7-419E-96B3-E565B78F6D63}" destId="{B2EC8C9E-097E-4CDA-B1FE-90BFB22199A3}" srcOrd="0" destOrd="0" parTransId="{6CFFE91D-E75B-46EF-9654-4DA16E46516A}" sibTransId="{B25FE6E0-664D-4B47-8CBA-3D064CAA7BC0}"/>
    <dgm:cxn modelId="{8E39FB21-3070-44D5-B293-EA1DD6D5CAF2}" type="presOf" srcId="{C23A7A39-9899-4ABD-AEF9-9FEFC79BCD85}" destId="{A08F2A23-EE0B-4320-A2C8-1EC470BBF3E1}" srcOrd="0" destOrd="1" presId="urn:microsoft.com/office/officeart/2005/8/layout/hList1"/>
    <dgm:cxn modelId="{1E340323-B165-4FF2-AE94-FF87AFBC7033}" srcId="{7D489E02-23C7-419E-96B3-E565B78F6D63}" destId="{88C58644-B033-40AA-A66D-F00B5D690C00}" srcOrd="3" destOrd="0" parTransId="{4DE9779B-E2A0-480E-9483-28A11FCF3D0C}" sibTransId="{6A32DC7E-C24B-4DAE-8363-BA981CAB55C2}"/>
    <dgm:cxn modelId="{27BCB627-1096-4932-A94A-E7F09A36EDCE}" type="presOf" srcId="{75AEDF2C-819F-4028-AFFB-92767C6D3D22}" destId="{2CD9AA9E-2CDC-418E-B87E-E747930712EF}" srcOrd="0" destOrd="1" presId="urn:microsoft.com/office/officeart/2005/8/layout/hList1"/>
    <dgm:cxn modelId="{E3CBF32A-4742-419D-A6F3-AB214A1B56AF}" srcId="{34E1CCB4-B09A-451B-B1EE-C9132A3BA562}" destId="{3BA2F116-7843-45C4-8EAC-14F7D3559AC9}" srcOrd="0" destOrd="0" parTransId="{BAB5C187-EB2D-4F18-9B94-12A871F9A1D5}" sibTransId="{9D5D43D1-0011-4F5B-8233-38C7BD12DF11}"/>
    <dgm:cxn modelId="{87D9043A-83E9-47CC-81D5-FB9E096BB007}" type="presOf" srcId="{679AA6DD-FC91-4478-9E66-B0B676536847}" destId="{2CD9AA9E-2CDC-418E-B87E-E747930712EF}" srcOrd="0" destOrd="3" presId="urn:microsoft.com/office/officeart/2005/8/layout/hList1"/>
    <dgm:cxn modelId="{33A3293E-50B2-4A07-A559-41143CCC3D12}" type="presOf" srcId="{9D6DAD76-D25B-497E-9CD5-980C719162B8}" destId="{2CD9AA9E-2CDC-418E-B87E-E747930712EF}" srcOrd="0" destOrd="2" presId="urn:microsoft.com/office/officeart/2005/8/layout/hList1"/>
    <dgm:cxn modelId="{3EE9E65B-03A7-4589-9E1E-00CC48906441}" type="presOf" srcId="{7D489E02-23C7-419E-96B3-E565B78F6D63}" destId="{02DCBA04-EE61-4C1A-8A59-A36975EF19AE}" srcOrd="0" destOrd="0" presId="urn:microsoft.com/office/officeart/2005/8/layout/hList1"/>
    <dgm:cxn modelId="{D689D760-5383-415E-AC03-498E18569C2B}" type="presOf" srcId="{2FF9FF7A-6232-453C-92CD-BB3F4543022C}" destId="{DB278E0C-D6E5-47EC-9485-1B2B864A4AB8}" srcOrd="0" destOrd="1" presId="urn:microsoft.com/office/officeart/2005/8/layout/hList1"/>
    <dgm:cxn modelId="{753F4368-F3FB-44C6-A232-5C791681378E}" srcId="{3BA2F116-7843-45C4-8EAC-14F7D3559AC9}" destId="{08EFF877-78D4-4342-B0D4-959939C2BE35}" srcOrd="2" destOrd="0" parTransId="{E8508DF4-72BC-463A-A276-F322DD7AB112}" sibTransId="{926590BA-3A59-455A-B281-FF5CE2400C22}"/>
    <dgm:cxn modelId="{F9132954-D47F-417D-8CF1-5F0F5701ED2B}" srcId="{7D489E02-23C7-419E-96B3-E565B78F6D63}" destId="{C23A7A39-9899-4ABD-AEF9-9FEFC79BCD85}" srcOrd="1" destOrd="0" parTransId="{029F974F-A917-41F3-A3B3-C688EB34EA72}" sibTransId="{A2030080-F4A8-42F4-B66D-CD3A51225C4E}"/>
    <dgm:cxn modelId="{2C8BB078-F0EB-4A6C-8D3E-91E367870087}" srcId="{00D6134A-8C3D-4064-83ED-E4C09F49E8C4}" destId="{75AEDF2C-819F-4028-AFFB-92767C6D3D22}" srcOrd="1" destOrd="0" parTransId="{B66C0233-F6D9-4051-B60B-B61EBFD5E6CB}" sibTransId="{17C4F5A0-AD8C-4563-A0FF-5D624A55A8D1}"/>
    <dgm:cxn modelId="{54F37B5A-D289-42ED-8697-1A20D6664487}" srcId="{34E1CCB4-B09A-451B-B1EE-C9132A3BA562}" destId="{7D489E02-23C7-419E-96B3-E565B78F6D63}" srcOrd="1" destOrd="0" parTransId="{9BC21DAB-D33E-4BF9-AE66-291A70211F6A}" sibTransId="{77FEF209-F441-4B5B-8601-0A6CCEDAE0BE}"/>
    <dgm:cxn modelId="{8CB5298F-22CB-4C22-8D97-CCFA4178D7FF}" type="presOf" srcId="{55D2BFDE-7C38-4240-8935-2D3FC8298675}" destId="{DB278E0C-D6E5-47EC-9485-1B2B864A4AB8}" srcOrd="0" destOrd="0" presId="urn:microsoft.com/office/officeart/2005/8/layout/hList1"/>
    <dgm:cxn modelId="{C29906A9-C78F-4B26-835B-DB2EF95D11F8}" srcId="{3BA2F116-7843-45C4-8EAC-14F7D3559AC9}" destId="{2FF9FF7A-6232-453C-92CD-BB3F4543022C}" srcOrd="1" destOrd="0" parTransId="{181DD890-8CA4-4CAD-B6B0-81197FD6ECF5}" sibTransId="{7CAA9A0F-2706-49F6-932A-E8F3957D3BDA}"/>
    <dgm:cxn modelId="{C46795B8-5872-401F-84E5-CBD15A13E91E}" type="presOf" srcId="{5A518D4E-DCBF-4BFC-A732-323BB8701049}" destId="{2CD9AA9E-2CDC-418E-B87E-E747930712EF}" srcOrd="0" destOrd="0" presId="urn:microsoft.com/office/officeart/2005/8/layout/hList1"/>
    <dgm:cxn modelId="{6C9A24BE-3B89-48C0-B91B-FEC89F43F3F2}" type="presOf" srcId="{3BA2F116-7843-45C4-8EAC-14F7D3559AC9}" destId="{0D427DAA-4CD6-4FFD-B595-5732B86C6EBD}" srcOrd="0" destOrd="0" presId="urn:microsoft.com/office/officeart/2005/8/layout/hList1"/>
    <dgm:cxn modelId="{59D4CFCE-FCEF-40C6-A6E8-A5E3D28C9901}" srcId="{00D6134A-8C3D-4064-83ED-E4C09F49E8C4}" destId="{679AA6DD-FC91-4478-9E66-B0B676536847}" srcOrd="3" destOrd="0" parTransId="{96882573-4ADB-4C72-AA36-0CCABADBA249}" sibTransId="{22697955-D56A-4D17-BED5-14226861E32A}"/>
    <dgm:cxn modelId="{710EF4D6-E5AA-4A45-B07E-8C72F5E809CB}" type="presOf" srcId="{34E1CCB4-B09A-451B-B1EE-C9132A3BA562}" destId="{4E1BFD54-4270-473C-B06B-D5DACF908234}" srcOrd="0" destOrd="0" presId="urn:microsoft.com/office/officeart/2005/8/layout/hList1"/>
    <dgm:cxn modelId="{D03E4DDA-D637-473E-86D7-02FDB7DBF15C}" type="presOf" srcId="{45139410-D49F-47C8-854A-A28B460CE22D}" destId="{A08F2A23-EE0B-4320-A2C8-1EC470BBF3E1}" srcOrd="0" destOrd="2" presId="urn:microsoft.com/office/officeart/2005/8/layout/hList1"/>
    <dgm:cxn modelId="{7F082EE2-F880-42E2-81E2-8DE9237A988F}" srcId="{00D6134A-8C3D-4064-83ED-E4C09F49E8C4}" destId="{5A518D4E-DCBF-4BFC-A732-323BB8701049}" srcOrd="0" destOrd="0" parTransId="{0FCC100C-3850-4790-9675-8F7D011AB60F}" sibTransId="{FCAC1BFB-620E-4407-81C4-246DF2B83698}"/>
    <dgm:cxn modelId="{FA3068E3-BF3B-4603-BCF4-7F65B45D64DF}" srcId="{7D489E02-23C7-419E-96B3-E565B78F6D63}" destId="{45139410-D49F-47C8-854A-A28B460CE22D}" srcOrd="2" destOrd="0" parTransId="{60D4F05D-9990-43F7-A767-462F8E89BA2F}" sibTransId="{98184127-55F9-45BA-9658-C7E22DAD473E}"/>
    <dgm:cxn modelId="{4D5CF5E4-09E1-436A-BF0D-D69CEB4981DF}" srcId="{34E1CCB4-B09A-451B-B1EE-C9132A3BA562}" destId="{00D6134A-8C3D-4064-83ED-E4C09F49E8C4}" srcOrd="2" destOrd="0" parTransId="{FDC2D642-BCFB-476B-878A-ED669BFCCD95}" sibTransId="{AFDBD37B-E2D2-4D44-B49B-1B506EEAD023}"/>
    <dgm:cxn modelId="{76350AE8-5DA9-4F84-8AF1-DA331C2065AD}" srcId="{3BA2F116-7843-45C4-8EAC-14F7D3559AC9}" destId="{55D2BFDE-7C38-4240-8935-2D3FC8298675}" srcOrd="0" destOrd="0" parTransId="{08BAB244-3EF8-443A-A672-7FD41E90C216}" sibTransId="{39119B86-A750-413C-8AF1-C8E54EF2B66B}"/>
    <dgm:cxn modelId="{BEDFBCF5-34D2-47F8-A743-8CD67EC9B7AF}" type="presOf" srcId="{08EFF877-78D4-4342-B0D4-959939C2BE35}" destId="{DB278E0C-D6E5-47EC-9485-1B2B864A4AB8}" srcOrd="0" destOrd="2" presId="urn:microsoft.com/office/officeart/2005/8/layout/hList1"/>
    <dgm:cxn modelId="{2639AF72-635F-49B3-8FB5-4F094EB6F32F}" type="presParOf" srcId="{4E1BFD54-4270-473C-B06B-D5DACF908234}" destId="{973EA296-A75F-43FD-BC53-CEFB8F419405}" srcOrd="0" destOrd="0" presId="urn:microsoft.com/office/officeart/2005/8/layout/hList1"/>
    <dgm:cxn modelId="{B5D68708-D9F6-45D4-B3EE-94D8A014E065}" type="presParOf" srcId="{973EA296-A75F-43FD-BC53-CEFB8F419405}" destId="{0D427DAA-4CD6-4FFD-B595-5732B86C6EBD}" srcOrd="0" destOrd="0" presId="urn:microsoft.com/office/officeart/2005/8/layout/hList1"/>
    <dgm:cxn modelId="{3E73C65D-F9E0-4C4F-98D4-E441175E1455}" type="presParOf" srcId="{973EA296-A75F-43FD-BC53-CEFB8F419405}" destId="{DB278E0C-D6E5-47EC-9485-1B2B864A4AB8}" srcOrd="1" destOrd="0" presId="urn:microsoft.com/office/officeart/2005/8/layout/hList1"/>
    <dgm:cxn modelId="{DCE3B0EF-6F30-49EA-A4F9-E4021A739388}" type="presParOf" srcId="{4E1BFD54-4270-473C-B06B-D5DACF908234}" destId="{7675E707-BCCF-44A8-B51E-019E9F96852B}" srcOrd="1" destOrd="0" presId="urn:microsoft.com/office/officeart/2005/8/layout/hList1"/>
    <dgm:cxn modelId="{0BD5F697-512F-4717-A541-807A0D4F60F6}" type="presParOf" srcId="{4E1BFD54-4270-473C-B06B-D5DACF908234}" destId="{F76899C2-10E3-4936-AAAA-40C11E316826}" srcOrd="2" destOrd="0" presId="urn:microsoft.com/office/officeart/2005/8/layout/hList1"/>
    <dgm:cxn modelId="{5F50D076-653B-41D9-B24D-0A8542135C0C}" type="presParOf" srcId="{F76899C2-10E3-4936-AAAA-40C11E316826}" destId="{02DCBA04-EE61-4C1A-8A59-A36975EF19AE}" srcOrd="0" destOrd="0" presId="urn:microsoft.com/office/officeart/2005/8/layout/hList1"/>
    <dgm:cxn modelId="{5F5F14B7-8C6B-404B-9F75-B218EB02B8E5}" type="presParOf" srcId="{F76899C2-10E3-4936-AAAA-40C11E316826}" destId="{A08F2A23-EE0B-4320-A2C8-1EC470BBF3E1}" srcOrd="1" destOrd="0" presId="urn:microsoft.com/office/officeart/2005/8/layout/hList1"/>
    <dgm:cxn modelId="{B68A7C0D-5125-4B81-BEE1-4E6CB4907B12}" type="presParOf" srcId="{4E1BFD54-4270-473C-B06B-D5DACF908234}" destId="{1FADA4D1-A924-4F86-8C05-B613AF7BFBD1}" srcOrd="3" destOrd="0" presId="urn:microsoft.com/office/officeart/2005/8/layout/hList1"/>
    <dgm:cxn modelId="{35401144-E125-4078-BE73-8EB07C88F263}" type="presParOf" srcId="{4E1BFD54-4270-473C-B06B-D5DACF908234}" destId="{21BEDE76-A011-46A3-A9A8-7720C4BF6590}" srcOrd="4" destOrd="0" presId="urn:microsoft.com/office/officeart/2005/8/layout/hList1"/>
    <dgm:cxn modelId="{F9CD432F-5282-400E-A36A-8C6621FA8308}" type="presParOf" srcId="{21BEDE76-A011-46A3-A9A8-7720C4BF6590}" destId="{2BA3E178-EB83-4993-8778-8673AC4508B6}" srcOrd="0" destOrd="0" presId="urn:microsoft.com/office/officeart/2005/8/layout/hList1"/>
    <dgm:cxn modelId="{5BFA6A18-A0A0-4A59-86FF-E4FC891218FF}" type="presParOf" srcId="{21BEDE76-A011-46A3-A9A8-7720C4BF6590}" destId="{2CD9AA9E-2CDC-418E-B87E-E747930712E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E489A-3BF7-45EC-91BC-07B215F9A8AB}">
      <dsp:nvSpPr>
        <dsp:cNvPr id="0" name=""/>
        <dsp:cNvSpPr/>
      </dsp:nvSpPr>
      <dsp:spPr>
        <a:xfrm>
          <a:off x="694385" y="965113"/>
          <a:ext cx="808417" cy="8084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084262-CFA5-4CAA-A269-BD428031273C}">
      <dsp:nvSpPr>
        <dsp:cNvPr id="0" name=""/>
        <dsp:cNvSpPr/>
      </dsp:nvSpPr>
      <dsp:spPr>
        <a:xfrm>
          <a:off x="2020" y="1986463"/>
          <a:ext cx="2193148" cy="1614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/>
            <a:t>Raises money for local arts institutions by </a:t>
          </a:r>
          <a:r>
            <a:rPr lang="en-US" sz="2000" b="1" i="0" kern="1200" baseline="0" dirty="0"/>
            <a:t>consolidating fundraising efforts </a:t>
          </a:r>
          <a:r>
            <a:rPr lang="en-US" sz="2000" b="0" i="0" kern="1200" baseline="0" dirty="0"/>
            <a:t>into one organization</a:t>
          </a:r>
          <a:endParaRPr lang="en-US" sz="2000" kern="1200" dirty="0"/>
        </a:p>
      </dsp:txBody>
      <dsp:txXfrm>
        <a:off x="2020" y="1986463"/>
        <a:ext cx="2193148" cy="1614477"/>
      </dsp:txXfrm>
    </dsp:sp>
    <dsp:sp modelId="{9527098F-AE79-4CFA-92B9-6F700D0A6444}">
      <dsp:nvSpPr>
        <dsp:cNvPr id="0" name=""/>
        <dsp:cNvSpPr/>
      </dsp:nvSpPr>
      <dsp:spPr>
        <a:xfrm>
          <a:off x="3148760" y="965113"/>
          <a:ext cx="808417" cy="8084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AE605-415C-4BD3-AC60-1C83167057C0}">
      <dsp:nvSpPr>
        <dsp:cNvPr id="0" name=""/>
        <dsp:cNvSpPr/>
      </dsp:nvSpPr>
      <dsp:spPr>
        <a:xfrm>
          <a:off x="2509553" y="1986463"/>
          <a:ext cx="2086832" cy="1614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Establishes </a:t>
          </a:r>
          <a:r>
            <a:rPr lang="en-US" sz="2000" b="1" kern="1200" dirty="0"/>
            <a:t>the arts as a civic responsibility </a:t>
          </a:r>
          <a:r>
            <a:rPr lang="en-US" sz="2000" kern="1200" dirty="0"/>
            <a:t>important for the common good</a:t>
          </a:r>
        </a:p>
      </dsp:txBody>
      <dsp:txXfrm>
        <a:off x="2509553" y="1986463"/>
        <a:ext cx="2086832" cy="1614477"/>
      </dsp:txXfrm>
    </dsp:sp>
    <dsp:sp modelId="{95A26127-35F7-412F-B971-53874F686BD1}">
      <dsp:nvSpPr>
        <dsp:cNvPr id="0" name=""/>
        <dsp:cNvSpPr/>
      </dsp:nvSpPr>
      <dsp:spPr>
        <a:xfrm>
          <a:off x="5404803" y="965113"/>
          <a:ext cx="808417" cy="8084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53F83-5026-407F-A82F-8B3020072DC1}">
      <dsp:nvSpPr>
        <dsp:cNvPr id="0" name=""/>
        <dsp:cNvSpPr/>
      </dsp:nvSpPr>
      <dsp:spPr>
        <a:xfrm>
          <a:off x="4910770" y="1986463"/>
          <a:ext cx="1796484" cy="1614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</a:t>
          </a:r>
          <a:r>
            <a:rPr lang="en-US" sz="2000" b="0" i="0" kern="1200" baseline="0" dirty="0"/>
            <a:t>rovides </a:t>
          </a:r>
          <a:r>
            <a:rPr lang="en-US" sz="2000" b="1" i="0" kern="1200" baseline="0" dirty="0"/>
            <a:t>accountability and knowledge </a:t>
          </a:r>
          <a:r>
            <a:rPr lang="en-US" sz="2000" b="0" i="0" kern="1200" baseline="0" dirty="0"/>
            <a:t>not feasible for most donors individually</a:t>
          </a:r>
          <a:endParaRPr lang="en-US" sz="2000" kern="1200" dirty="0"/>
        </a:p>
      </dsp:txBody>
      <dsp:txXfrm>
        <a:off x="4910770" y="1986463"/>
        <a:ext cx="1796484" cy="1614477"/>
      </dsp:txXfrm>
    </dsp:sp>
    <dsp:sp modelId="{5AA669B6-2BE8-4078-BE14-50064FCEDAD1}">
      <dsp:nvSpPr>
        <dsp:cNvPr id="0" name=""/>
        <dsp:cNvSpPr/>
      </dsp:nvSpPr>
      <dsp:spPr>
        <a:xfrm>
          <a:off x="7515672" y="965113"/>
          <a:ext cx="808417" cy="8084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5E304C-CDA4-4A63-83A2-E2D2E8D556D1}">
      <dsp:nvSpPr>
        <dsp:cNvPr id="0" name=""/>
        <dsp:cNvSpPr/>
      </dsp:nvSpPr>
      <dsp:spPr>
        <a:xfrm>
          <a:off x="7021639" y="1986463"/>
          <a:ext cx="1796484" cy="1614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Centralizes funding requests </a:t>
          </a:r>
          <a:r>
            <a:rPr lang="en-US" sz="2000" b="0" i="0" kern="1200" baseline="0" dirty="0"/>
            <a:t>made to local businesses</a:t>
          </a:r>
          <a:endParaRPr lang="en-US" sz="2000" kern="1200" dirty="0"/>
        </a:p>
      </dsp:txBody>
      <dsp:txXfrm>
        <a:off x="7021639" y="1986463"/>
        <a:ext cx="1796484" cy="1614477"/>
      </dsp:txXfrm>
    </dsp:sp>
    <dsp:sp modelId="{BFE33B5A-31CA-4D9B-98E8-AA847DD1EA21}">
      <dsp:nvSpPr>
        <dsp:cNvPr id="0" name=""/>
        <dsp:cNvSpPr/>
      </dsp:nvSpPr>
      <dsp:spPr>
        <a:xfrm>
          <a:off x="9626541" y="965113"/>
          <a:ext cx="808417" cy="8084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17F024-569D-491F-9CFF-E7BCC6AAEEDA}">
      <dsp:nvSpPr>
        <dsp:cNvPr id="0" name=""/>
        <dsp:cNvSpPr/>
      </dsp:nvSpPr>
      <dsp:spPr>
        <a:xfrm>
          <a:off x="9132508" y="1986463"/>
          <a:ext cx="1796484" cy="1614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Recruits and  engages leaders and volunteers </a:t>
          </a:r>
          <a:r>
            <a:rPr lang="en-US" sz="2000" b="0" i="0" kern="1200" baseline="0" dirty="0"/>
            <a:t>who span a wide range of sectors for the benefit of the arts</a:t>
          </a:r>
          <a:endParaRPr lang="en-US" sz="2000" kern="1200" dirty="0"/>
        </a:p>
      </dsp:txBody>
      <dsp:txXfrm>
        <a:off x="9132508" y="1986463"/>
        <a:ext cx="1796484" cy="16144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3D71D-DACF-4F53-8C8B-8FB8D70EADD1}">
      <dsp:nvSpPr>
        <dsp:cNvPr id="0" name=""/>
        <dsp:cNvSpPr/>
      </dsp:nvSpPr>
      <dsp:spPr>
        <a:xfrm>
          <a:off x="3331" y="1397785"/>
          <a:ext cx="3342762" cy="3342762"/>
        </a:xfrm>
        <a:prstGeom prst="ellipse">
          <a:avLst/>
        </a:prstGeom>
        <a:solidFill>
          <a:srgbClr val="26A9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3963" tIns="63500" rIns="183963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5000" b="1" kern="1200" dirty="0">
              <a:solidFill>
                <a:schemeClr val="bg1"/>
              </a:solidFill>
            </a:rPr>
            <a:t>Largest</a:t>
          </a:r>
          <a:r>
            <a:rPr lang="en-US" sz="2800" b="1" kern="1200" dirty="0">
              <a:solidFill>
                <a:schemeClr val="bg1"/>
              </a:solidFill>
            </a:rPr>
            <a:t> </a:t>
          </a:r>
          <a:r>
            <a:rPr lang="en-US" sz="3200" b="1" kern="1200" dirty="0">
              <a:solidFill>
                <a:schemeClr val="bg1"/>
              </a:solidFill>
            </a:rPr>
            <a:t>united fund </a:t>
          </a:r>
          <a:endParaRPr lang="en-US" sz="2800" b="1" kern="1200" dirty="0">
            <a:solidFill>
              <a:schemeClr val="bg1"/>
            </a:solidFill>
          </a:endParaRPr>
        </a:p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for the </a:t>
          </a:r>
          <a:r>
            <a:rPr lang="en-US" sz="2800" b="1" kern="1200" dirty="0">
              <a:solidFill>
                <a:schemeClr val="bg1"/>
              </a:solidFill>
            </a:rPr>
            <a:t>performing</a:t>
          </a:r>
          <a:r>
            <a:rPr lang="en-US" sz="2800" kern="1200" dirty="0">
              <a:solidFill>
                <a:schemeClr val="bg1"/>
              </a:solidFill>
            </a:rPr>
            <a:t> arts</a:t>
          </a:r>
        </a:p>
      </dsp:txBody>
      <dsp:txXfrm>
        <a:off x="492867" y="1887321"/>
        <a:ext cx="2363690" cy="2363690"/>
      </dsp:txXfrm>
    </dsp:sp>
    <dsp:sp modelId="{66880B20-5E74-4D23-B104-EA62CA1FFB8C}">
      <dsp:nvSpPr>
        <dsp:cNvPr id="0" name=""/>
        <dsp:cNvSpPr/>
      </dsp:nvSpPr>
      <dsp:spPr>
        <a:xfrm>
          <a:off x="2677541" y="1397785"/>
          <a:ext cx="3342762" cy="3342762"/>
        </a:xfrm>
        <a:prstGeom prst="ellipse">
          <a:avLst/>
        </a:prstGeom>
        <a:solidFill>
          <a:srgbClr val="8CB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3963" tIns="76200" rIns="183963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>
              <a:solidFill>
                <a:schemeClr val="bg1"/>
              </a:solidFill>
            </a:rPr>
            <a:t>$400+ </a:t>
          </a:r>
          <a:r>
            <a:rPr lang="en-US" sz="5400" b="1" kern="1200" dirty="0">
              <a:solidFill>
                <a:schemeClr val="bg1"/>
              </a:solidFill>
            </a:rPr>
            <a:t>million</a:t>
          </a:r>
          <a:r>
            <a:rPr lang="en-US" sz="4400" b="1" kern="1200" dirty="0">
              <a:solidFill>
                <a:schemeClr val="bg1"/>
              </a:solidFill>
            </a:rPr>
            <a:t> </a:t>
          </a:r>
          <a:r>
            <a:rPr lang="en-US" sz="2800" kern="1200" dirty="0">
              <a:solidFill>
                <a:schemeClr val="bg1"/>
              </a:solidFill>
            </a:rPr>
            <a:t>raised to date </a:t>
          </a:r>
        </a:p>
      </dsp:txBody>
      <dsp:txXfrm>
        <a:off x="3167077" y="1887321"/>
        <a:ext cx="2363690" cy="2363690"/>
      </dsp:txXfrm>
    </dsp:sp>
    <dsp:sp modelId="{2B775610-21CC-4601-A500-C06880DC72F9}">
      <dsp:nvSpPr>
        <dsp:cNvPr id="0" name=""/>
        <dsp:cNvSpPr/>
      </dsp:nvSpPr>
      <dsp:spPr>
        <a:xfrm>
          <a:off x="5351751" y="1397785"/>
          <a:ext cx="3342762" cy="3342762"/>
        </a:xfrm>
        <a:prstGeom prst="ellipse">
          <a:avLst/>
        </a:prstGeom>
        <a:solidFill>
          <a:srgbClr val="EC921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3963" tIns="60960" rIns="183963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solidFill>
                <a:schemeClr val="bg1"/>
              </a:solidFill>
            </a:rPr>
            <a:t>Largest annual</a:t>
          </a:r>
          <a:r>
            <a:rPr lang="en-US" sz="3200" b="1" kern="1200" dirty="0">
              <a:solidFill>
                <a:schemeClr val="bg1"/>
              </a:solidFill>
            </a:rPr>
            <a:t> </a:t>
          </a:r>
          <a:r>
            <a:rPr lang="en-US" sz="3400" b="1" kern="1200" dirty="0">
              <a:solidFill>
                <a:schemeClr val="bg1"/>
              </a:solidFill>
            </a:rPr>
            <a:t>supporter</a:t>
          </a:r>
          <a:r>
            <a:rPr lang="en-US" sz="3200" b="1" kern="1200" dirty="0">
              <a:solidFill>
                <a:schemeClr val="bg1"/>
              </a:solidFill>
            </a:rPr>
            <a:t> </a:t>
          </a:r>
          <a:r>
            <a:rPr lang="en-US" sz="2800" kern="1200" dirty="0">
              <a:solidFill>
                <a:schemeClr val="bg1"/>
              </a:solidFill>
            </a:rPr>
            <a:t>to 14 groups</a:t>
          </a:r>
        </a:p>
      </dsp:txBody>
      <dsp:txXfrm>
        <a:off x="5841287" y="1887321"/>
        <a:ext cx="2363690" cy="2363690"/>
      </dsp:txXfrm>
    </dsp:sp>
    <dsp:sp modelId="{3AA6819B-23CD-4753-910B-E7AAE4DE81B4}">
      <dsp:nvSpPr>
        <dsp:cNvPr id="0" name=""/>
        <dsp:cNvSpPr/>
      </dsp:nvSpPr>
      <dsp:spPr>
        <a:xfrm>
          <a:off x="8025961" y="1397785"/>
          <a:ext cx="3342762" cy="3342762"/>
        </a:xfrm>
        <a:prstGeom prst="ellipse">
          <a:avLst/>
        </a:prstGeom>
        <a:solidFill>
          <a:srgbClr val="EC1C2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3963" tIns="76200" rIns="183963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>
              <a:solidFill>
                <a:schemeClr val="bg1"/>
              </a:solidFill>
            </a:rPr>
            <a:t>$3.52 </a:t>
          </a:r>
          <a:r>
            <a:rPr lang="en-US" sz="3200" b="1" kern="1200" dirty="0">
              <a:solidFill>
                <a:schemeClr val="bg1"/>
              </a:solidFill>
            </a:rPr>
            <a:t>per capita in funding</a:t>
          </a:r>
          <a:r>
            <a:rPr lang="en-US" sz="3200" kern="1200" dirty="0">
              <a:solidFill>
                <a:schemeClr val="bg1"/>
              </a:solidFill>
            </a:rPr>
            <a:t> </a:t>
          </a:r>
          <a:r>
            <a:rPr lang="en-US" sz="2300" kern="1200" dirty="0">
              <a:solidFill>
                <a:schemeClr val="bg1"/>
              </a:solidFill>
            </a:rPr>
            <a:t>$0.18 per capita w/o UPAF</a:t>
          </a:r>
        </a:p>
      </dsp:txBody>
      <dsp:txXfrm>
        <a:off x="8515497" y="1887321"/>
        <a:ext cx="2363690" cy="23636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FA3AF-22CE-4DAF-AD67-3A00E95CB2AE}">
      <dsp:nvSpPr>
        <dsp:cNvPr id="0" name=""/>
        <dsp:cNvSpPr/>
      </dsp:nvSpPr>
      <dsp:spPr>
        <a:xfrm rot="5400000">
          <a:off x="6640692" y="-2993513"/>
          <a:ext cx="837972" cy="7038848"/>
        </a:xfrm>
        <a:prstGeom prst="round2SameRect">
          <a:avLst/>
        </a:prstGeom>
        <a:solidFill>
          <a:srgbClr val="26A9E0">
            <a:alpha val="34902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Free Performance Voucher, Local Dining Discounts &amp; Pop-up Offers on Performances!</a:t>
          </a:r>
        </a:p>
      </dsp:txBody>
      <dsp:txXfrm rot="-5400000">
        <a:off x="3540254" y="147831"/>
        <a:ext cx="6997942" cy="756160"/>
      </dsp:txXfrm>
    </dsp:sp>
    <dsp:sp modelId="{A4842728-06A2-4E23-BD31-4352EB5B6336}">
      <dsp:nvSpPr>
        <dsp:cNvPr id="0" name=""/>
        <dsp:cNvSpPr/>
      </dsp:nvSpPr>
      <dsp:spPr>
        <a:xfrm>
          <a:off x="419097" y="2177"/>
          <a:ext cx="3121157" cy="1047465"/>
        </a:xfrm>
        <a:prstGeom prst="roundRect">
          <a:avLst/>
        </a:prstGeom>
        <a:solidFill>
          <a:srgbClr val="26A9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CREW $75+</a:t>
          </a:r>
        </a:p>
      </dsp:txBody>
      <dsp:txXfrm>
        <a:off x="470230" y="53310"/>
        <a:ext cx="3018891" cy="945199"/>
      </dsp:txXfrm>
    </dsp:sp>
    <dsp:sp modelId="{EFFCDF59-BFF3-4716-AEE6-88F27D479E67}">
      <dsp:nvSpPr>
        <dsp:cNvPr id="0" name=""/>
        <dsp:cNvSpPr/>
      </dsp:nvSpPr>
      <dsp:spPr>
        <a:xfrm rot="5400000">
          <a:off x="6640692" y="-1893674"/>
          <a:ext cx="837972" cy="7038848"/>
        </a:xfrm>
        <a:prstGeom prst="round2SameRect">
          <a:avLst/>
        </a:prstGeom>
        <a:solidFill>
          <a:srgbClr val="8CBF49">
            <a:alpha val="34902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The UPAF SM</a:t>
          </a:r>
          <a:r>
            <a:rPr lang="en-US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ART</a:t>
          </a: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CARD: </a:t>
          </a:r>
          <a:r>
            <a:rPr lang="en-US" sz="2400" b="1" u="sng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Buy One, Get One FREE</a:t>
          </a: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Ticket Offers at all 14 UPAF Members</a:t>
          </a:r>
        </a:p>
      </dsp:txBody>
      <dsp:txXfrm rot="-5400000">
        <a:off x="3540254" y="1247670"/>
        <a:ext cx="6997942" cy="756160"/>
      </dsp:txXfrm>
    </dsp:sp>
    <dsp:sp modelId="{09489971-0E64-4614-8E46-6902B5AD0EE4}">
      <dsp:nvSpPr>
        <dsp:cNvPr id="0" name=""/>
        <dsp:cNvSpPr/>
      </dsp:nvSpPr>
      <dsp:spPr>
        <a:xfrm>
          <a:off x="419097" y="1102016"/>
          <a:ext cx="3121157" cy="1047465"/>
        </a:xfrm>
        <a:prstGeom prst="roundRect">
          <a:avLst/>
        </a:prstGeom>
        <a:solidFill>
          <a:srgbClr val="8CBF4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CORPS $150+</a:t>
          </a:r>
        </a:p>
      </dsp:txBody>
      <dsp:txXfrm>
        <a:off x="470230" y="1153149"/>
        <a:ext cx="3018891" cy="945199"/>
      </dsp:txXfrm>
    </dsp:sp>
    <dsp:sp modelId="{5D831F63-0418-48D3-A9E3-C916223D30C3}">
      <dsp:nvSpPr>
        <dsp:cNvPr id="0" name=""/>
        <dsp:cNvSpPr/>
      </dsp:nvSpPr>
      <dsp:spPr>
        <a:xfrm rot="5400000">
          <a:off x="6640692" y="-793835"/>
          <a:ext cx="837972" cy="7038848"/>
        </a:xfrm>
        <a:prstGeom prst="round2SameRect">
          <a:avLst/>
        </a:prstGeom>
        <a:solidFill>
          <a:srgbClr val="EC921E">
            <a:alpha val="34902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0" kern="1200" dirty="0"/>
            <a:t>DOUBLE Your SM</a:t>
          </a:r>
          <a:r>
            <a:rPr lang="en-US" sz="2400" b="1" i="0" kern="1200" dirty="0"/>
            <a:t>ART</a:t>
          </a:r>
          <a:r>
            <a:rPr lang="en-US" sz="2400" b="0" i="0" kern="1200" dirty="0"/>
            <a:t> CARD Offers</a:t>
          </a:r>
          <a:endParaRPr lang="en-US" sz="2400" b="0" kern="1200" dirty="0"/>
        </a:p>
      </dsp:txBody>
      <dsp:txXfrm rot="-5400000">
        <a:off x="3540254" y="2347509"/>
        <a:ext cx="6997942" cy="756160"/>
      </dsp:txXfrm>
    </dsp:sp>
    <dsp:sp modelId="{E60EB0E8-9556-4506-8266-6D7CDEED4E89}">
      <dsp:nvSpPr>
        <dsp:cNvPr id="0" name=""/>
        <dsp:cNvSpPr/>
      </dsp:nvSpPr>
      <dsp:spPr>
        <a:xfrm>
          <a:off x="419097" y="2201855"/>
          <a:ext cx="3121157" cy="1047465"/>
        </a:xfrm>
        <a:prstGeom prst="roundRect">
          <a:avLst/>
        </a:prstGeom>
        <a:solidFill>
          <a:srgbClr val="EC921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CAST $350+</a:t>
          </a:r>
        </a:p>
      </dsp:txBody>
      <dsp:txXfrm>
        <a:off x="470230" y="2252988"/>
        <a:ext cx="3018891" cy="945199"/>
      </dsp:txXfrm>
    </dsp:sp>
    <dsp:sp modelId="{8026ADAF-98B6-426D-9C11-AE2210632E9C}">
      <dsp:nvSpPr>
        <dsp:cNvPr id="0" name=""/>
        <dsp:cNvSpPr/>
      </dsp:nvSpPr>
      <dsp:spPr>
        <a:xfrm rot="5400000">
          <a:off x="6640692" y="306003"/>
          <a:ext cx="837972" cy="7038848"/>
        </a:xfrm>
        <a:prstGeom prst="round2SameRect">
          <a:avLst/>
        </a:prstGeom>
        <a:solidFill>
          <a:srgbClr val="EC1C24">
            <a:alpha val="34902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Access to our exclusive Open Rehearsal Experiences</a:t>
          </a:r>
          <a:endParaRPr lang="en-US" sz="2400" b="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3540254" y="3447347"/>
        <a:ext cx="6997942" cy="756160"/>
      </dsp:txXfrm>
    </dsp:sp>
    <dsp:sp modelId="{764442BC-8D2E-4EEF-9CB2-8E0F85891722}">
      <dsp:nvSpPr>
        <dsp:cNvPr id="0" name=""/>
        <dsp:cNvSpPr/>
      </dsp:nvSpPr>
      <dsp:spPr>
        <a:xfrm>
          <a:off x="419097" y="3301694"/>
          <a:ext cx="3121157" cy="1047465"/>
        </a:xfrm>
        <a:prstGeom prst="roundRect">
          <a:avLst/>
        </a:prstGeom>
        <a:solidFill>
          <a:srgbClr val="EC1C2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PRINCIPAL $600+</a:t>
          </a:r>
        </a:p>
      </dsp:txBody>
      <dsp:txXfrm>
        <a:off x="470230" y="3352827"/>
        <a:ext cx="3018891" cy="9451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FA3AF-22CE-4DAF-AD67-3A00E95CB2AE}">
      <dsp:nvSpPr>
        <dsp:cNvPr id="0" name=""/>
        <dsp:cNvSpPr/>
      </dsp:nvSpPr>
      <dsp:spPr>
        <a:xfrm rot="5400000">
          <a:off x="6973931" y="-2993513"/>
          <a:ext cx="837972" cy="7038848"/>
        </a:xfrm>
        <a:prstGeom prst="round2SameRect">
          <a:avLst/>
        </a:prstGeom>
        <a:solidFill>
          <a:srgbClr val="26A9E0">
            <a:alpha val="34902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Designate 10% of your gift &amp; be recognized in our Annual Impact Report</a:t>
          </a:r>
        </a:p>
      </dsp:txBody>
      <dsp:txXfrm rot="-5400000">
        <a:off x="3873493" y="147831"/>
        <a:ext cx="6997942" cy="756160"/>
      </dsp:txXfrm>
    </dsp:sp>
    <dsp:sp modelId="{A4842728-06A2-4E23-BD31-4352EB5B6336}">
      <dsp:nvSpPr>
        <dsp:cNvPr id="0" name=""/>
        <dsp:cNvSpPr/>
      </dsp:nvSpPr>
      <dsp:spPr>
        <a:xfrm>
          <a:off x="85858" y="2177"/>
          <a:ext cx="3787634" cy="1047465"/>
        </a:xfrm>
        <a:prstGeom prst="roundRect">
          <a:avLst/>
        </a:prstGeom>
        <a:solidFill>
          <a:srgbClr val="26A9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Director $1,200+</a:t>
          </a:r>
        </a:p>
      </dsp:txBody>
      <dsp:txXfrm>
        <a:off x="136991" y="53310"/>
        <a:ext cx="3685368" cy="945199"/>
      </dsp:txXfrm>
    </dsp:sp>
    <dsp:sp modelId="{EFFCDF59-BFF3-4716-AEE6-88F27D479E67}">
      <dsp:nvSpPr>
        <dsp:cNvPr id="0" name=""/>
        <dsp:cNvSpPr/>
      </dsp:nvSpPr>
      <dsp:spPr>
        <a:xfrm rot="5400000">
          <a:off x="6973931" y="-1893674"/>
          <a:ext cx="837972" cy="7038848"/>
        </a:xfrm>
        <a:prstGeom prst="round2SameRect">
          <a:avLst/>
        </a:prstGeom>
        <a:solidFill>
          <a:srgbClr val="8CBF49">
            <a:alpha val="34902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0" kern="1200" dirty="0"/>
            <a:t>Join us for UPAF Nights, featuring dinner &amp; a show</a:t>
          </a:r>
        </a:p>
      </dsp:txBody>
      <dsp:txXfrm rot="-5400000">
        <a:off x="3873493" y="1247670"/>
        <a:ext cx="6997942" cy="756160"/>
      </dsp:txXfrm>
    </dsp:sp>
    <dsp:sp modelId="{09489971-0E64-4614-8E46-6902B5AD0EE4}">
      <dsp:nvSpPr>
        <dsp:cNvPr id="0" name=""/>
        <dsp:cNvSpPr/>
      </dsp:nvSpPr>
      <dsp:spPr>
        <a:xfrm>
          <a:off x="85858" y="1102016"/>
          <a:ext cx="3787634" cy="1047465"/>
        </a:xfrm>
        <a:prstGeom prst="roundRect">
          <a:avLst/>
        </a:prstGeom>
        <a:solidFill>
          <a:srgbClr val="8CBF4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Conductor $3,000+</a:t>
          </a:r>
        </a:p>
      </dsp:txBody>
      <dsp:txXfrm>
        <a:off x="136991" y="1153149"/>
        <a:ext cx="3685368" cy="945199"/>
      </dsp:txXfrm>
    </dsp:sp>
    <dsp:sp modelId="{5D831F63-0418-48D3-A9E3-C916223D30C3}">
      <dsp:nvSpPr>
        <dsp:cNvPr id="0" name=""/>
        <dsp:cNvSpPr/>
      </dsp:nvSpPr>
      <dsp:spPr>
        <a:xfrm rot="5400000">
          <a:off x="6973931" y="-793835"/>
          <a:ext cx="837972" cy="7038848"/>
        </a:xfrm>
        <a:prstGeom prst="round2SameRect">
          <a:avLst/>
        </a:prstGeom>
        <a:solidFill>
          <a:srgbClr val="EC921E">
            <a:alpha val="34902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0" kern="1200" dirty="0"/>
            <a:t>Designate 20% of your gift </a:t>
          </a:r>
        </a:p>
      </dsp:txBody>
      <dsp:txXfrm rot="-5400000">
        <a:off x="3873493" y="2347509"/>
        <a:ext cx="6997942" cy="756160"/>
      </dsp:txXfrm>
    </dsp:sp>
    <dsp:sp modelId="{E60EB0E8-9556-4506-8266-6D7CDEED4E89}">
      <dsp:nvSpPr>
        <dsp:cNvPr id="0" name=""/>
        <dsp:cNvSpPr/>
      </dsp:nvSpPr>
      <dsp:spPr>
        <a:xfrm>
          <a:off x="85858" y="2201855"/>
          <a:ext cx="3787634" cy="1047465"/>
        </a:xfrm>
        <a:prstGeom prst="roundRect">
          <a:avLst/>
        </a:prstGeom>
        <a:solidFill>
          <a:srgbClr val="EC921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Concertmaster $5,000+</a:t>
          </a:r>
        </a:p>
      </dsp:txBody>
      <dsp:txXfrm>
        <a:off x="136991" y="2252988"/>
        <a:ext cx="3685368" cy="945199"/>
      </dsp:txXfrm>
    </dsp:sp>
    <dsp:sp modelId="{8026ADAF-98B6-426D-9C11-AE2210632E9C}">
      <dsp:nvSpPr>
        <dsp:cNvPr id="0" name=""/>
        <dsp:cNvSpPr/>
      </dsp:nvSpPr>
      <dsp:spPr>
        <a:xfrm rot="5400000">
          <a:off x="6973931" y="306003"/>
          <a:ext cx="837972" cy="7038848"/>
        </a:xfrm>
        <a:prstGeom prst="round2SameRect">
          <a:avLst/>
        </a:prstGeom>
        <a:solidFill>
          <a:srgbClr val="EC1C24">
            <a:alpha val="34902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Join us for the Artist Society Party, a special celebration of our most generous arts champions</a:t>
          </a:r>
        </a:p>
      </dsp:txBody>
      <dsp:txXfrm rot="-5400000">
        <a:off x="3873493" y="3447347"/>
        <a:ext cx="6997942" cy="756160"/>
      </dsp:txXfrm>
    </dsp:sp>
    <dsp:sp modelId="{764442BC-8D2E-4EEF-9CB2-8E0F85891722}">
      <dsp:nvSpPr>
        <dsp:cNvPr id="0" name=""/>
        <dsp:cNvSpPr/>
      </dsp:nvSpPr>
      <dsp:spPr>
        <a:xfrm>
          <a:off x="85858" y="3301694"/>
          <a:ext cx="3787634" cy="1047465"/>
        </a:xfrm>
        <a:prstGeom prst="roundRect">
          <a:avLst/>
        </a:prstGeom>
        <a:solidFill>
          <a:srgbClr val="EC1C2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Artist Society $10,000+</a:t>
          </a:r>
        </a:p>
      </dsp:txBody>
      <dsp:txXfrm>
        <a:off x="136991" y="3352827"/>
        <a:ext cx="3685368" cy="9451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27DAA-4CD6-4FFD-B595-5732B86C6EBD}">
      <dsp:nvSpPr>
        <dsp:cNvPr id="0" name=""/>
        <dsp:cNvSpPr/>
      </dsp:nvSpPr>
      <dsp:spPr>
        <a:xfrm>
          <a:off x="3548" y="81575"/>
          <a:ext cx="3459360" cy="867238"/>
        </a:xfrm>
        <a:prstGeom prst="round2SameRect">
          <a:avLst/>
        </a:prstGeom>
        <a:solidFill>
          <a:srgbClr val="26A9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bg1"/>
              </a:solidFill>
              <a:effectLst/>
            </a:rPr>
            <a:t>$150 or more</a:t>
          </a:r>
          <a:endParaRPr lang="en-US" sz="2800" kern="1200">
            <a:solidFill>
              <a:schemeClr val="bg1"/>
            </a:solidFill>
          </a:endParaRPr>
        </a:p>
      </dsp:txBody>
      <dsp:txXfrm>
        <a:off x="45883" y="123910"/>
        <a:ext cx="3374690" cy="824903"/>
      </dsp:txXfrm>
    </dsp:sp>
    <dsp:sp modelId="{DB278E0C-D6E5-47EC-9485-1B2B864A4AB8}">
      <dsp:nvSpPr>
        <dsp:cNvPr id="0" name=""/>
        <dsp:cNvSpPr/>
      </dsp:nvSpPr>
      <dsp:spPr>
        <a:xfrm>
          <a:off x="3548" y="941933"/>
          <a:ext cx="3459360" cy="3327828"/>
        </a:xfrm>
        <a:prstGeom prst="rect">
          <a:avLst/>
        </a:prstGeom>
        <a:solidFill>
          <a:srgbClr val="26A9E0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Suite for 12 to a Milwaukee Brewers game including parking, food, and beverages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 one-night Grand Geneva resort package with dining and golf certificates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Four tickets to a Green Bay Packers game</a:t>
          </a:r>
        </a:p>
      </dsp:txBody>
      <dsp:txXfrm>
        <a:off x="3548" y="941933"/>
        <a:ext cx="3459360" cy="3327828"/>
      </dsp:txXfrm>
    </dsp:sp>
    <dsp:sp modelId="{02DCBA04-EE61-4C1A-8A59-A36975EF19AE}">
      <dsp:nvSpPr>
        <dsp:cNvPr id="0" name=""/>
        <dsp:cNvSpPr/>
      </dsp:nvSpPr>
      <dsp:spPr>
        <a:xfrm>
          <a:off x="3947219" y="81575"/>
          <a:ext cx="3459360" cy="867238"/>
        </a:xfrm>
        <a:prstGeom prst="round2SameRect">
          <a:avLst/>
        </a:prstGeom>
        <a:solidFill>
          <a:srgbClr val="8CBF4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bg1"/>
              </a:solidFill>
              <a:effectLst/>
            </a:rPr>
            <a:t>$75 or more</a:t>
          </a:r>
          <a:endParaRPr lang="en-US" sz="2800" kern="1200">
            <a:solidFill>
              <a:schemeClr val="bg1"/>
            </a:solidFill>
            <a:effectLst/>
          </a:endParaRPr>
        </a:p>
      </dsp:txBody>
      <dsp:txXfrm>
        <a:off x="3989554" y="123910"/>
        <a:ext cx="3374690" cy="824903"/>
      </dsp:txXfrm>
    </dsp:sp>
    <dsp:sp modelId="{A08F2A23-EE0B-4320-A2C8-1EC470BBF3E1}">
      <dsp:nvSpPr>
        <dsp:cNvPr id="0" name=""/>
        <dsp:cNvSpPr/>
      </dsp:nvSpPr>
      <dsp:spPr>
        <a:xfrm>
          <a:off x="3947219" y="941933"/>
          <a:ext cx="3459360" cy="3327828"/>
        </a:xfrm>
        <a:prstGeom prst="rect">
          <a:avLst/>
        </a:prstGeom>
        <a:solidFill>
          <a:srgbClr val="8CBF49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+mn-lt"/>
            </a:rPr>
            <a:t>12 tickets to the Milwaukee Brewers Legends Club</a:t>
          </a:r>
          <a:endParaRPr lang="en-US" sz="1900" kern="1200" dirty="0">
            <a:solidFill>
              <a:schemeClr val="tx1"/>
            </a:solidFill>
            <a:latin typeface="+mn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+mn-lt"/>
            </a:rPr>
            <a:t>A One Night VIP Staycation including a hotel and dining package, tickets to a Milwaukee Rep performance, and car service</a:t>
          </a:r>
          <a:endParaRPr lang="en-US" sz="1900" kern="1200" dirty="0">
            <a:solidFill>
              <a:schemeClr val="tx1"/>
            </a:solidFill>
            <a:latin typeface="+mn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+mn-lt"/>
            </a:rPr>
            <a:t>A Season Subscription for 2 to the Milwaukee Symphony </a:t>
          </a:r>
          <a:endParaRPr lang="en-US" sz="1900" kern="1200" dirty="0">
            <a:solidFill>
              <a:schemeClr val="tx1"/>
            </a:solidFill>
            <a:latin typeface="+mn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900" kern="1200" dirty="0"/>
        </a:p>
      </dsp:txBody>
      <dsp:txXfrm>
        <a:off x="3947219" y="941933"/>
        <a:ext cx="3459360" cy="3327828"/>
      </dsp:txXfrm>
    </dsp:sp>
    <dsp:sp modelId="{2BA3E178-EB83-4993-8778-8673AC4508B6}">
      <dsp:nvSpPr>
        <dsp:cNvPr id="0" name=""/>
        <dsp:cNvSpPr/>
      </dsp:nvSpPr>
      <dsp:spPr>
        <a:xfrm>
          <a:off x="7890890" y="81575"/>
          <a:ext cx="3459360" cy="867238"/>
        </a:xfrm>
        <a:prstGeom prst="round2SameRect">
          <a:avLst/>
        </a:prstGeom>
        <a:solidFill>
          <a:srgbClr val="EC921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bg1"/>
              </a:solidFill>
            </a:rPr>
            <a:t>$50 or more</a:t>
          </a:r>
        </a:p>
      </dsp:txBody>
      <dsp:txXfrm>
        <a:off x="7933225" y="123910"/>
        <a:ext cx="3374690" cy="824903"/>
      </dsp:txXfrm>
    </dsp:sp>
    <dsp:sp modelId="{2CD9AA9E-2CDC-418E-B87E-E747930712EF}">
      <dsp:nvSpPr>
        <dsp:cNvPr id="0" name=""/>
        <dsp:cNvSpPr/>
      </dsp:nvSpPr>
      <dsp:spPr>
        <a:xfrm>
          <a:off x="7890890" y="941933"/>
          <a:ext cx="3459360" cy="3327828"/>
        </a:xfrm>
        <a:prstGeom prst="rect">
          <a:avLst/>
        </a:prstGeom>
        <a:solidFill>
          <a:srgbClr val="EC921E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Northwestern Mutual Tour + lunch</a:t>
          </a:r>
          <a:endParaRPr lang="en-US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Four Milwaukee Brewers tickets to the US Bank Founders Suite - including parking, food, and beverages</a:t>
          </a:r>
          <a:endParaRPr lang="en-US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Four tickets to a Milwaukee Brewers Game</a:t>
          </a:r>
          <a:endParaRPr lang="en-US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Four ticket vouchers to a UPAF Cornerstone Group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7890890" y="941933"/>
        <a:ext cx="3459360" cy="33278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BE4C233B-A4CC-2843-BF82-B20F8FBEE87B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1A0E4BCF-D927-7647-8F0A-652685CF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73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36037-612A-FFDE-F437-D5747D735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6223D8-BDEF-4F28-0216-4770B53AF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4E759C-3FE3-F284-7AE2-F8F3387B99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024ED-4E17-76BE-FEE0-F3054EC55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E8A2E-D526-4942-8800-8F3D5E7713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7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D41BB-7727-4373-6248-BD2C7F945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A58F93-C6A1-D584-4350-8E72BC532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BD291F-482D-2BB6-1D7C-44095C2ADA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64BE5-F307-680F-63EC-6396E6A46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21CA0-DE6B-4A7D-8FCE-AAAA8B9496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06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21CA0-DE6B-4A7D-8FCE-AAAA8B9496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13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10FAC-13CE-1ED7-1B64-55E52F9C7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E72B21-FD6C-8C5A-54BB-9C1EF5C258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F06892-58E8-DC7C-C407-B03457ECCF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Join us – Sunday, May 31 - UPAF Ride for the Arts</a:t>
            </a:r>
            <a:r>
              <a:rPr lang="en-US" dirty="0"/>
              <a:t>, presented by Miller Lite, is a signature community event celebrating Southeastern Wisconsin’s vibrant performing arts scene.</a:t>
            </a:r>
          </a:p>
          <a:p>
            <a:r>
              <a:rPr lang="en-US" dirty="0"/>
              <a:t>This beloved Milwaukee tradition is an annual fundraiser for the United Performing Arts Fund, engaging thousands of riders and hundreds of volunteers each year. Over its 45-year history, the Ride has raised </a:t>
            </a:r>
            <a:r>
              <a:rPr lang="en-US" b="1" dirty="0"/>
              <a:t>more than $11 million</a:t>
            </a:r>
            <a:r>
              <a:rPr lang="en-US" dirty="0"/>
              <a:t> to support local performing arts organizations.</a:t>
            </a:r>
          </a:p>
          <a:p>
            <a:r>
              <a:rPr lang="en-US" dirty="0"/>
              <a:t>The </a:t>
            </a:r>
            <a:r>
              <a:rPr lang="en-US" b="1" dirty="0"/>
              <a:t>2026 Ride</a:t>
            </a:r>
            <a:r>
              <a:rPr lang="en-US" dirty="0"/>
              <a:t> features a fully closed, scenic course—including a rare, one-of-a-kind ride across the iconic </a:t>
            </a:r>
            <a:r>
              <a:rPr lang="en-US" b="1" dirty="0"/>
              <a:t>Hoan Bridge</a:t>
            </a:r>
            <a:r>
              <a:rPr lang="en-US" dirty="0"/>
              <a:t>. With multiple distance options, the Ride is designed for </a:t>
            </a:r>
            <a:r>
              <a:rPr lang="en-US" b="1" dirty="0"/>
              <a:t>all ages and abilities</a:t>
            </a:r>
            <a:r>
              <a:rPr lang="en-US" dirty="0"/>
              <a:t>. It’s the </a:t>
            </a:r>
            <a:r>
              <a:rPr lang="en-US" b="1" dirty="0"/>
              <a:t>only opportunity to bike over the Hoan without being in a race</a:t>
            </a:r>
            <a:r>
              <a:rPr lang="en-US" dirty="0"/>
              <a:t>.</a:t>
            </a:r>
          </a:p>
          <a:p>
            <a:r>
              <a:rPr lang="en-US" dirty="0"/>
              <a:t>The Ride culminates at </a:t>
            </a:r>
            <a:r>
              <a:rPr lang="en-US" b="1" dirty="0"/>
              <a:t>Henry Maier Festival Park</a:t>
            </a:r>
            <a:r>
              <a:rPr lang="en-US" dirty="0"/>
              <a:t> with </a:t>
            </a:r>
            <a:r>
              <a:rPr lang="en-US" b="1" dirty="0"/>
              <a:t>UPAF Fest</a:t>
            </a:r>
            <a:r>
              <a:rPr lang="en-US" dirty="0"/>
              <a:t>, a free, community-wide celebration showcasing our members’ world-class talent. From activities to, food, and beverages—there’s truly something for everyone. Not a cyclist? You can still join the fun and celebrate alongside your Ride team.</a:t>
            </a:r>
          </a:p>
          <a:p>
            <a:endParaRPr lang="en-US" dirty="0"/>
          </a:p>
          <a:p>
            <a:r>
              <a:rPr lang="en-US" b="1" dirty="0"/>
              <a:t>The Ride takes place at the end of the workplace giving season, making it a perfect opportunity to bring teams together and celebrate the impact they’ve made. </a:t>
            </a:r>
            <a:r>
              <a:rPr lang="en-US" dirty="0"/>
              <a:t>Companies may choose to subsidize registrations or offer discounts. Sponsorship opportunities are also available, including engagement tables to promote your organization or serve as a team gathering space.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318BB-2BC3-FA21-52ED-57295D095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8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9CAD-C655-4A7B-8D33-2F7360A1F8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8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534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E4BCF-D927-7647-8F0A-652685CFAB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56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E4BCF-D927-7647-8F0A-652685CFAB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98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One Gift. Regional Impact.</a:t>
            </a:r>
          </a:p>
          <a:p>
            <a:r>
              <a:rPr lang="en-US" dirty="0"/>
              <a:t>The arts strengthen our workforce and our communities.</a:t>
            </a:r>
          </a:p>
          <a:p>
            <a:r>
              <a:rPr lang="en-US" b="1" dirty="0"/>
              <a:t>They improve quality of life, increase social connection, and help create healthier, more engaged employees</a:t>
            </a:r>
            <a:r>
              <a:rPr lang="en-US" dirty="0"/>
              <a:t>.</a:t>
            </a:r>
          </a:p>
          <a:p>
            <a:r>
              <a:rPr lang="en-US" dirty="0"/>
              <a:t>A single gift through UPAF supports multiple organizations and delivers </a:t>
            </a:r>
            <a:r>
              <a:rPr lang="en-US" b="0" dirty="0"/>
              <a:t>impact across the entire region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/>
              <a:t>Regional Vibrancy &amp; Economic Impact</a:t>
            </a:r>
          </a:p>
          <a:p>
            <a:r>
              <a:rPr lang="en-US" dirty="0"/>
              <a:t>A strong arts scene helps employers </a:t>
            </a:r>
            <a:r>
              <a:rPr lang="en-US" b="1" dirty="0"/>
              <a:t>attract and retain talent</a:t>
            </a:r>
            <a:r>
              <a:rPr lang="en-US" dirty="0"/>
              <a:t>—people want to live and work in culturally vibrant regions.</a:t>
            </a:r>
          </a:p>
          <a:p>
            <a:r>
              <a:rPr lang="en-US" dirty="0"/>
              <a:t>In Southeastern Wisconsin, arts events generate </a:t>
            </a:r>
            <a:r>
              <a:rPr lang="en-US" b="1" dirty="0"/>
              <a:t>$142.8 million in related spending</a:t>
            </a:r>
            <a:r>
              <a:rPr lang="en-US" dirty="0"/>
              <a:t> on dining, retail, parking, and lodging.</a:t>
            </a:r>
          </a:p>
          <a:p>
            <a:r>
              <a:rPr lang="en-US" dirty="0"/>
              <a:t>The performing arts sector supports approximately </a:t>
            </a:r>
            <a:r>
              <a:rPr lang="en-US" b="1" dirty="0"/>
              <a:t>6,000 local jobs</a:t>
            </a:r>
            <a:r>
              <a:rPr lang="en-US" dirty="0"/>
              <a:t>, contributing directly to our regional economy.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Arts Education &amp; Accessibility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Access to the arts helps build the future workforce by fostering creativity, confidence, and collaboration.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We’ll share more about Arts education and accessibility in the slides to come. </a:t>
            </a:r>
          </a:p>
          <a:p>
            <a:endParaRPr lang="en-US" dirty="0"/>
          </a:p>
          <a:p>
            <a:r>
              <a:rPr lang="en-US" b="1" dirty="0"/>
              <a:t>Inspiring Involvement</a:t>
            </a:r>
          </a:p>
          <a:p>
            <a:r>
              <a:rPr lang="en-US" dirty="0"/>
              <a:t>The performing arts bring people together, build connection, and support overall well-being.</a:t>
            </a:r>
          </a:p>
          <a:p>
            <a:r>
              <a:rPr lang="en-US" b="1" dirty="0"/>
              <a:t>Workplace giving allows employees to invest in something meaningful</a:t>
            </a:r>
            <a:r>
              <a:rPr lang="en-US" dirty="0"/>
              <a:t>—turning passion into long-term community impact.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E4BCF-D927-7647-8F0A-652685CFAB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91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21CA0-DE6B-4A7D-8FCE-AAAA8B9496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042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r>
              <a:rPr lang="en-US" b="1" dirty="0"/>
              <a:t>UPAF is the largest fund in the country dedicated solely to the performing arts.</a:t>
            </a:r>
            <a:endParaRPr lang="en-US" dirty="0"/>
          </a:p>
          <a:p>
            <a:r>
              <a:rPr lang="en-US" dirty="0"/>
              <a:t>To date, </a:t>
            </a:r>
            <a:r>
              <a:rPr lang="en-US" b="1" dirty="0"/>
              <a:t>UPAF has raised more than $400 million</a:t>
            </a:r>
            <a:r>
              <a:rPr lang="en-US" dirty="0"/>
              <a:t> for the local performing arts sector.</a:t>
            </a:r>
          </a:p>
          <a:p>
            <a:r>
              <a:rPr lang="en-US" b="1" dirty="0"/>
              <a:t>This makes UPAF the single largest supporter of performing arts organizations in our region.</a:t>
            </a:r>
          </a:p>
          <a:p>
            <a:endParaRPr lang="en-US" b="1" dirty="0"/>
          </a:p>
          <a:p>
            <a:r>
              <a:rPr lang="en-US" b="1" dirty="0"/>
              <a:t>What makes this so significant… </a:t>
            </a:r>
            <a:endParaRPr lang="en-US" dirty="0"/>
          </a:p>
          <a:p>
            <a:r>
              <a:rPr lang="en-US" b="1" dirty="0"/>
              <a:t>Public funding for the arts in Wisconsin ranks at the very bottom nationally</a:t>
            </a:r>
            <a:r>
              <a:rPr lang="en-US" dirty="0"/>
              <a:t>, at just </a:t>
            </a:r>
            <a:r>
              <a:rPr lang="en-US" b="1" dirty="0"/>
              <a:t>$0.18 per capita</a:t>
            </a:r>
            <a:r>
              <a:rPr lang="en-US" dirty="0"/>
              <a:t>.</a:t>
            </a:r>
          </a:p>
          <a:p>
            <a:r>
              <a:rPr lang="en-US" dirty="0"/>
              <a:t>When UPAF’s 2024 funding is added, </a:t>
            </a:r>
            <a:r>
              <a:rPr lang="en-US" b="1" dirty="0"/>
              <a:t>we jump to $3.70 per capita</a:t>
            </a:r>
            <a:r>
              <a:rPr lang="en-US" dirty="0"/>
              <a:t>, placing us </a:t>
            </a:r>
            <a:r>
              <a:rPr lang="en-US" b="1" dirty="0"/>
              <a:t>in the top 10 nationally</a:t>
            </a:r>
            <a:endParaRPr lang="en-US" dirty="0"/>
          </a:p>
          <a:p>
            <a:r>
              <a:rPr lang="en-US" b="1" dirty="0"/>
              <a:t>UPAF fills a critical gap</a:t>
            </a:r>
            <a:r>
              <a:rPr lang="en-US" dirty="0"/>
              <a:t>, providing essential investment that would not otherwise exist.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21CA0-DE6B-4A7D-8FCE-AAAA8B9496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27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F6921E"/>
                </a:solidFill>
                <a:latin typeface="+mn-lt"/>
                <a:ea typeface="Calibri"/>
                <a:cs typeface="Calibri"/>
              </a:rPr>
              <a:t>Arts Access: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b="1" dirty="0">
                <a:solidFill>
                  <a:srgbClr val="F6921E"/>
                </a:solidFill>
                <a:latin typeface="+mn-lt"/>
                <a:ea typeface="Calibri"/>
                <a:cs typeface="Calibri"/>
              </a:rPr>
              <a:t>12 of 14 Members </a:t>
            </a:r>
            <a:r>
              <a:rPr lang="en-US" sz="1200" i="0" dirty="0">
                <a:effectLst/>
                <a:latin typeface="+mn-lt"/>
                <a:ea typeface="Calibri"/>
                <a:cs typeface="Calibri"/>
              </a:rPr>
              <a:t>offer ASL, Closed Caption &amp; Sensory Friendly performances</a:t>
            </a:r>
            <a:r>
              <a:rPr lang="en-US" sz="1200" b="0" i="0" dirty="0">
                <a:effectLst/>
                <a:latin typeface="+mn-lt"/>
                <a:ea typeface="Calibri"/>
                <a:cs typeface="Calibri"/>
              </a:rPr>
              <a:t>. </a:t>
            </a:r>
            <a:endParaRPr lang="en-US" sz="1200" b="1" dirty="0">
              <a:latin typeface="+mn-lt"/>
              <a:ea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b="1" dirty="0">
                <a:solidFill>
                  <a:srgbClr val="F6921E"/>
                </a:solidFill>
                <a:latin typeface="+mn-lt"/>
                <a:ea typeface="Calibri"/>
                <a:cs typeface="Calibri"/>
              </a:rPr>
              <a:t>Over 800 performances </a:t>
            </a:r>
            <a:r>
              <a:rPr lang="en-US" sz="1200" dirty="0">
                <a:latin typeface="+mn-lt"/>
                <a:ea typeface="Calibri"/>
                <a:cs typeface="Calibri"/>
              </a:rPr>
              <a:t>and activities annually are </a:t>
            </a:r>
            <a:r>
              <a:rPr lang="en-US" sz="1200" b="1" dirty="0">
                <a:solidFill>
                  <a:srgbClr val="F6921E"/>
                </a:solidFill>
                <a:latin typeface="+mn-lt"/>
                <a:ea typeface="Calibri"/>
                <a:cs typeface="Calibri"/>
              </a:rPr>
              <a:t>FREE to the public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b="1" dirty="0">
                <a:solidFill>
                  <a:srgbClr val="F6921E"/>
                </a:solidFill>
                <a:latin typeface="+mn-lt"/>
                <a:ea typeface="Calibri"/>
                <a:cs typeface="Calibri"/>
              </a:rPr>
              <a:t>Over 4,000 individuals are served </a:t>
            </a:r>
            <a:r>
              <a:rPr lang="en-US" sz="1200" dirty="0">
                <a:latin typeface="+mn-lt"/>
                <a:ea typeface="Calibri"/>
                <a:cs typeface="Calibri"/>
              </a:rPr>
              <a:t>by tailored programming both in the theater and brought to schools, senior centers and assisted-living facilities.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>
              <a:solidFill>
                <a:srgbClr val="26A9E1"/>
              </a:solidFill>
              <a:latin typeface="+mn-lt"/>
              <a:ea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b="1" dirty="0">
              <a:solidFill>
                <a:srgbClr val="26A9E1"/>
              </a:solidFill>
              <a:latin typeface="+mn-lt"/>
              <a:ea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26A9E1"/>
                </a:solidFill>
                <a:latin typeface="+mn-lt"/>
                <a:ea typeface="Calibri"/>
                <a:cs typeface="Calibri"/>
              </a:rPr>
              <a:t>Arts Education: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D0D0D"/>
                </a:solidFill>
                <a:highlight>
                  <a:srgbClr val="FFFFFF"/>
                </a:highlight>
              </a:rPr>
              <a:t>UPAF's commitment to arts education goes far beyond teaching skills or fostering creativity; it's a commitment to ensuring all children in our community, regardless of race, geography or socio-economic status, can discover who they are through artistic self expression, a commitment to illuminating career opportunities in the arts, and to providing essential social-emotional support to our community. </a:t>
            </a:r>
            <a:endParaRPr lang="en-US" sz="1200" b="1" i="0" dirty="0">
              <a:solidFill>
                <a:srgbClr val="26A9E1"/>
              </a:solidFill>
              <a:effectLst/>
              <a:latin typeface="+mn-lt"/>
              <a:ea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b="1" i="0" dirty="0">
                <a:solidFill>
                  <a:srgbClr val="26A9E1"/>
                </a:solidFill>
                <a:effectLst/>
                <a:latin typeface="+mn-lt"/>
                <a:ea typeface="Calibri"/>
                <a:cs typeface="Calibri"/>
              </a:rPr>
              <a:t>Nearly 1,000 Schools Served </a:t>
            </a:r>
            <a:r>
              <a:rPr lang="en-US" sz="1200" b="0" i="0" dirty="0">
                <a:effectLst/>
                <a:latin typeface="+mn-lt"/>
                <a:ea typeface="Calibri"/>
                <a:cs typeface="Calibri"/>
              </a:rPr>
              <a:t>– Public, Private and Charter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Over 100,000 </a:t>
            </a:r>
            <a:r>
              <a:rPr lang="en-US" sz="1200" i="0" dirty="0">
                <a:effectLst/>
                <a:latin typeface="Calibri" panose="020F0502020204030204" pitchFamily="34" charset="0"/>
              </a:rPr>
              <a:t>K-12 Students Engaged</a:t>
            </a:r>
            <a:endParaRPr lang="en-US" sz="1200" b="0" i="0" dirty="0">
              <a:effectLst/>
              <a:latin typeface="+mn-lt"/>
              <a:ea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b="1" dirty="0">
                <a:solidFill>
                  <a:srgbClr val="26A9E1"/>
                </a:solidFill>
                <a:latin typeface="+mn-lt"/>
                <a:ea typeface="Calibri"/>
                <a:cs typeface="Calibri"/>
              </a:rPr>
              <a:t>Over 100 Zip Codes Reached</a:t>
            </a:r>
            <a:r>
              <a:rPr lang="en-US" sz="1200" dirty="0">
                <a:latin typeface="+mn-lt"/>
                <a:ea typeface="Calibri"/>
                <a:cs typeface="Calibri"/>
              </a:rPr>
              <a:t>, including 26 schools in Milwaukee’s most underserved zip codes – 53205, 53206, 53212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b="1" i="0" dirty="0">
                <a:solidFill>
                  <a:srgbClr val="26A9E1"/>
                </a:solidFill>
                <a:effectLst/>
                <a:latin typeface="+mn-lt"/>
                <a:ea typeface="Calibri"/>
                <a:cs typeface="Calibri"/>
              </a:rPr>
              <a:t>651 </a:t>
            </a:r>
            <a:r>
              <a:rPr lang="en-US" sz="1200" b="1" dirty="0">
                <a:solidFill>
                  <a:srgbClr val="26A9E1"/>
                </a:solidFill>
                <a:latin typeface="+mn-lt"/>
                <a:ea typeface="Calibri"/>
                <a:cs typeface="Calibri"/>
              </a:rPr>
              <a:t>S</a:t>
            </a:r>
            <a:r>
              <a:rPr lang="en-US" sz="1200" b="1" i="0" dirty="0">
                <a:solidFill>
                  <a:srgbClr val="26A9E1"/>
                </a:solidFill>
                <a:effectLst/>
                <a:latin typeface="+mn-lt"/>
                <a:ea typeface="Calibri"/>
                <a:cs typeface="Calibri"/>
              </a:rPr>
              <a:t>cholarships Granted</a:t>
            </a:r>
            <a:r>
              <a:rPr lang="en-US" sz="1200" b="0" i="0" dirty="0">
                <a:effectLst/>
                <a:latin typeface="+mn-lt"/>
                <a:ea typeface="Calibri"/>
                <a:cs typeface="Calibri"/>
              </a:rPr>
              <a:t>, </a:t>
            </a:r>
            <a:r>
              <a:rPr lang="en-US" sz="1200" dirty="0">
                <a:latin typeface="+mn-lt"/>
                <a:ea typeface="Calibri"/>
                <a:cs typeface="Calibri"/>
              </a:rPr>
              <a:t>over</a:t>
            </a:r>
            <a:r>
              <a:rPr lang="en-US" sz="1200" b="0" i="0" dirty="0">
                <a:effectLst/>
                <a:latin typeface="+mn-lt"/>
                <a:ea typeface="Calibri"/>
                <a:cs typeface="Calibri"/>
              </a:rPr>
              <a:t> a </a:t>
            </a:r>
            <a:r>
              <a:rPr lang="en-US" sz="1200" i="0" dirty="0">
                <a:effectLst/>
                <a:latin typeface="+mn-lt"/>
                <a:ea typeface="Calibri"/>
                <a:cs typeface="Calibri"/>
              </a:rPr>
              <a:t>$700,000 value in FREE arts education</a:t>
            </a:r>
            <a:endParaRPr lang="en-US" sz="1200" dirty="0">
              <a:latin typeface="+mn-lt"/>
              <a:ea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b="1" dirty="0">
                <a:solidFill>
                  <a:srgbClr val="26A9E1"/>
                </a:solidFill>
                <a:latin typeface="+mn-lt"/>
                <a:ea typeface="Calibri"/>
                <a:cs typeface="Calibri"/>
              </a:rPr>
              <a:t>75% of Students Served </a:t>
            </a:r>
            <a:r>
              <a:rPr lang="en-US" sz="1200" dirty="0">
                <a:latin typeface="+mn-lt"/>
                <a:ea typeface="Calibri"/>
                <a:cs typeface="Calibri"/>
              </a:rPr>
              <a:t>are economically disadvantaged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FFC000"/>
                </a:solidFill>
              </a:rPr>
              <a:t>15% </a:t>
            </a:r>
            <a:r>
              <a:rPr lang="en-US" dirty="0"/>
              <a:t>of Students Served are English Language Learners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92D050"/>
                </a:solidFill>
              </a:rPr>
              <a:t>Arts Education Stats:</a:t>
            </a:r>
            <a:endParaRPr lang="en-US" b="1" i="0" dirty="0">
              <a:solidFill>
                <a:srgbClr val="92D050"/>
              </a:solidFill>
              <a:effectLst/>
              <a:latin typeface="Calibri" panose="020F050202020403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Higher GPAs and SAT scores 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4x more likely to be recognized for academic achievement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3x more likely to pursue a bachelor's degree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5x less likely to drop out of school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Low-income students are 2x more likely to graduate from college than peers without arts education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 early childhood (ages 3-5) participation in the arts has led to improved IQ, spatial cognition and numeracy.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Arts education experiences reduce the proportion of students in school receiving disciplinary infractions by 3.6%.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E4BCF-D927-7647-8F0A-652685CFAB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05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ask to give, make the ask to attend… create a culture where it’s important to attend special events and learn more about the community </a:t>
            </a:r>
          </a:p>
          <a:p>
            <a:endParaRPr lang="en-US" dirty="0"/>
          </a:p>
          <a:p>
            <a:r>
              <a:rPr lang="en-US" dirty="0"/>
              <a:t>Share stories – It becomes fun to learn who played the viola in third grade or has a secret musical talent</a:t>
            </a:r>
          </a:p>
          <a:p>
            <a:r>
              <a:rPr lang="en-US" dirty="0"/>
              <a:t>There’s so much impact when leaders share things personally, it again fosters this warm culture and community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E4BCF-D927-7647-8F0A-652685CFAB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38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71CA8-87BE-89D9-CE43-81E64FF0C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BEB8F9-AC78-1B30-197A-2A2F348B6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E76B9B-A87F-4074-875B-B74A3BC17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5EC8C-2248-358E-B351-0A674A4082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301AC-AE10-4CE3-9352-7F6B8B4337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96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21CA0-DE6B-4A7D-8FCE-AAAA8B9496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05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03263"/>
            <a:ext cx="6248400" cy="3516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4619">
              <a:defRPr/>
            </a:pPr>
            <a:fld id="{9BE9B377-F731-411A-A641-C34F640CA82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619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27178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844F-CD67-9A44-92D1-DE3501F9C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0465" y="2387917"/>
            <a:ext cx="6664015" cy="166199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6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1456FD-2323-3245-AF87-1FD8C26661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0473" y="4391314"/>
            <a:ext cx="2397125" cy="29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March 22,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AC443-58E6-E747-B959-C1534C5236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319" y="2256804"/>
            <a:ext cx="3149183" cy="23443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674D35-A99A-374E-BBAF-3CBDC52C6CAC}"/>
              </a:ext>
            </a:extLst>
          </p:cNvPr>
          <p:cNvCxnSpPr>
            <a:cxnSpLocks/>
          </p:cNvCxnSpPr>
          <p:nvPr userDrawn="1"/>
        </p:nvCxnSpPr>
        <p:spPr>
          <a:xfrm>
            <a:off x="4542183" y="2148551"/>
            <a:ext cx="0" cy="256089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43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405EB5-584C-7A4E-9D10-FFD8F88971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02" y="5852982"/>
            <a:ext cx="1034398" cy="68593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9D6BE-F64D-E14B-BCC0-2A5ECCCE8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3800" y="6323468"/>
            <a:ext cx="27432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400"/>
            </a:lvl1pPr>
          </a:lstStyle>
          <a:p>
            <a:fld id="{706D9281-BBC6-FC44-B3BD-7BB258F90A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3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809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E360EF4-1F04-AC41-BCF1-18BBAE23D7F3}"/>
              </a:ext>
            </a:extLst>
          </p:cNvPr>
          <p:cNvSpPr txBox="1"/>
          <p:nvPr userDrawn="1"/>
        </p:nvSpPr>
        <p:spPr>
          <a:xfrm>
            <a:off x="3339549" y="2144213"/>
            <a:ext cx="8072266" cy="2693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17500" b="1" spc="600" baseline="0"/>
              <a:t>BRAVO!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A21824-5B5B-A64E-B70A-A3BFDC12D1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4297"/>
            <a:ext cx="3674168" cy="214850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261EB98-6802-3C43-9AC1-D14AD9D461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30891" y="0"/>
            <a:ext cx="4237381" cy="2144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8F6336FA-B380-A940-8915-940046BC0A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18443" y="1"/>
            <a:ext cx="3773558" cy="214421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FF664BA7-FAD2-4847-BD2A-D3B0D5A42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39745"/>
            <a:ext cx="3674167" cy="19182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D3EE7C58-9C90-F346-90B8-A4A3450D6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30890" y="4939746"/>
            <a:ext cx="4237381" cy="19182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4BD4F3D-C09F-C940-B1B0-7307D0668F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008" y="2896492"/>
            <a:ext cx="1596479" cy="1188489"/>
          </a:xfrm>
          <a:prstGeom prst="rect">
            <a:avLst/>
          </a:prstGeom>
        </p:spPr>
      </p:pic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E24573DC-D470-754B-9810-233271706D8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18443" y="4939748"/>
            <a:ext cx="3783497" cy="19182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07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4E5812-8CC2-8D49-925E-0044570B9394}"/>
              </a:ext>
            </a:extLst>
          </p:cNvPr>
          <p:cNvSpPr txBox="1"/>
          <p:nvPr userDrawn="1"/>
        </p:nvSpPr>
        <p:spPr>
          <a:xfrm>
            <a:off x="2504440" y="6252074"/>
            <a:ext cx="71831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spc="400" baseline="0">
                <a:solidFill>
                  <a:schemeClr val="accent3"/>
                </a:solidFill>
              </a:rPr>
              <a:t>UPAF.ORG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78C5C-80BA-8247-A421-FFA7A51468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4731" y="1850353"/>
            <a:ext cx="2542539" cy="1892779"/>
          </a:xfrm>
          <a:prstGeom prst="rect">
            <a:avLst/>
          </a:prstGeom>
        </p:spPr>
      </p:pic>
      <p:pic>
        <p:nvPicPr>
          <p:cNvPr id="6" name="Picture 5" descr="A group of people dancing on a stage&#10;&#10;Description automatically generated with low confidence">
            <a:extLst>
              <a:ext uri="{FF2B5EF4-FFF2-40B4-BE49-F238E27FC236}">
                <a16:creationId xmlns:a16="http://schemas.microsoft.com/office/drawing/2014/main" id="{04F9D0E5-5259-9B4D-BCEE-45F9432B32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992" y="4680539"/>
            <a:ext cx="2014402" cy="1342935"/>
          </a:xfrm>
          <a:prstGeom prst="rect">
            <a:avLst/>
          </a:prstGeom>
        </p:spPr>
      </p:pic>
      <p:pic>
        <p:nvPicPr>
          <p:cNvPr id="8" name="Picture 7" descr="A picture containing tree, person, green, dark&#10;&#10;Description automatically generated">
            <a:extLst>
              <a:ext uri="{FF2B5EF4-FFF2-40B4-BE49-F238E27FC236}">
                <a16:creationId xmlns:a16="http://schemas.microsoft.com/office/drawing/2014/main" id="{5EF428F8-1164-784A-AAC9-E441AC3304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290" y="4670953"/>
            <a:ext cx="2075420" cy="1384694"/>
          </a:xfrm>
          <a:prstGeom prst="rect">
            <a:avLst/>
          </a:prstGeom>
        </p:spPr>
      </p:pic>
      <p:pic>
        <p:nvPicPr>
          <p:cNvPr id="10" name="Picture 9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A09F1041-F6BF-964D-8AF0-AD66EA6EB7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606" y="4664578"/>
            <a:ext cx="1978058" cy="1412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82274D-0BD3-1240-8923-14F38D73F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8290" y="4670954"/>
            <a:ext cx="2075420" cy="138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68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678C5C-80BA-8247-A421-FFA7A51468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9756" y="2238065"/>
            <a:ext cx="2542539" cy="1892779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B69D74D-F5BE-40CA-BF48-21846C0479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5" y="2185918"/>
            <a:ext cx="3076575" cy="19970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277121-5241-4495-B050-18919952FFD1}"/>
              </a:ext>
            </a:extLst>
          </p:cNvPr>
          <p:cNvSpPr txBox="1"/>
          <p:nvPr userDrawn="1"/>
        </p:nvSpPr>
        <p:spPr>
          <a:xfrm>
            <a:off x="1501421" y="173586"/>
            <a:ext cx="9189158" cy="2693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12200" b="1" spc="600" baseline="0"/>
              <a:t>THANK YOU!</a:t>
            </a:r>
          </a:p>
        </p:txBody>
      </p:sp>
      <p:pic>
        <p:nvPicPr>
          <p:cNvPr id="12" name="Picture 11" descr="A group of people dancing on a stage&#10;&#10;Description automatically generated with medium confidence">
            <a:extLst>
              <a:ext uri="{FF2B5EF4-FFF2-40B4-BE49-F238E27FC236}">
                <a16:creationId xmlns:a16="http://schemas.microsoft.com/office/drawing/2014/main" id="{14F8987C-6487-4DEE-AAD9-EA9FA64B4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567" y="4878963"/>
            <a:ext cx="2190109" cy="1417147"/>
          </a:xfrm>
          <a:prstGeom prst="rect">
            <a:avLst/>
          </a:prstGeom>
        </p:spPr>
      </p:pic>
      <p:pic>
        <p:nvPicPr>
          <p:cNvPr id="14" name="Picture 13" descr="A person and person dancing&#10;&#10;Description automatically generated with low confidence">
            <a:extLst>
              <a:ext uri="{FF2B5EF4-FFF2-40B4-BE49-F238E27FC236}">
                <a16:creationId xmlns:a16="http://schemas.microsoft.com/office/drawing/2014/main" id="{CCCD9931-5E5B-4937-AB76-539F0BE7F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7528" y="4889288"/>
            <a:ext cx="2190109" cy="1396495"/>
          </a:xfrm>
          <a:prstGeom prst="rect">
            <a:avLst/>
          </a:prstGeom>
        </p:spPr>
      </p:pic>
      <p:pic>
        <p:nvPicPr>
          <p:cNvPr id="16" name="Picture 15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A5282E6D-5D4B-4490-AE09-CEC6820C70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1606" y="4878963"/>
            <a:ext cx="2168586" cy="140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28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191D2-B0A3-4536-849E-2ADDACF68D0D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C498E-CAB5-4140-BDE4-DF4833773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59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2E32-4124-469E-BE1C-0843FB522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000" b="1">
                <a:solidFill>
                  <a:srgbClr val="8CBF4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3029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D24F8FC-F5AD-E646-9424-8AD82FDD36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0465" y="2387917"/>
            <a:ext cx="6664015" cy="166199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6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5170BEC-D3D2-D244-974C-9F17D76364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0473" y="4391314"/>
            <a:ext cx="2397125" cy="29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March 22,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80C0E5-A24B-D64C-8564-D82D9D139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319" y="2256804"/>
            <a:ext cx="3149183" cy="234439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C4ADD5-3E79-6D47-AA44-1A2DD8D04F10}"/>
              </a:ext>
            </a:extLst>
          </p:cNvPr>
          <p:cNvCxnSpPr>
            <a:cxnSpLocks/>
          </p:cNvCxnSpPr>
          <p:nvPr userDrawn="1"/>
        </p:nvCxnSpPr>
        <p:spPr>
          <a:xfrm>
            <a:off x="4542183" y="2148551"/>
            <a:ext cx="0" cy="256089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62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3C7D-9F7A-CB4E-A1DE-D4C920549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FD773-0BF3-3243-81FE-5FE666219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E8E37-DF61-2948-85CB-3E5B7C2B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D83DB-1556-0249-AE15-50BBE15DDBA8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EFE57-1010-3A41-936C-893DCA20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3DB90-5118-264C-A07F-341B0B4F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FE43A-56B9-9F4C-9C94-9B6B68FD3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53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4CE2-C64C-8E4D-938A-DDAAE106D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FF521-5FC0-F74B-AECB-E14EBABB1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B5FCA-E849-F745-BDE0-03DCEA35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D83DB-1556-0249-AE15-50BBE15DDBA8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14AA6-B336-DD47-B5F1-E1B3A1616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61CAE-3375-824F-B442-168DA4B16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FE43A-56B9-9F4C-9C94-9B6B68FD3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47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844F-CD67-9A44-92D1-DE3501F9C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0465" y="1425603"/>
            <a:ext cx="6664015" cy="166199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6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1456FD-2323-3245-AF87-1FD8C26661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0473" y="3429000"/>
            <a:ext cx="2397125" cy="29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March 22,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AC443-58E6-E747-B959-C1534C5236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319" y="1294490"/>
            <a:ext cx="3149183" cy="23443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674D35-A99A-374E-BBAF-3CBDC52C6CAC}"/>
              </a:ext>
            </a:extLst>
          </p:cNvPr>
          <p:cNvCxnSpPr>
            <a:cxnSpLocks/>
          </p:cNvCxnSpPr>
          <p:nvPr userDrawn="1"/>
        </p:nvCxnSpPr>
        <p:spPr>
          <a:xfrm>
            <a:off x="4542183" y="1186237"/>
            <a:ext cx="0" cy="256089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323FA0B-FC28-514C-9B41-65761F268491}"/>
              </a:ext>
            </a:extLst>
          </p:cNvPr>
          <p:cNvSpPr/>
          <p:nvPr userDrawn="1"/>
        </p:nvSpPr>
        <p:spPr>
          <a:xfrm>
            <a:off x="0" y="4416552"/>
            <a:ext cx="12192000" cy="2441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61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D504D-632D-A246-9A8E-5B8E2BD24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EF16B-80A4-1A46-9992-ACDC0B049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E0FE6-1F38-FE4F-B98B-26644CC75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F1731-57F3-C047-AD1D-076168C54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D83DB-1556-0249-AE15-50BBE15DDBA8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0D0A1-C88B-F047-8569-995FD04FF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4214B-7CE5-1745-84FE-9C0DAD8C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FE43A-56B9-9F4C-9C94-9B6B68FD3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77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7673D-A3FF-D54B-8B8F-C52A436A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4F8BC-3D91-914C-9344-DDB3F108B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DA902-61A6-9B46-86A4-A7B5C4E17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1B12E9-E274-5149-88AA-38140358F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70D07-4E23-7343-A1F7-CC331BC315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00BB3D-5340-E846-A7A3-AC7AC6008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D83DB-1556-0249-AE15-50BBE15DDBA8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F6D2EB-30B0-DB43-9E3D-DCA747928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529BA0-B572-764B-A564-959AB6823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FE43A-56B9-9F4C-9C94-9B6B68FD3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98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E08B5-88FD-E845-870C-1F852F03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CED0A-38B5-CE4A-A97B-962EC7555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D83DB-1556-0249-AE15-50BBE15DDBA8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DF53A-7A6D-D54D-9EA7-C4F57B646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1B76E-FDF6-2D4A-85EC-39265EC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FE43A-56B9-9F4C-9C94-9B6B68FD3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41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DFAFF-527C-0540-99EF-D9AFA2F4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D83DB-1556-0249-AE15-50BBE15DDBA8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B086E0-3BBD-A649-88BC-B67791FC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FE980-FBBA-FB4F-AE5E-BD578AF49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FE43A-56B9-9F4C-9C94-9B6B68FD3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17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28E38-13B4-0149-820E-82E43876D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56137-0E68-4B41-9E79-334D9F1E6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8BE18-1919-6E47-9B0A-CF3807FD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87545-549D-C745-92A4-18B3DD12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D83DB-1556-0249-AE15-50BBE15DDBA8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A73AC-F785-7B42-A93B-7D865528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DB284-580F-1344-AD4B-7912838F9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FE43A-56B9-9F4C-9C94-9B6B68FD3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22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9026F-A69C-FE44-A6ED-1DFEE74A1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F52FFB-17A3-8A46-8463-0AAFFE33D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177C8-F96B-414B-8B2C-439995B87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3E3C7-B841-6244-B135-B5B517BA2D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D83DB-1556-0249-AE15-50BBE15DDBA8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7AF41-4742-EF42-8E9B-A4B4E99D5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EA0F1-747A-6240-B3F1-AA8C1E24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FE43A-56B9-9F4C-9C94-9B6B68FD3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18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4EE-14DC-AC40-BC4A-8E20767AE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36F06D-11F6-5F45-A329-1D8393735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93389-5001-A843-8D5A-D2C7E7F37D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D83DB-1556-0249-AE15-50BBE15DDBA8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EB266-FF25-7A40-9C17-C1B8F9AC4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BD447-D949-E249-826A-18E48E112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FE43A-56B9-9F4C-9C94-9B6B68FD3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02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9A0725-57D5-9343-980E-6D555AAD6B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EA189-3237-6F44-A89A-18B2E5184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AFBBB-B4CB-AC4A-9771-FB8029ADD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D83DB-1556-0249-AE15-50BBE15DDBA8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BA0AE-C062-3545-AF46-ACB082820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DD4E9-6447-6448-A167-BB1D94EF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FE43A-56B9-9F4C-9C94-9B6B68FD3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20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2FDA989-D8D3-DC4D-A822-006698D7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161210"/>
            <a:ext cx="10515600" cy="199439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7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27D5887-3699-6E4C-8568-1EA13B5F86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6928"/>
            <a:ext cx="63976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 spc="300" baseline="0">
                <a:solidFill>
                  <a:srgbClr val="1D435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 (IF NEEDED)</a:t>
            </a:r>
          </a:p>
        </p:txBody>
      </p:sp>
      <p:pic>
        <p:nvPicPr>
          <p:cNvPr id="7" name="Picture 6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5CE7EB87-410F-DC4F-BA1C-94BFFAF020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729" y="443381"/>
            <a:ext cx="1340977" cy="88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14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E300F53-17C1-9946-BACE-F04001980C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602" y="807338"/>
            <a:ext cx="10698480" cy="23544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700" b="1" spc="300">
                <a:solidFill>
                  <a:srgbClr val="1D43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SUBHEAD (IF NEEDED)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D7D81AA-1609-0C40-B0B6-47C7F53AFD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602" y="1447569"/>
            <a:ext cx="10381598" cy="353014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000"/>
              </a:spcBef>
              <a:buFont typeface="+mj-lt"/>
              <a:buNone/>
              <a:defRPr sz="3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 -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C9DDFF-506B-E94C-95DF-B1C83781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3800" y="6323468"/>
            <a:ext cx="27432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06D9281-BBC6-FC44-B3BD-7BB258F90A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1882A128-20C8-4D45-9981-3AB92C7CE9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9" y="5840057"/>
            <a:ext cx="1053659" cy="69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01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+ Section Brea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A7B0DC1-3EC8-574D-B42B-9DF31FA787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/>
              <a:t>Background Image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008B459-AACB-7148-B3DC-7F38D21ED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161210"/>
            <a:ext cx="10515600" cy="199439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7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DBC55E5-5BCD-8D43-A7A6-46BA428C0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6928"/>
            <a:ext cx="63976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 spc="3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 (IF NEEDED)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7CB82A-5141-B843-BBA3-26AD63F28B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2534" y="432482"/>
            <a:ext cx="1328257" cy="98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7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+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C9DDFF-506B-E94C-95DF-B1C83781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3800" y="6323468"/>
            <a:ext cx="27432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06D9281-BBC6-FC44-B3BD-7BB258F90A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D4D91AB9-968A-2F4C-B826-D39C304B3D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9" y="5840057"/>
            <a:ext cx="1053659" cy="69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97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680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+ Copy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E384-02DA-CA4B-8903-83F1CB78E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602" y="624458"/>
            <a:ext cx="5545438" cy="116339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4200" b="1">
                <a:solidFill>
                  <a:srgbClr val="1D43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E997E-1A86-9D48-9B84-A72458E72F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602" y="2119335"/>
            <a:ext cx="5545438" cy="2410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20000"/>
              </a:lnSpc>
              <a:spcBef>
                <a:spcPts val="120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 -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CD8D6C1-E666-2A4B-88A7-2BAB7A4B46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7523" y="0"/>
            <a:ext cx="5484478" cy="368741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66E9F342-6120-BB46-ADCE-23DC008936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7523" y="3816627"/>
            <a:ext cx="2655138" cy="304137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747930-A645-0F48-8B51-9E08A3397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40175" y="3816627"/>
            <a:ext cx="2655138" cy="304137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pic>
        <p:nvPicPr>
          <p:cNvPr id="12" name="Picture 11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1588D0AA-BFFD-2A42-8DEC-EBBA27458D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9" y="5840057"/>
            <a:ext cx="1053659" cy="69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25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2FDA989-D8D3-DC4D-A822-006698D7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161210"/>
            <a:ext cx="10515600" cy="199439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7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27D5887-3699-6E4C-8568-1EA13B5F86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6928"/>
            <a:ext cx="63976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 spc="300" baseline="0">
                <a:solidFill>
                  <a:srgbClr val="23160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 (IF NEEDED)</a:t>
            </a:r>
          </a:p>
        </p:txBody>
      </p:sp>
      <p:pic>
        <p:nvPicPr>
          <p:cNvPr id="5" name="Picture 4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C4EC02D-2CEF-AA42-A833-B92C032589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729" y="443381"/>
            <a:ext cx="1340977" cy="88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2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E300F53-17C1-9946-BACE-F04001980C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602" y="807338"/>
            <a:ext cx="10698480" cy="23544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700" b="1" spc="300">
                <a:solidFill>
                  <a:srgbClr val="59391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SUBHEAD (IF NEEDED)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D7D81AA-1609-0C40-B0B6-47C7F53AFD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602" y="1447569"/>
            <a:ext cx="10381598" cy="353014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000"/>
              </a:spcBef>
              <a:buFont typeface="+mj-lt"/>
              <a:buNone/>
              <a:defRPr sz="3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 -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C9DDFF-506B-E94C-95DF-B1C83781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3800" y="6323468"/>
            <a:ext cx="27432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06D9281-BBC6-FC44-B3BD-7BB258F90A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58B47426-8F8E-B443-9076-78814A5F86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9" y="5840057"/>
            <a:ext cx="1053659" cy="69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16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C9DDFF-506B-E94C-95DF-B1C83781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3800" y="6323468"/>
            <a:ext cx="27432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06D9281-BBC6-FC44-B3BD-7BB258F90A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9AC4CCB3-CC60-0944-B91A-20BD634DB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9" y="5840057"/>
            <a:ext cx="1053659" cy="69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769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661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line + Copy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E384-02DA-CA4B-8903-83F1CB78E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602" y="624458"/>
            <a:ext cx="5545438" cy="116339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4200" b="1">
                <a:solidFill>
                  <a:srgbClr val="23160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E997E-1A86-9D48-9B84-A72458E72F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602" y="2119335"/>
            <a:ext cx="5545438" cy="2410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20000"/>
              </a:lnSpc>
              <a:spcBef>
                <a:spcPts val="120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 -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CD8D6C1-E666-2A4B-88A7-2BAB7A4B46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7523" y="0"/>
            <a:ext cx="5484478" cy="368741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66E9F342-6120-BB46-ADCE-23DC008936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7523" y="3816627"/>
            <a:ext cx="2655138" cy="304137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747930-A645-0F48-8B51-9E08A3397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40175" y="3816627"/>
            <a:ext cx="2655138" cy="304137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pic>
        <p:nvPicPr>
          <p:cNvPr id="12" name="Picture 11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C0F32778-87A0-7F40-A95D-795783162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9" y="5840057"/>
            <a:ext cx="1053659" cy="69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4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2FDA989-D8D3-DC4D-A822-006698D7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161210"/>
            <a:ext cx="10515600" cy="199439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7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27D5887-3699-6E4C-8568-1EA13B5F86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6928"/>
            <a:ext cx="63976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 spc="300" baseline="0">
                <a:solidFill>
                  <a:srgbClr val="354D2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 (IF NEEDED)</a:t>
            </a:r>
          </a:p>
        </p:txBody>
      </p:sp>
      <p:pic>
        <p:nvPicPr>
          <p:cNvPr id="5" name="Picture 4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932EA3C-5B1F-4F4F-99D3-8C688D5C45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729" y="443381"/>
            <a:ext cx="1340977" cy="88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939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E300F53-17C1-9946-BACE-F04001980C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602" y="807338"/>
            <a:ext cx="10698480" cy="23544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700" b="1" spc="300">
                <a:solidFill>
                  <a:srgbClr val="354D2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SUBHEAD (IF NEEDED)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D7D81AA-1609-0C40-B0B6-47C7F53AFD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602" y="1447569"/>
            <a:ext cx="10381598" cy="353014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20000"/>
              </a:lnSpc>
              <a:spcBef>
                <a:spcPts val="1000"/>
              </a:spcBef>
              <a:buFont typeface="+mj-lt"/>
              <a:buNone/>
              <a:defRPr sz="3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 -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C9DDFF-506B-E94C-95DF-B1C83781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3800" y="6323468"/>
            <a:ext cx="27432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06D9281-BBC6-FC44-B3BD-7BB258F90A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20B6F69-3F90-8D44-B2C7-718F92AFFB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9" y="5840057"/>
            <a:ext cx="1053659" cy="69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19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a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8D64EBA1-D079-A142-AE19-FEFF57F0D3D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35760" y="908965"/>
            <a:ext cx="8920481" cy="50400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6A726-3669-3540-BB43-AD91B720F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000" y="6085205"/>
            <a:ext cx="4206241" cy="315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Copy if needed</a:t>
            </a:r>
          </a:p>
        </p:txBody>
      </p:sp>
    </p:spTree>
    <p:extLst>
      <p:ext uri="{BB962C8B-B14F-4D97-AF65-F5344CB8AC3E}">
        <p14:creationId xmlns:p14="http://schemas.microsoft.com/office/powerpoint/2010/main" val="2364845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C9DDFF-506B-E94C-95DF-B1C83781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3800" y="6323468"/>
            <a:ext cx="27432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06D9281-BBC6-FC44-B3BD-7BB258F90A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F2A50B9-163A-4444-B397-02C0785777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9" y="5840057"/>
            <a:ext cx="1053659" cy="69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33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1809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line + Copy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E384-02DA-CA4B-8903-83F1CB78E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602" y="624458"/>
            <a:ext cx="5545438" cy="116339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4200" b="1">
                <a:solidFill>
                  <a:srgbClr val="354D2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E997E-1A86-9D48-9B84-A72458E72F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602" y="2119335"/>
            <a:ext cx="5545438" cy="2410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20000"/>
              </a:lnSpc>
              <a:spcBef>
                <a:spcPts val="120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 -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CD8D6C1-E666-2A4B-88A7-2BAB7A4B46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7523" y="0"/>
            <a:ext cx="5484478" cy="368741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66E9F342-6120-BB46-ADCE-23DC008936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7523" y="3816627"/>
            <a:ext cx="2655138" cy="304137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747930-A645-0F48-8B51-9E08A3397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40175" y="3816627"/>
            <a:ext cx="2655138" cy="304137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pic>
        <p:nvPicPr>
          <p:cNvPr id="12" name="Picture 11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B0A2F7B0-8805-2646-B275-1F31FA7464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9" y="5840057"/>
            <a:ext cx="1053659" cy="69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974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2FDA989-D8D3-DC4D-A822-006698D7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161210"/>
            <a:ext cx="10515600" cy="199439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7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27D5887-3699-6E4C-8568-1EA13B5F86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6928"/>
            <a:ext cx="6397625" cy="2354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1" spc="300" baseline="0">
                <a:solidFill>
                  <a:srgbClr val="23160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 (IF NEEDED)</a:t>
            </a:r>
          </a:p>
        </p:txBody>
      </p:sp>
      <p:pic>
        <p:nvPicPr>
          <p:cNvPr id="5" name="Picture 4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932EA3C-5B1F-4F4F-99D3-8C688D5C45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729" y="443381"/>
            <a:ext cx="1340977" cy="88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311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E300F53-17C1-9946-BACE-F04001980C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602" y="807338"/>
            <a:ext cx="10698480" cy="23544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700" b="1" spc="300">
                <a:solidFill>
                  <a:srgbClr val="23160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SUBHEAD (IF NEEDED)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D7D81AA-1609-0C40-B0B6-47C7F53AFD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602" y="1447569"/>
            <a:ext cx="10381598" cy="353014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20000"/>
              </a:lnSpc>
              <a:spcBef>
                <a:spcPts val="1000"/>
              </a:spcBef>
              <a:buFont typeface="+mj-lt"/>
              <a:buNone/>
              <a:defRPr sz="3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 -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C9DDFF-506B-E94C-95DF-B1C83781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3800" y="6323468"/>
            <a:ext cx="27432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06D9281-BBC6-FC44-B3BD-7BB258F90A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20B6F69-3F90-8D44-B2C7-718F92AFFB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9" y="5840057"/>
            <a:ext cx="1053659" cy="69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2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C9DDFF-506B-E94C-95DF-B1C83781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3800" y="6323468"/>
            <a:ext cx="27432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06D9281-BBC6-FC44-B3BD-7BB258F90A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F2A50B9-163A-4444-B397-02C0785777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9" y="5840057"/>
            <a:ext cx="1053659" cy="69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891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429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line + Copy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E384-02DA-CA4B-8903-83F1CB78E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602" y="624458"/>
            <a:ext cx="5545438" cy="116339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4200" b="1">
                <a:solidFill>
                  <a:srgbClr val="23160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E997E-1A86-9D48-9B84-A72458E72F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602" y="2119335"/>
            <a:ext cx="5545438" cy="2410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20000"/>
              </a:lnSpc>
              <a:spcBef>
                <a:spcPts val="120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 -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CD8D6C1-E666-2A4B-88A7-2BAB7A4B46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7523" y="0"/>
            <a:ext cx="5484478" cy="368741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66E9F342-6120-BB46-ADCE-23DC008936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7523" y="3816627"/>
            <a:ext cx="2655138" cy="304137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747930-A645-0F48-8B51-9E08A3397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40175" y="3816627"/>
            <a:ext cx="2655138" cy="304137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pic>
        <p:nvPicPr>
          <p:cNvPr id="12" name="Picture 11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B0A2F7B0-8805-2646-B275-1F31FA7464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9" y="5840057"/>
            <a:ext cx="1053659" cy="69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0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AD14F-C100-45A2-A72B-7EEC10A45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Calibri (Body)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CE2403-5194-4117-ADFB-29F2DCD98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CD79C-0F53-41E6-93B5-EFE0EA79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TODAY’S 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659866-7CC3-40D7-B98E-42A9CFC98D03}"/>
              </a:ext>
            </a:extLst>
          </p:cNvPr>
          <p:cNvSpPr/>
          <p:nvPr userDrawn="1"/>
        </p:nvSpPr>
        <p:spPr>
          <a:xfrm>
            <a:off x="145774" y="125896"/>
            <a:ext cx="11900452" cy="6606208"/>
          </a:xfrm>
          <a:prstGeom prst="rect">
            <a:avLst/>
          </a:prstGeom>
          <a:noFill/>
          <a:ln w="76200">
            <a:solidFill>
              <a:srgbClr val="8CBF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282404-9B1D-4023-9A79-5D5F61246D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6" y="344488"/>
            <a:ext cx="2616067" cy="12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449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7152A-A8F0-40CA-9C4C-723EC2691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8CBF4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BB6BD-87EB-4143-B9DB-A1DBB234D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E15A6-A5AD-4EB6-B7EC-89806076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FECA3-056C-4964-83C2-D2A4B01FE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50A3-3223-451E-877E-A8EE495C29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801493-D357-432D-A8F0-EDF8C43775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r="14348" b="12681"/>
          <a:stretch/>
        </p:blipFill>
        <p:spPr>
          <a:xfrm>
            <a:off x="288235" y="5724836"/>
            <a:ext cx="1470822" cy="90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24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E384-02DA-CA4B-8903-83F1CB78EF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602" y="807338"/>
            <a:ext cx="10698480" cy="23544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700" b="1" spc="30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SUBHEAD (IF NEEDED)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E997E-1A86-9D48-9B84-A72458E72F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602" y="1447569"/>
            <a:ext cx="10381598" cy="353014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20000"/>
              </a:lnSpc>
              <a:spcBef>
                <a:spcPts val="1000"/>
              </a:spcBef>
              <a:buFont typeface="+mj-lt"/>
              <a:buNone/>
              <a:defRPr sz="3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 -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56BC7-7ADC-AB4A-A5FA-6A5C5AAF8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3800" y="6323468"/>
            <a:ext cx="27432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400"/>
            </a:lvl1pPr>
          </a:lstStyle>
          <a:p>
            <a:fld id="{706D9281-BBC6-FC44-B3BD-7BB258F90A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05EB5-584C-7A4E-9D10-FFD8F88971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02" y="5852982"/>
            <a:ext cx="1034398" cy="68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335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7152A-A8F0-40CA-9C4C-723EC2691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8CBF4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BB6BD-87EB-4143-B9DB-A1DBB234D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E15A6-A5AD-4EB6-B7EC-89806076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FECA3-056C-4964-83C2-D2A4B01FE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50A3-3223-451E-877E-A8EE495C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810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C318-AE2E-4E51-A58D-85475C2F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6028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666C5-26D8-42FB-A177-3D68995AC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8CBF4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82C758-A1AC-4C49-8076-888CD00256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r="14348" b="12681"/>
          <a:stretch/>
        </p:blipFill>
        <p:spPr>
          <a:xfrm>
            <a:off x="288235" y="5724836"/>
            <a:ext cx="1470822" cy="90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873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0979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321FB0-7B68-4EC5-A916-D2EA35E4EB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r="14348" b="12681"/>
          <a:stretch/>
        </p:blipFill>
        <p:spPr>
          <a:xfrm>
            <a:off x="288235" y="5724836"/>
            <a:ext cx="1470822" cy="90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248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2E32-4124-469E-BE1C-0843FB522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000" b="1">
                <a:solidFill>
                  <a:srgbClr val="8CBF4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3302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D629A-BE4C-4D66-B4B3-D6C76EEAB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8CBF4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B024FF-80DF-49CE-B671-D86CA8C56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76E2-9768-4CF2-949F-731F9A55A70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33651-2E83-478A-A17D-3FC2AB900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DBABC3-8752-4991-9B0A-C33E8E0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50A3-3223-451E-877E-A8EE495C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08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405EB5-584C-7A4E-9D10-FFD8F88971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02" y="5852982"/>
            <a:ext cx="1034398" cy="68593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9D6BE-F64D-E14B-BCC0-2A5ECCCE8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3800" y="6323468"/>
            <a:ext cx="27432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400"/>
            </a:lvl1pPr>
          </a:lstStyle>
          <a:p>
            <a:fld id="{706D9281-BBC6-FC44-B3BD-7BB258F90A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3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Headlin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E384-02DA-CA4B-8903-83F1CB78E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602" y="624458"/>
            <a:ext cx="10698480" cy="83099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60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E997E-1A86-9D48-9B84-A72458E72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2" y="1641294"/>
            <a:ext cx="9144000" cy="8309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20000"/>
              </a:lnSpc>
              <a:spcBef>
                <a:spcPts val="16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56BC7-7ADC-AB4A-A5FA-6A5C5AAF8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3800" y="6323468"/>
            <a:ext cx="27432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400"/>
            </a:lvl1pPr>
          </a:lstStyle>
          <a:p>
            <a:fld id="{706D9281-BBC6-FC44-B3BD-7BB258F90A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05EB5-584C-7A4E-9D10-FFD8F88971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02" y="5852982"/>
            <a:ext cx="1034398" cy="68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0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Copy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E384-02DA-CA4B-8903-83F1CB78E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602" y="624458"/>
            <a:ext cx="5545438" cy="116339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42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E997E-1A86-9D48-9B84-A72458E72F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602" y="2119335"/>
            <a:ext cx="5545438" cy="2410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20000"/>
              </a:lnSpc>
              <a:spcBef>
                <a:spcPts val="120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 -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05EB5-584C-7A4E-9D10-FFD8F88971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02" y="5852982"/>
            <a:ext cx="1034398" cy="685930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CD8D6C1-E666-2A4B-88A7-2BAB7A4B46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7523" y="0"/>
            <a:ext cx="5484478" cy="368741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66E9F342-6120-BB46-ADCE-23DC008936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7523" y="3816627"/>
            <a:ext cx="2655138" cy="304137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747930-A645-0F48-8B51-9E08A3397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40175" y="3816627"/>
            <a:ext cx="2655138" cy="304137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2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+ Copy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E384-02DA-CA4B-8903-83F1CB78E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602" y="624458"/>
            <a:ext cx="5545438" cy="116339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42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E997E-1A86-9D48-9B84-A72458E72F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602" y="2119335"/>
            <a:ext cx="5545438" cy="2410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20000"/>
              </a:lnSpc>
              <a:spcBef>
                <a:spcPts val="120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 -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CD8D6C1-E666-2A4B-88A7-2BAB7A4B46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7523" y="0"/>
            <a:ext cx="5484478" cy="368741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66E9F342-6120-BB46-ADCE-23DC008936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7523" y="3816627"/>
            <a:ext cx="2655138" cy="304137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747930-A645-0F48-8B51-9E08A3397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40175" y="3816627"/>
            <a:ext cx="2655138" cy="304137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1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E384-02DA-CA4B-8903-83F1CB78E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602" y="624458"/>
            <a:ext cx="10698480" cy="83099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60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56BC7-7ADC-AB4A-A5FA-6A5C5AAF8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3800" y="6323468"/>
            <a:ext cx="27432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400"/>
            </a:lvl1pPr>
          </a:lstStyle>
          <a:p>
            <a:fld id="{706D9281-BBC6-FC44-B3BD-7BB258F90A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05EB5-584C-7A4E-9D10-FFD8F88971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02" y="5852982"/>
            <a:ext cx="1034398" cy="685930"/>
          </a:xfrm>
          <a:prstGeom prst="rect">
            <a:avLst/>
          </a:prstGeom>
        </p:spPr>
      </p:pic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DBC65C59-475A-5541-B99C-B7E288DFCAF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89602" y="1868558"/>
            <a:ext cx="11067398" cy="35880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7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96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21" r:id="rId2"/>
    <p:sldLayoutId id="2147483674" r:id="rId3"/>
    <p:sldLayoutId id="2147483667" r:id="rId4"/>
    <p:sldLayoutId id="2147483664" r:id="rId5"/>
    <p:sldLayoutId id="2147483649" r:id="rId6"/>
    <p:sldLayoutId id="2147483663" r:id="rId7"/>
    <p:sldLayoutId id="2147483735" r:id="rId8"/>
    <p:sldLayoutId id="2147483675" r:id="rId9"/>
    <p:sldLayoutId id="2147483672" r:id="rId10"/>
    <p:sldLayoutId id="2147483673" r:id="rId11"/>
    <p:sldLayoutId id="2147483671" r:id="rId12"/>
    <p:sldLayoutId id="2147483662" r:id="rId13"/>
    <p:sldLayoutId id="2147483734" r:id="rId14"/>
    <p:sldLayoutId id="2147483771" r:id="rId15"/>
    <p:sldLayoutId id="2147483820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63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89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2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25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30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23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4C6E94-1789-469A-8B21-5F8E31C50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FB453-68D8-43E4-AD0E-F9BB83AC5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31A65-DBAD-41AF-A46C-A5FBF778A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576E2-9768-4CF2-949F-731F9A55A70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2AC64-860E-4FAF-A20B-57ECE913A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79DBD-4C5B-4A67-A5BB-D3296139A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F50A3-3223-451E-877E-A8EE495C29B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B1E1B4-A560-4A52-9BE4-8A54484B5655}"/>
              </a:ext>
            </a:extLst>
          </p:cNvPr>
          <p:cNvSpPr/>
          <p:nvPr userDrawn="1"/>
        </p:nvSpPr>
        <p:spPr>
          <a:xfrm>
            <a:off x="145774" y="125896"/>
            <a:ext cx="11900452" cy="6606208"/>
          </a:xfrm>
          <a:prstGeom prst="rect">
            <a:avLst/>
          </a:prstGeom>
          <a:noFill/>
          <a:ln w="76200">
            <a:solidFill>
              <a:srgbClr val="8CBF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5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8CBF49"/>
          </a:solidFill>
          <a:latin typeface="Calibri (Body)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card.upaf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910D7E-FEC6-85C9-9C3B-DBACDD876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24" y="0"/>
            <a:ext cx="767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58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78833-8341-E3D5-15C7-0716A17A7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365125"/>
            <a:ext cx="11341100" cy="1325563"/>
          </a:xfrm>
        </p:spPr>
        <p:txBody>
          <a:bodyPr>
            <a:normAutofit/>
          </a:bodyPr>
          <a:lstStyle/>
          <a:p>
            <a:r>
              <a:rPr lang="en-US" dirty="0"/>
              <a:t>Amazing benefits with a gift to the 2026 UPAF Community Campaign!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C84C280-8BB8-3EC2-CA51-AC84D007CC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6900" y="1990725"/>
          <a:ext cx="10998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1831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F854F51-F8F6-445B-A240-B1F7A03215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6906" y="2256059"/>
            <a:ext cx="5620916" cy="9144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6A9E0"/>
                </a:solidFill>
              </a:rPr>
              <a:t>Promote UPAF </a:t>
            </a:r>
            <a:r>
              <a:rPr lang="en-US" b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</a:t>
            </a:r>
            <a:r>
              <a:rPr lang="en-US" b="1" i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</a:t>
            </a:r>
            <a:r>
              <a:rPr lang="en-US" b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CARD</a:t>
            </a:r>
            <a:br>
              <a:rPr lang="en-US" dirty="0">
                <a:solidFill>
                  <a:srgbClr val="26A9E0"/>
                </a:solidFill>
              </a:rPr>
            </a:b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72595-5585-4D01-B4A6-6003CCE336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53799" y="2891398"/>
            <a:ext cx="4884401" cy="269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With a donation of</a:t>
            </a:r>
            <a:r>
              <a:rPr lang="en-US" sz="2000" dirty="0">
                <a:solidFill>
                  <a:srgbClr val="EC1C24"/>
                </a:solidFill>
              </a:rPr>
              <a:t> </a:t>
            </a:r>
            <a:r>
              <a:rPr lang="en-US" sz="2000" b="1" dirty="0">
                <a:solidFill>
                  <a:srgbClr val="26A9E0"/>
                </a:solidFill>
              </a:rPr>
              <a:t>$150 or more</a:t>
            </a:r>
            <a:r>
              <a:rPr lang="en-US" sz="2000" dirty="0"/>
              <a:t>, SM</a:t>
            </a:r>
            <a:r>
              <a:rPr lang="en-US" sz="2000" b="1" i="1" dirty="0"/>
              <a:t>ART</a:t>
            </a:r>
            <a:r>
              <a:rPr lang="en-US" sz="2000" b="1" dirty="0"/>
              <a:t> </a:t>
            </a:r>
            <a:r>
              <a:rPr lang="en-US" sz="2000" dirty="0"/>
              <a:t>CARD holders</a:t>
            </a:r>
            <a:r>
              <a:rPr lang="en-US" sz="2000" b="1" dirty="0">
                <a:solidFill>
                  <a:srgbClr val="EC1C24"/>
                </a:solidFill>
              </a:rPr>
              <a:t> </a:t>
            </a:r>
            <a:r>
              <a:rPr lang="en-US" sz="2000" dirty="0"/>
              <a:t>receive the following benefits:</a:t>
            </a:r>
            <a:endParaRPr lang="en-US" sz="2000" dirty="0"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F6921E"/>
                </a:solidFill>
              </a:rPr>
              <a:t>“Buy One, Get One Free” tickets </a:t>
            </a:r>
            <a:r>
              <a:rPr lang="en-US" sz="2000" dirty="0"/>
              <a:t>to one performance for each of UPAF’s 14 Members, </a:t>
            </a:r>
            <a:r>
              <a:rPr lang="en-US" sz="2000" b="1" dirty="0"/>
              <a:t>a $750 value!</a:t>
            </a:r>
            <a:endParaRPr lang="en-US" sz="2000" b="1" dirty="0"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8CBF49"/>
                </a:solidFill>
              </a:rPr>
              <a:t>Discounts </a:t>
            </a:r>
            <a:r>
              <a:rPr lang="en-US" sz="2000" dirty="0"/>
              <a:t>at more than 30 popular area restaurants and businesses</a:t>
            </a:r>
            <a:endParaRPr lang="en-US" sz="2000" b="1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4038157-CEE6-4357-9DEB-1F8AA7A67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080121"/>
              </p:ext>
            </p:extLst>
          </p:nvPr>
        </p:nvGraphicFramePr>
        <p:xfrm>
          <a:off x="9274715" y="631290"/>
          <a:ext cx="2219568" cy="5200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9568">
                  <a:extLst>
                    <a:ext uri="{9D8B030D-6E8A-4147-A177-3AD203B41FA5}">
                      <a16:colId xmlns:a16="http://schemas.microsoft.com/office/drawing/2014/main" val="1352138976"/>
                    </a:ext>
                  </a:extLst>
                </a:gridCol>
              </a:tblGrid>
              <a:tr h="5200342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Antiqua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ASH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Bacchus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Lake Park Bistro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 Bat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Bravo!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Bridgewater Modern Grill</a:t>
                      </a:r>
                    </a:p>
                    <a:p>
                      <a:pPr algn="ctr"/>
                      <a:r>
                        <a:rPr lang="en-US" sz="105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Carnevor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Casablanca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Harbor House</a:t>
                      </a:r>
                    </a:p>
                    <a:p>
                      <a:pPr algn="ctr"/>
                      <a:r>
                        <a:rPr lang="en-US" sz="105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I.d.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Joey Gerard’s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Mason Street Grill</a:t>
                      </a:r>
                    </a:p>
                    <a:p>
                      <a:pPr algn="ctr"/>
                      <a:r>
                        <a:rPr lang="en-US" sz="105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McBob’s</a:t>
                      </a: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Pub &amp; Grill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Milwaukee Chop House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Milwaukee Magazine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Mr. B’s Steakhouse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Onesto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Pizza Man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Proof Pizza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Ristorante Bartolotta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Riverside Brewery &amp; Restaurant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 House</a:t>
                      </a:r>
                    </a:p>
                    <a:p>
                      <a:pPr algn="ctr"/>
                      <a:r>
                        <a:rPr lang="en-US" sz="105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Saz’s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Smoke Shack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Stella Van Buren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Taylor’s People’s Park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Edison</a:t>
                      </a:r>
                    </a:p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Timmer’s Resort</a:t>
                      </a:r>
                    </a:p>
                    <a:p>
                      <a:pPr algn="ctr"/>
                      <a:r>
                        <a:rPr lang="en-US" sz="105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Zarletti</a:t>
                      </a:r>
                      <a:endParaRPr lang="en-US" sz="9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04328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A35D749-2E22-A342-89ED-951141D15179}"/>
              </a:ext>
            </a:extLst>
          </p:cNvPr>
          <p:cNvSpPr txBox="1"/>
          <p:nvPr/>
        </p:nvSpPr>
        <p:spPr>
          <a:xfrm>
            <a:off x="-500720" y="514677"/>
            <a:ext cx="867616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A9E0"/>
                </a:solidFill>
                <a:effectLst/>
                <a:uLnTx/>
                <a:uFillTx/>
                <a:ea typeface="+mn-ea"/>
                <a:cs typeface="+mn-cs"/>
              </a:rPr>
              <a:t>The UPAF SM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26A9E0"/>
                </a:solidFill>
                <a:effectLst/>
                <a:uLnTx/>
                <a:uFillTx/>
                <a:ea typeface="+mn-ea"/>
                <a:cs typeface="+mn-cs"/>
              </a:rPr>
              <a:t>ART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A9E0"/>
                </a:solidFill>
                <a:effectLst/>
                <a:uLnTx/>
                <a:uFillTx/>
                <a:ea typeface="+mn-ea"/>
                <a:cs typeface="+mn-cs"/>
              </a:rPr>
              <a:t> CARD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+mn-cs"/>
              </a:rPr>
              <a:t>is an excellent selling tool to engage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+mn-cs"/>
              </a:rPr>
              <a:t>employees in the arts.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ea typeface="+mn-ea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034DB8-A459-7A75-7C67-E5F23F227D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624"/>
          <a:stretch>
            <a:fillRect/>
          </a:stretch>
        </p:blipFill>
        <p:spPr>
          <a:xfrm>
            <a:off x="216378" y="3805798"/>
            <a:ext cx="3620985" cy="168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70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30F59-8B63-E658-AA18-909833782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E4D0B-680E-5EAC-674B-39ACA034D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Leadership Societies Celebrate</a:t>
            </a:r>
            <a:br>
              <a:rPr lang="en-US" dirty="0"/>
            </a:br>
            <a:r>
              <a:rPr lang="en-US" dirty="0"/>
              <a:t>our most Generous Supporters!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D41AB4-DBBA-D293-1872-27E806CB8A5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6900" y="1990725"/>
          <a:ext cx="10998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3362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F78A2-C917-483D-5602-52E440FAF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UPAF Give &amp; Win Sweepstakes Prizes</a:t>
            </a:r>
            <a:br>
              <a:rPr lang="en-US"/>
            </a:br>
            <a:r>
              <a:rPr lang="en-US"/>
              <a:t>for New and Increased Gifts!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F5667D6-799B-86C4-6FF0-8DEF117A8D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6619211"/>
              </p:ext>
            </p:extLst>
          </p:nvPr>
        </p:nvGraphicFramePr>
        <p:xfrm>
          <a:off x="419100" y="1925637"/>
          <a:ext cx="113538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7220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D6540-45C5-0FFC-3BDD-3D0AA4803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19C6BC-9A0B-73EC-E096-E3EDE751CD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593" b="13358"/>
          <a:stretch/>
        </p:blipFill>
        <p:spPr>
          <a:xfrm>
            <a:off x="242890" y="228600"/>
            <a:ext cx="11706220" cy="6400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64E578-307E-6BF5-DE68-FFB5557491B3}"/>
              </a:ext>
            </a:extLst>
          </p:cNvPr>
          <p:cNvSpPr txBox="1"/>
          <p:nvPr/>
        </p:nvSpPr>
        <p:spPr>
          <a:xfrm>
            <a:off x="484232" y="1690688"/>
            <a:ext cx="4270648" cy="4370427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0"/>
          </a:effectLst>
        </p:spPr>
        <p:txBody>
          <a:bodyPr wrap="square" tIns="182880" rIns="91440" bIns="91440">
            <a:spAutoFit/>
          </a:bodyPr>
          <a:lstStyle/>
          <a:p>
            <a:pPr marL="342900" indent="-228600" defTabSz="60972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/>
                <a:ea typeface="Times New Roman" panose="02020603050405020304" pitchFamily="18" charset="0"/>
                <a:cs typeface="Times New Roman"/>
              </a:rPr>
              <a:t>Join us </a:t>
            </a:r>
            <a:r>
              <a:rPr lang="en-US" sz="2400" b="1" dirty="0">
                <a:solidFill>
                  <a:srgbClr val="26A9E0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Sunday, May 31, 2026</a:t>
            </a:r>
            <a:endParaRPr lang="en-US" dirty="0"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marL="342900" indent="-228600" defTabSz="60972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/>
                <a:ea typeface="Times New Roman" panose="02020603050405020304" pitchFamily="18" charset="0"/>
                <a:cs typeface="Times New Roman"/>
              </a:rPr>
              <a:t>Ride the </a:t>
            </a:r>
            <a:r>
              <a:rPr lang="en-US" sz="2400" b="1" dirty="0">
                <a:solidFill>
                  <a:srgbClr val="EC921E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signature Hoan Loop Course</a:t>
            </a:r>
            <a:r>
              <a:rPr lang="en-US" sz="2400" dirty="0">
                <a:latin typeface="Calibri"/>
                <a:ea typeface="Times New Roman" panose="02020603050405020304" pitchFamily="18" charset="0"/>
                <a:cs typeface="Times New Roman"/>
              </a:rPr>
              <a:t>: suited for all ages and abilities, it’s a 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one‑of</a:t>
            </a:r>
            <a:r>
              <a:rPr lang="en-US" sz="2400" dirty="0">
                <a:latin typeface="Calibri"/>
                <a:ea typeface="Times New Roman" panose="02020603050405020304" pitchFamily="18" charset="0"/>
                <a:cs typeface="Times New Roman"/>
              </a:rPr>
              <a:t>-a-kind ride</a:t>
            </a:r>
          </a:p>
          <a:p>
            <a:pPr marL="342900" indent="-228600" defTabSz="60972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/>
                <a:ea typeface="Times New Roman" panose="02020603050405020304" pitchFamily="18" charset="0"/>
                <a:cs typeface="Times New Roman"/>
              </a:rPr>
              <a:t>Enjoy </a:t>
            </a:r>
            <a:r>
              <a:rPr lang="en-US" sz="2400" b="1" dirty="0">
                <a:solidFill>
                  <a:srgbClr val="EC1C24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UPAF Fest, </a:t>
            </a:r>
            <a:r>
              <a:rPr lang="en-US" sz="2400" dirty="0">
                <a:latin typeface="Calibri"/>
                <a:ea typeface="Times New Roman" panose="02020603050405020304" pitchFamily="18" charset="0"/>
                <a:cs typeface="Times New Roman"/>
              </a:rPr>
              <a:t>featuring live performances, activities for kids, food, drinks &amp; more</a:t>
            </a:r>
          </a:p>
          <a:p>
            <a:pPr algn="ctr" defTabSz="609720">
              <a:spcBef>
                <a:spcPts val="1200"/>
              </a:spcBef>
              <a:defRPr/>
            </a:pPr>
            <a:r>
              <a:rPr lang="en-US" sz="3200" b="1" dirty="0">
                <a:latin typeface="Calibri"/>
                <a:ea typeface="Calibri" panose="020F0502020204030204" pitchFamily="34" charset="0"/>
                <a:cs typeface="Times New Roman"/>
              </a:rPr>
              <a:t>Register today at</a:t>
            </a:r>
          </a:p>
          <a:p>
            <a:pPr algn="ctr" defTabSz="609720">
              <a:defRPr/>
            </a:pPr>
            <a:r>
              <a:rPr lang="en-US" sz="3200" b="1" dirty="0">
                <a:solidFill>
                  <a:srgbClr val="26A9E0"/>
                </a:solidFill>
                <a:latin typeface="Calibri"/>
                <a:ea typeface="Calibri" panose="020F0502020204030204" pitchFamily="34" charset="0"/>
                <a:cs typeface="Times New Roman"/>
              </a:rPr>
              <a:t>UPAFRide.org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AF526E-6F5E-03E5-22A1-9D255712B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UPAF Ride for the Arts, presented by Miller Lite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27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FE64A-B334-ECBC-5925-D7C8A9F8D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E191D-B88B-01EA-3EBC-2707104A6DA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69875"/>
            <a:ext cx="12076386" cy="93503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8CB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Upcoming Events</a:t>
            </a:r>
          </a:p>
        </p:txBody>
      </p:sp>
      <p:sp>
        <p:nvSpPr>
          <p:cNvPr id="92" name="CuadroTexto 350">
            <a:extLst>
              <a:ext uri="{FF2B5EF4-FFF2-40B4-BE49-F238E27FC236}">
                <a16:creationId xmlns:a16="http://schemas.microsoft.com/office/drawing/2014/main" id="{0997728F-6BCB-4A20-4C8C-95C5F1BD6C06}"/>
              </a:ext>
            </a:extLst>
          </p:cNvPr>
          <p:cNvSpPr txBox="1"/>
          <p:nvPr/>
        </p:nvSpPr>
        <p:spPr>
          <a:xfrm>
            <a:off x="838200" y="1317894"/>
            <a:ext cx="222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Lato Heavy" charset="0"/>
                <a:cs typeface="Calibri" panose="020F0502020204030204" pitchFamily="34" charset="0"/>
              </a:rPr>
              <a:t>January/February</a:t>
            </a:r>
          </a:p>
        </p:txBody>
      </p:sp>
      <p:sp>
        <p:nvSpPr>
          <p:cNvPr id="95" name="CuadroTexto 350">
            <a:extLst>
              <a:ext uri="{FF2B5EF4-FFF2-40B4-BE49-F238E27FC236}">
                <a16:creationId xmlns:a16="http://schemas.microsoft.com/office/drawing/2014/main" id="{0C7D23C3-BED6-7480-4110-50AB48353B45}"/>
              </a:ext>
            </a:extLst>
          </p:cNvPr>
          <p:cNvSpPr txBox="1"/>
          <p:nvPr/>
        </p:nvSpPr>
        <p:spPr>
          <a:xfrm>
            <a:off x="1329447" y="2209845"/>
            <a:ext cx="1241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Lato Heavy" charset="0"/>
                <a:cs typeface="Calibri" panose="020F0502020204030204" pitchFamily="34" charset="0"/>
              </a:rPr>
              <a:t>2026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ea typeface="Lato Heavy" charset="0"/>
              <a:cs typeface="Calibri" panose="020F0502020204030204" pitchFamily="34" charset="0"/>
            </a:endParaRPr>
          </a:p>
        </p:txBody>
      </p:sp>
      <p:sp>
        <p:nvSpPr>
          <p:cNvPr id="110" name="CuadroTexto 350">
            <a:extLst>
              <a:ext uri="{FF2B5EF4-FFF2-40B4-BE49-F238E27FC236}">
                <a16:creationId xmlns:a16="http://schemas.microsoft.com/office/drawing/2014/main" id="{AB5A1507-7122-E262-3A07-40BF69967FA1}"/>
              </a:ext>
            </a:extLst>
          </p:cNvPr>
          <p:cNvSpPr txBox="1"/>
          <p:nvPr/>
        </p:nvSpPr>
        <p:spPr>
          <a:xfrm>
            <a:off x="3655221" y="1366390"/>
            <a:ext cx="222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Lato Heavy" charset="0"/>
                <a:cs typeface="Calibri" panose="020F0502020204030204" pitchFamily="34" charset="0"/>
              </a:rPr>
              <a:t>January/February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520E3B1-E867-0799-D1D2-48E0D63553B7}"/>
              </a:ext>
            </a:extLst>
          </p:cNvPr>
          <p:cNvSpPr/>
          <p:nvPr/>
        </p:nvSpPr>
        <p:spPr>
          <a:xfrm>
            <a:off x="7641235" y="1887876"/>
            <a:ext cx="2519358" cy="1915558"/>
          </a:xfrm>
          <a:prstGeom prst="rect">
            <a:avLst/>
          </a:prstGeom>
          <a:solidFill>
            <a:schemeClr val="accent5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049953A-8756-4272-4284-957D16B2C3F1}"/>
              </a:ext>
            </a:extLst>
          </p:cNvPr>
          <p:cNvSpPr/>
          <p:nvPr/>
        </p:nvSpPr>
        <p:spPr>
          <a:xfrm>
            <a:off x="8449057" y="2104693"/>
            <a:ext cx="922649" cy="9226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2F24D80F-8094-14E0-181C-5B03201C99DC}"/>
              </a:ext>
            </a:extLst>
          </p:cNvPr>
          <p:cNvSpPr/>
          <p:nvPr/>
        </p:nvSpPr>
        <p:spPr>
          <a:xfrm flipV="1">
            <a:off x="7641235" y="1321126"/>
            <a:ext cx="2519358" cy="560819"/>
          </a:xfrm>
          <a:custGeom>
            <a:avLst/>
            <a:gdLst>
              <a:gd name="connsiteX0" fmla="*/ 415545 w 3503866"/>
              <a:gd name="connsiteY0" fmla="*/ 779975 h 779975"/>
              <a:gd name="connsiteX1" fmla="*/ 3088321 w 3503866"/>
              <a:gd name="connsiteY1" fmla="*/ 779975 h 779975"/>
              <a:gd name="connsiteX2" fmla="*/ 3503866 w 3503866"/>
              <a:gd name="connsiteY2" fmla="*/ 364430 h 779975"/>
              <a:gd name="connsiteX3" fmla="*/ 3503866 w 3503866"/>
              <a:gd name="connsiteY3" fmla="*/ 0 h 779975"/>
              <a:gd name="connsiteX4" fmla="*/ 0 w 3503866"/>
              <a:gd name="connsiteY4" fmla="*/ 0 h 779975"/>
              <a:gd name="connsiteX5" fmla="*/ 0 w 3503866"/>
              <a:gd name="connsiteY5" fmla="*/ 364430 h 779975"/>
              <a:gd name="connsiteX6" fmla="*/ 415545 w 3503866"/>
              <a:gd name="connsiteY6" fmla="*/ 779975 h 77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3866" h="779975">
                <a:moveTo>
                  <a:pt x="415545" y="779975"/>
                </a:moveTo>
                <a:lnTo>
                  <a:pt x="3088321" y="779975"/>
                </a:lnTo>
                <a:cubicBezTo>
                  <a:pt x="3317820" y="779975"/>
                  <a:pt x="3503866" y="593929"/>
                  <a:pt x="3503866" y="364430"/>
                </a:cubicBezTo>
                <a:lnTo>
                  <a:pt x="3503866" y="0"/>
                </a:lnTo>
                <a:lnTo>
                  <a:pt x="0" y="0"/>
                </a:lnTo>
                <a:lnTo>
                  <a:pt x="0" y="364430"/>
                </a:lnTo>
                <a:cubicBezTo>
                  <a:pt x="0" y="593929"/>
                  <a:pt x="186046" y="779975"/>
                  <a:pt x="415545" y="77997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2" name="CuadroTexto 350">
            <a:extLst>
              <a:ext uri="{FF2B5EF4-FFF2-40B4-BE49-F238E27FC236}">
                <a16:creationId xmlns:a16="http://schemas.microsoft.com/office/drawing/2014/main" id="{A6877157-468C-AEF5-94DE-4FB9BAD25476}"/>
              </a:ext>
            </a:extLst>
          </p:cNvPr>
          <p:cNvSpPr txBox="1"/>
          <p:nvPr/>
        </p:nvSpPr>
        <p:spPr>
          <a:xfrm>
            <a:off x="7798393" y="1433339"/>
            <a:ext cx="222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Lato Heavy" charset="0"/>
                <a:cs typeface="Calibri" panose="020F0502020204030204" pitchFamily="34" charset="0"/>
              </a:rPr>
              <a:t>February – May 31</a:t>
            </a:r>
          </a:p>
        </p:txBody>
      </p:sp>
      <p:sp>
        <p:nvSpPr>
          <p:cNvPr id="124" name="CuadroTexto 351">
            <a:extLst>
              <a:ext uri="{FF2B5EF4-FFF2-40B4-BE49-F238E27FC236}">
                <a16:creationId xmlns:a16="http://schemas.microsoft.com/office/drawing/2014/main" id="{6EFBFD04-AECC-371B-AC8F-D21EB18330AC}"/>
              </a:ext>
            </a:extLst>
          </p:cNvPr>
          <p:cNvSpPr txBox="1"/>
          <p:nvPr/>
        </p:nvSpPr>
        <p:spPr>
          <a:xfrm>
            <a:off x="7641235" y="3077411"/>
            <a:ext cx="2519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alibri" panose="020F0502020204030204" pitchFamily="34" charset="0"/>
                <a:cs typeface="Calibri" panose="020F0502020204030204" pitchFamily="34" charset="0"/>
              </a:rPr>
              <a:t>Workplace Giving Campaigns &amp; Donor events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Various Locations</a:t>
            </a:r>
          </a:p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CFCE7EF6-0669-1D0F-7511-1424E61A4C19}"/>
              </a:ext>
            </a:extLst>
          </p:cNvPr>
          <p:cNvSpPr/>
          <p:nvPr/>
        </p:nvSpPr>
        <p:spPr>
          <a:xfrm>
            <a:off x="681042" y="4457609"/>
            <a:ext cx="2519358" cy="1946079"/>
          </a:xfrm>
          <a:prstGeom prst="rect">
            <a:avLst/>
          </a:prstGeom>
          <a:solidFill>
            <a:schemeClr val="accent5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F6C8155-9344-8337-9C70-6932C3614FFA}"/>
              </a:ext>
            </a:extLst>
          </p:cNvPr>
          <p:cNvSpPr/>
          <p:nvPr/>
        </p:nvSpPr>
        <p:spPr>
          <a:xfrm>
            <a:off x="1488864" y="4669195"/>
            <a:ext cx="922649" cy="9226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2D8254E5-DD03-C789-790F-A1DC3A530012}"/>
              </a:ext>
            </a:extLst>
          </p:cNvPr>
          <p:cNvSpPr/>
          <p:nvPr/>
        </p:nvSpPr>
        <p:spPr>
          <a:xfrm flipV="1">
            <a:off x="681042" y="3890860"/>
            <a:ext cx="2519358" cy="560819"/>
          </a:xfrm>
          <a:custGeom>
            <a:avLst/>
            <a:gdLst>
              <a:gd name="connsiteX0" fmla="*/ 415545 w 3503866"/>
              <a:gd name="connsiteY0" fmla="*/ 779975 h 779975"/>
              <a:gd name="connsiteX1" fmla="*/ 3088321 w 3503866"/>
              <a:gd name="connsiteY1" fmla="*/ 779975 h 779975"/>
              <a:gd name="connsiteX2" fmla="*/ 3503866 w 3503866"/>
              <a:gd name="connsiteY2" fmla="*/ 364430 h 779975"/>
              <a:gd name="connsiteX3" fmla="*/ 3503866 w 3503866"/>
              <a:gd name="connsiteY3" fmla="*/ 0 h 779975"/>
              <a:gd name="connsiteX4" fmla="*/ 0 w 3503866"/>
              <a:gd name="connsiteY4" fmla="*/ 0 h 779975"/>
              <a:gd name="connsiteX5" fmla="*/ 0 w 3503866"/>
              <a:gd name="connsiteY5" fmla="*/ 364430 h 779975"/>
              <a:gd name="connsiteX6" fmla="*/ 415545 w 3503866"/>
              <a:gd name="connsiteY6" fmla="*/ 779975 h 77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3866" h="779975">
                <a:moveTo>
                  <a:pt x="415545" y="779975"/>
                </a:moveTo>
                <a:lnTo>
                  <a:pt x="3088321" y="779975"/>
                </a:lnTo>
                <a:cubicBezTo>
                  <a:pt x="3317820" y="779975"/>
                  <a:pt x="3503866" y="593929"/>
                  <a:pt x="3503866" y="364430"/>
                </a:cubicBezTo>
                <a:lnTo>
                  <a:pt x="3503866" y="0"/>
                </a:lnTo>
                <a:lnTo>
                  <a:pt x="0" y="0"/>
                </a:lnTo>
                <a:lnTo>
                  <a:pt x="0" y="364430"/>
                </a:lnTo>
                <a:cubicBezTo>
                  <a:pt x="0" y="593929"/>
                  <a:pt x="186046" y="779975"/>
                  <a:pt x="415545" y="779975"/>
                </a:cubicBezTo>
                <a:close/>
              </a:path>
            </a:pathLst>
          </a:custGeom>
          <a:solidFill>
            <a:srgbClr val="F79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8" name="CuadroTexto 350">
            <a:extLst>
              <a:ext uri="{FF2B5EF4-FFF2-40B4-BE49-F238E27FC236}">
                <a16:creationId xmlns:a16="http://schemas.microsoft.com/office/drawing/2014/main" id="{489D46EF-DA57-70AC-F2A5-C3F5F8523B65}"/>
              </a:ext>
            </a:extLst>
          </p:cNvPr>
          <p:cNvSpPr txBox="1"/>
          <p:nvPr/>
        </p:nvSpPr>
        <p:spPr>
          <a:xfrm>
            <a:off x="838200" y="4003073"/>
            <a:ext cx="222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Lato Heavy" charset="0"/>
                <a:cs typeface="Calibri" panose="020F0502020204030204" pitchFamily="34" charset="0"/>
              </a:rPr>
              <a:t>April</a:t>
            </a:r>
          </a:p>
        </p:txBody>
      </p:sp>
      <p:sp>
        <p:nvSpPr>
          <p:cNvPr id="130" name="CuadroTexto 351">
            <a:extLst>
              <a:ext uri="{FF2B5EF4-FFF2-40B4-BE49-F238E27FC236}">
                <a16:creationId xmlns:a16="http://schemas.microsoft.com/office/drawing/2014/main" id="{2E299FFD-92A8-83B3-187D-514A70BF420D}"/>
              </a:ext>
            </a:extLst>
          </p:cNvPr>
          <p:cNvSpPr txBox="1"/>
          <p:nvPr/>
        </p:nvSpPr>
        <p:spPr>
          <a:xfrm>
            <a:off x="681042" y="5641913"/>
            <a:ext cx="251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alibri" panose="020F0502020204030204" pitchFamily="34" charset="0"/>
                <a:cs typeface="Calibri" panose="020F0502020204030204" pitchFamily="34" charset="0"/>
              </a:rPr>
              <a:t>Notable Women Event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Brewers Stadium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479C598D-88A1-E474-1768-981E411D0BF0}"/>
              </a:ext>
            </a:extLst>
          </p:cNvPr>
          <p:cNvSpPr/>
          <p:nvPr/>
        </p:nvSpPr>
        <p:spPr>
          <a:xfrm>
            <a:off x="3518835" y="4506275"/>
            <a:ext cx="2519358" cy="1915558"/>
          </a:xfrm>
          <a:prstGeom prst="rect">
            <a:avLst/>
          </a:prstGeom>
          <a:solidFill>
            <a:schemeClr val="accent5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9C51A0CD-558D-892C-D00F-9CB8F19BDC58}"/>
              </a:ext>
            </a:extLst>
          </p:cNvPr>
          <p:cNvSpPr/>
          <p:nvPr/>
        </p:nvSpPr>
        <p:spPr>
          <a:xfrm>
            <a:off x="4305885" y="4717691"/>
            <a:ext cx="922649" cy="9226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811FE427-1F3F-5A17-B4C2-6351D222E435}"/>
              </a:ext>
            </a:extLst>
          </p:cNvPr>
          <p:cNvSpPr/>
          <p:nvPr/>
        </p:nvSpPr>
        <p:spPr>
          <a:xfrm flipV="1">
            <a:off x="3498063" y="3939356"/>
            <a:ext cx="2519358" cy="560819"/>
          </a:xfrm>
          <a:custGeom>
            <a:avLst/>
            <a:gdLst>
              <a:gd name="connsiteX0" fmla="*/ 415545 w 3503866"/>
              <a:gd name="connsiteY0" fmla="*/ 779975 h 779975"/>
              <a:gd name="connsiteX1" fmla="*/ 3088321 w 3503866"/>
              <a:gd name="connsiteY1" fmla="*/ 779975 h 779975"/>
              <a:gd name="connsiteX2" fmla="*/ 3503866 w 3503866"/>
              <a:gd name="connsiteY2" fmla="*/ 364430 h 779975"/>
              <a:gd name="connsiteX3" fmla="*/ 3503866 w 3503866"/>
              <a:gd name="connsiteY3" fmla="*/ 0 h 779975"/>
              <a:gd name="connsiteX4" fmla="*/ 0 w 3503866"/>
              <a:gd name="connsiteY4" fmla="*/ 0 h 779975"/>
              <a:gd name="connsiteX5" fmla="*/ 0 w 3503866"/>
              <a:gd name="connsiteY5" fmla="*/ 364430 h 779975"/>
              <a:gd name="connsiteX6" fmla="*/ 415545 w 3503866"/>
              <a:gd name="connsiteY6" fmla="*/ 779975 h 77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3866" h="779975">
                <a:moveTo>
                  <a:pt x="415545" y="779975"/>
                </a:moveTo>
                <a:lnTo>
                  <a:pt x="3088321" y="779975"/>
                </a:lnTo>
                <a:cubicBezTo>
                  <a:pt x="3317820" y="779975"/>
                  <a:pt x="3503866" y="593929"/>
                  <a:pt x="3503866" y="364430"/>
                </a:cubicBezTo>
                <a:lnTo>
                  <a:pt x="3503866" y="0"/>
                </a:lnTo>
                <a:lnTo>
                  <a:pt x="0" y="0"/>
                </a:lnTo>
                <a:lnTo>
                  <a:pt x="0" y="364430"/>
                </a:lnTo>
                <a:cubicBezTo>
                  <a:pt x="0" y="593929"/>
                  <a:pt x="186046" y="779975"/>
                  <a:pt x="415545" y="779975"/>
                </a:cubicBezTo>
                <a:close/>
              </a:path>
            </a:pathLst>
          </a:custGeom>
          <a:solidFill>
            <a:srgbClr val="F79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4" name="CuadroTexto 350">
            <a:extLst>
              <a:ext uri="{FF2B5EF4-FFF2-40B4-BE49-F238E27FC236}">
                <a16:creationId xmlns:a16="http://schemas.microsoft.com/office/drawing/2014/main" id="{910777CC-801E-E686-4AAE-6CE580F7BD2C}"/>
              </a:ext>
            </a:extLst>
          </p:cNvPr>
          <p:cNvSpPr txBox="1"/>
          <p:nvPr/>
        </p:nvSpPr>
        <p:spPr>
          <a:xfrm>
            <a:off x="3655221" y="4051569"/>
            <a:ext cx="222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Lato Heavy" charset="0"/>
                <a:cs typeface="Calibri" panose="020F0502020204030204" pitchFamily="34" charset="0"/>
              </a:rPr>
              <a:t>April/May</a:t>
            </a:r>
          </a:p>
        </p:txBody>
      </p:sp>
      <p:sp>
        <p:nvSpPr>
          <p:cNvPr id="136" name="CuadroTexto 351">
            <a:extLst>
              <a:ext uri="{FF2B5EF4-FFF2-40B4-BE49-F238E27FC236}">
                <a16:creationId xmlns:a16="http://schemas.microsoft.com/office/drawing/2014/main" id="{7A06E770-34F0-A02F-B941-763DA31A0AEA}"/>
              </a:ext>
            </a:extLst>
          </p:cNvPr>
          <p:cNvSpPr txBox="1"/>
          <p:nvPr/>
        </p:nvSpPr>
        <p:spPr>
          <a:xfrm>
            <a:off x="3498063" y="5690409"/>
            <a:ext cx="251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alibri" panose="020F0502020204030204" pitchFamily="34" charset="0"/>
                <a:cs typeface="Calibri" panose="020F0502020204030204" pitchFamily="34" charset="0"/>
              </a:rPr>
              <a:t>Visionaries in the Arts Luncheon 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Saint Kate’s – The Arts Hotel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0A7D613-53A2-3F81-3EC0-E8E6C62FB03E}"/>
              </a:ext>
            </a:extLst>
          </p:cNvPr>
          <p:cNvSpPr/>
          <p:nvPr/>
        </p:nvSpPr>
        <p:spPr>
          <a:xfrm>
            <a:off x="6315084" y="4555490"/>
            <a:ext cx="2519358" cy="1866343"/>
          </a:xfrm>
          <a:prstGeom prst="rect">
            <a:avLst/>
          </a:prstGeom>
          <a:solidFill>
            <a:schemeClr val="accent5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C376CAE7-6BD4-4B9D-F4FD-6B26C968CF34}"/>
              </a:ext>
            </a:extLst>
          </p:cNvPr>
          <p:cNvSpPr/>
          <p:nvPr/>
        </p:nvSpPr>
        <p:spPr>
          <a:xfrm>
            <a:off x="7122906" y="4767075"/>
            <a:ext cx="922649" cy="9226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138">
            <a:extLst>
              <a:ext uri="{FF2B5EF4-FFF2-40B4-BE49-F238E27FC236}">
                <a16:creationId xmlns:a16="http://schemas.microsoft.com/office/drawing/2014/main" id="{33C000C2-2B29-E175-3175-680F2649CC65}"/>
              </a:ext>
            </a:extLst>
          </p:cNvPr>
          <p:cNvSpPr/>
          <p:nvPr/>
        </p:nvSpPr>
        <p:spPr>
          <a:xfrm flipV="1">
            <a:off x="6315084" y="3988740"/>
            <a:ext cx="2519358" cy="560819"/>
          </a:xfrm>
          <a:custGeom>
            <a:avLst/>
            <a:gdLst>
              <a:gd name="connsiteX0" fmla="*/ 415545 w 3503866"/>
              <a:gd name="connsiteY0" fmla="*/ 779975 h 779975"/>
              <a:gd name="connsiteX1" fmla="*/ 3088321 w 3503866"/>
              <a:gd name="connsiteY1" fmla="*/ 779975 h 779975"/>
              <a:gd name="connsiteX2" fmla="*/ 3503866 w 3503866"/>
              <a:gd name="connsiteY2" fmla="*/ 364430 h 779975"/>
              <a:gd name="connsiteX3" fmla="*/ 3503866 w 3503866"/>
              <a:gd name="connsiteY3" fmla="*/ 0 h 779975"/>
              <a:gd name="connsiteX4" fmla="*/ 0 w 3503866"/>
              <a:gd name="connsiteY4" fmla="*/ 0 h 779975"/>
              <a:gd name="connsiteX5" fmla="*/ 0 w 3503866"/>
              <a:gd name="connsiteY5" fmla="*/ 364430 h 779975"/>
              <a:gd name="connsiteX6" fmla="*/ 415545 w 3503866"/>
              <a:gd name="connsiteY6" fmla="*/ 779975 h 77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3866" h="779975">
                <a:moveTo>
                  <a:pt x="415545" y="779975"/>
                </a:moveTo>
                <a:lnTo>
                  <a:pt x="3088321" y="779975"/>
                </a:lnTo>
                <a:cubicBezTo>
                  <a:pt x="3317820" y="779975"/>
                  <a:pt x="3503866" y="593929"/>
                  <a:pt x="3503866" y="364430"/>
                </a:cubicBezTo>
                <a:lnTo>
                  <a:pt x="3503866" y="0"/>
                </a:lnTo>
                <a:lnTo>
                  <a:pt x="0" y="0"/>
                </a:lnTo>
                <a:lnTo>
                  <a:pt x="0" y="364430"/>
                </a:lnTo>
                <a:cubicBezTo>
                  <a:pt x="0" y="593929"/>
                  <a:pt x="186046" y="779975"/>
                  <a:pt x="415545" y="779975"/>
                </a:cubicBezTo>
                <a:close/>
              </a:path>
            </a:pathLst>
          </a:custGeom>
          <a:solidFill>
            <a:srgbClr val="F79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0" name="CuadroTexto 350">
            <a:extLst>
              <a:ext uri="{FF2B5EF4-FFF2-40B4-BE49-F238E27FC236}">
                <a16:creationId xmlns:a16="http://schemas.microsoft.com/office/drawing/2014/main" id="{0F3A5659-A236-9920-B46B-B9894B3EAF37}"/>
              </a:ext>
            </a:extLst>
          </p:cNvPr>
          <p:cNvSpPr txBox="1"/>
          <p:nvPr/>
        </p:nvSpPr>
        <p:spPr>
          <a:xfrm>
            <a:off x="6472242" y="4100953"/>
            <a:ext cx="222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Lato Heavy" charset="0"/>
                <a:cs typeface="Calibri" panose="020F0502020204030204" pitchFamily="34" charset="0"/>
              </a:rPr>
              <a:t>May</a:t>
            </a:r>
          </a:p>
        </p:txBody>
      </p:sp>
      <p:sp>
        <p:nvSpPr>
          <p:cNvPr id="142" name="CuadroTexto 351">
            <a:extLst>
              <a:ext uri="{FF2B5EF4-FFF2-40B4-BE49-F238E27FC236}">
                <a16:creationId xmlns:a16="http://schemas.microsoft.com/office/drawing/2014/main" id="{D3879B27-0672-500A-8D3F-9C4649C64637}"/>
              </a:ext>
            </a:extLst>
          </p:cNvPr>
          <p:cNvSpPr txBox="1"/>
          <p:nvPr/>
        </p:nvSpPr>
        <p:spPr>
          <a:xfrm>
            <a:off x="6315084" y="5739793"/>
            <a:ext cx="251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alibri" panose="020F0502020204030204" pitchFamily="34" charset="0"/>
                <a:cs typeface="Calibri" panose="020F0502020204030204" pitchFamily="34" charset="0"/>
              </a:rPr>
              <a:t>Ride for the Arts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Summerfest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5B259CF-E2D1-DFA5-B07B-4F5687481BD2}"/>
              </a:ext>
            </a:extLst>
          </p:cNvPr>
          <p:cNvSpPr/>
          <p:nvPr/>
        </p:nvSpPr>
        <p:spPr>
          <a:xfrm>
            <a:off x="9132105" y="4573055"/>
            <a:ext cx="2519358" cy="1830633"/>
          </a:xfrm>
          <a:prstGeom prst="rect">
            <a:avLst/>
          </a:prstGeom>
          <a:solidFill>
            <a:schemeClr val="accent5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8EAF50ED-573C-01D0-BC44-1CD9C6E30A0D}"/>
              </a:ext>
            </a:extLst>
          </p:cNvPr>
          <p:cNvSpPr/>
          <p:nvPr/>
        </p:nvSpPr>
        <p:spPr>
          <a:xfrm>
            <a:off x="9939927" y="4784640"/>
            <a:ext cx="922649" cy="9226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BE54FADF-E451-D7A6-BDD0-0FB4375334C4}"/>
              </a:ext>
            </a:extLst>
          </p:cNvPr>
          <p:cNvSpPr/>
          <p:nvPr/>
        </p:nvSpPr>
        <p:spPr>
          <a:xfrm flipV="1">
            <a:off x="9132105" y="4006305"/>
            <a:ext cx="2519358" cy="560819"/>
          </a:xfrm>
          <a:custGeom>
            <a:avLst/>
            <a:gdLst>
              <a:gd name="connsiteX0" fmla="*/ 415545 w 3503866"/>
              <a:gd name="connsiteY0" fmla="*/ 779975 h 779975"/>
              <a:gd name="connsiteX1" fmla="*/ 3088321 w 3503866"/>
              <a:gd name="connsiteY1" fmla="*/ 779975 h 779975"/>
              <a:gd name="connsiteX2" fmla="*/ 3503866 w 3503866"/>
              <a:gd name="connsiteY2" fmla="*/ 364430 h 779975"/>
              <a:gd name="connsiteX3" fmla="*/ 3503866 w 3503866"/>
              <a:gd name="connsiteY3" fmla="*/ 0 h 779975"/>
              <a:gd name="connsiteX4" fmla="*/ 0 w 3503866"/>
              <a:gd name="connsiteY4" fmla="*/ 0 h 779975"/>
              <a:gd name="connsiteX5" fmla="*/ 0 w 3503866"/>
              <a:gd name="connsiteY5" fmla="*/ 364430 h 779975"/>
              <a:gd name="connsiteX6" fmla="*/ 415545 w 3503866"/>
              <a:gd name="connsiteY6" fmla="*/ 779975 h 77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3866" h="779975">
                <a:moveTo>
                  <a:pt x="415545" y="779975"/>
                </a:moveTo>
                <a:lnTo>
                  <a:pt x="3088321" y="779975"/>
                </a:lnTo>
                <a:cubicBezTo>
                  <a:pt x="3317820" y="779975"/>
                  <a:pt x="3503866" y="593929"/>
                  <a:pt x="3503866" y="364430"/>
                </a:cubicBezTo>
                <a:lnTo>
                  <a:pt x="3503866" y="0"/>
                </a:lnTo>
                <a:lnTo>
                  <a:pt x="0" y="0"/>
                </a:lnTo>
                <a:lnTo>
                  <a:pt x="0" y="364430"/>
                </a:lnTo>
                <a:cubicBezTo>
                  <a:pt x="0" y="593929"/>
                  <a:pt x="186046" y="779975"/>
                  <a:pt x="415545" y="779975"/>
                </a:cubicBezTo>
                <a:close/>
              </a:path>
            </a:pathLst>
          </a:custGeom>
          <a:solidFill>
            <a:srgbClr val="F79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6" name="CuadroTexto 350">
            <a:extLst>
              <a:ext uri="{FF2B5EF4-FFF2-40B4-BE49-F238E27FC236}">
                <a16:creationId xmlns:a16="http://schemas.microsoft.com/office/drawing/2014/main" id="{97DEB434-F525-F426-2ED8-C8B0B1002FAD}"/>
              </a:ext>
            </a:extLst>
          </p:cNvPr>
          <p:cNvSpPr txBox="1"/>
          <p:nvPr/>
        </p:nvSpPr>
        <p:spPr>
          <a:xfrm>
            <a:off x="9289263" y="4118518"/>
            <a:ext cx="222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Lato Heavy" charset="0"/>
                <a:cs typeface="Calibri" panose="020F0502020204030204" pitchFamily="34" charset="0"/>
              </a:rPr>
              <a:t>June</a:t>
            </a:r>
          </a:p>
        </p:txBody>
      </p:sp>
      <p:sp>
        <p:nvSpPr>
          <p:cNvPr id="148" name="CuadroTexto 351">
            <a:extLst>
              <a:ext uri="{FF2B5EF4-FFF2-40B4-BE49-F238E27FC236}">
                <a16:creationId xmlns:a16="http://schemas.microsoft.com/office/drawing/2014/main" id="{22671D28-0811-B578-586C-C33240D7F6F1}"/>
              </a:ext>
            </a:extLst>
          </p:cNvPr>
          <p:cNvSpPr txBox="1"/>
          <p:nvPr/>
        </p:nvSpPr>
        <p:spPr>
          <a:xfrm>
            <a:off x="9132105" y="5757358"/>
            <a:ext cx="251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UPAF Presents: Symphonic Sunset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TBD</a:t>
            </a:r>
          </a:p>
        </p:txBody>
      </p:sp>
      <p:sp>
        <p:nvSpPr>
          <p:cNvPr id="152" name="CuadroTexto 350">
            <a:extLst>
              <a:ext uri="{FF2B5EF4-FFF2-40B4-BE49-F238E27FC236}">
                <a16:creationId xmlns:a16="http://schemas.microsoft.com/office/drawing/2014/main" id="{128681A8-BDD1-9081-5486-DA28589625CF}"/>
              </a:ext>
            </a:extLst>
          </p:cNvPr>
          <p:cNvSpPr txBox="1"/>
          <p:nvPr/>
        </p:nvSpPr>
        <p:spPr>
          <a:xfrm>
            <a:off x="8289640" y="2302510"/>
            <a:ext cx="1241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 panose="020F0502020204030204" pitchFamily="34" charset="0"/>
                <a:ea typeface="Lato Heavy" charset="0"/>
                <a:cs typeface="Calibri" panose="020F0502020204030204" pitchFamily="34" charset="0"/>
              </a:rPr>
              <a:t>2026</a:t>
            </a:r>
            <a:endParaRPr lang="en-US" sz="4000" b="1">
              <a:solidFill>
                <a:schemeClr val="bg1"/>
              </a:solidFill>
              <a:latin typeface="Calibri" panose="020F0502020204030204" pitchFamily="34" charset="0"/>
              <a:ea typeface="Lato Heavy" charset="0"/>
              <a:cs typeface="Calibri" panose="020F0502020204030204" pitchFamily="34" charset="0"/>
            </a:endParaRPr>
          </a:p>
        </p:txBody>
      </p:sp>
      <p:sp>
        <p:nvSpPr>
          <p:cNvPr id="153" name="CuadroTexto 350">
            <a:extLst>
              <a:ext uri="{FF2B5EF4-FFF2-40B4-BE49-F238E27FC236}">
                <a16:creationId xmlns:a16="http://schemas.microsoft.com/office/drawing/2014/main" id="{5BB57FFD-D797-C588-F6D9-17FCAE2485E5}"/>
              </a:ext>
            </a:extLst>
          </p:cNvPr>
          <p:cNvSpPr txBox="1"/>
          <p:nvPr/>
        </p:nvSpPr>
        <p:spPr>
          <a:xfrm>
            <a:off x="7043209" y="4984354"/>
            <a:ext cx="108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 panose="020F0502020204030204" pitchFamily="34" charset="0"/>
                <a:ea typeface="Lato Heavy" charset="0"/>
                <a:cs typeface="Calibri" panose="020F0502020204030204" pitchFamily="34" charset="0"/>
              </a:rPr>
              <a:t>31</a:t>
            </a:r>
            <a:endParaRPr lang="en-US" sz="4000" b="1">
              <a:solidFill>
                <a:schemeClr val="bg1"/>
              </a:solidFill>
              <a:latin typeface="Calibri" panose="020F0502020204030204" pitchFamily="34" charset="0"/>
              <a:ea typeface="Lato Heavy" charset="0"/>
              <a:cs typeface="Calibri" panose="020F0502020204030204" pitchFamily="34" charset="0"/>
            </a:endParaRPr>
          </a:p>
        </p:txBody>
      </p:sp>
      <p:sp>
        <p:nvSpPr>
          <p:cNvPr id="154" name="CuadroTexto 350">
            <a:extLst>
              <a:ext uri="{FF2B5EF4-FFF2-40B4-BE49-F238E27FC236}">
                <a16:creationId xmlns:a16="http://schemas.microsoft.com/office/drawing/2014/main" id="{246F9BCC-7948-0B0E-10B3-42C7A8B0BFC2}"/>
              </a:ext>
            </a:extLst>
          </p:cNvPr>
          <p:cNvSpPr txBox="1"/>
          <p:nvPr/>
        </p:nvSpPr>
        <p:spPr>
          <a:xfrm>
            <a:off x="1319980" y="4858276"/>
            <a:ext cx="1241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 panose="020F0502020204030204" pitchFamily="34" charset="0"/>
                <a:ea typeface="Lato Heavy" charset="0"/>
                <a:cs typeface="Calibri" panose="020F0502020204030204" pitchFamily="34" charset="0"/>
              </a:rPr>
              <a:t>2026</a:t>
            </a:r>
            <a:endParaRPr lang="en-US" sz="4000" b="1">
              <a:solidFill>
                <a:schemeClr val="bg1"/>
              </a:solidFill>
              <a:latin typeface="Calibri" panose="020F0502020204030204" pitchFamily="34" charset="0"/>
              <a:ea typeface="Lato Heavy" charset="0"/>
              <a:cs typeface="Calibri" panose="020F0502020204030204" pitchFamily="34" charset="0"/>
            </a:endParaRPr>
          </a:p>
        </p:txBody>
      </p:sp>
      <p:sp>
        <p:nvSpPr>
          <p:cNvPr id="155" name="CuadroTexto 350">
            <a:extLst>
              <a:ext uri="{FF2B5EF4-FFF2-40B4-BE49-F238E27FC236}">
                <a16:creationId xmlns:a16="http://schemas.microsoft.com/office/drawing/2014/main" id="{B684BBC9-6092-BC96-775B-8F35914C3ABC}"/>
              </a:ext>
            </a:extLst>
          </p:cNvPr>
          <p:cNvSpPr txBox="1"/>
          <p:nvPr/>
        </p:nvSpPr>
        <p:spPr>
          <a:xfrm>
            <a:off x="4146468" y="4917405"/>
            <a:ext cx="1241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Lato Heavy" charset="0"/>
                <a:cs typeface="Calibri" panose="020F0502020204030204" pitchFamily="34" charset="0"/>
              </a:rPr>
              <a:t>2026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ea typeface="Lato Heavy" charset="0"/>
              <a:cs typeface="Calibri" panose="020F0502020204030204" pitchFamily="34" charset="0"/>
            </a:endParaRPr>
          </a:p>
        </p:txBody>
      </p:sp>
      <p:sp>
        <p:nvSpPr>
          <p:cNvPr id="156" name="CuadroTexto 350">
            <a:extLst>
              <a:ext uri="{FF2B5EF4-FFF2-40B4-BE49-F238E27FC236}">
                <a16:creationId xmlns:a16="http://schemas.microsoft.com/office/drawing/2014/main" id="{31307CA9-5432-206A-E99E-2D280A8DC30C}"/>
              </a:ext>
            </a:extLst>
          </p:cNvPr>
          <p:cNvSpPr txBox="1"/>
          <p:nvPr/>
        </p:nvSpPr>
        <p:spPr>
          <a:xfrm>
            <a:off x="9780510" y="4984354"/>
            <a:ext cx="1241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 panose="020F0502020204030204" pitchFamily="34" charset="0"/>
                <a:ea typeface="Lato Heavy" charset="0"/>
                <a:cs typeface="Calibri" panose="020F0502020204030204" pitchFamily="34" charset="0"/>
              </a:rPr>
              <a:t>2026</a:t>
            </a:r>
            <a:endParaRPr lang="en-US" sz="4000" b="1">
              <a:solidFill>
                <a:schemeClr val="bg1"/>
              </a:solidFill>
              <a:latin typeface="Calibri" panose="020F0502020204030204" pitchFamily="34" charset="0"/>
              <a:ea typeface="Lato Heavy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78A136-00FC-E304-0E29-0D505CCAD4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879"/>
          <a:stretch>
            <a:fillRect/>
          </a:stretch>
        </p:blipFill>
        <p:spPr>
          <a:xfrm>
            <a:off x="1459572" y="1208582"/>
            <a:ext cx="4283023" cy="254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40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3CE9-F2ED-8496-05D9-17B78549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96" y="4571216"/>
            <a:ext cx="10906008" cy="11154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/>
              <a:t>THANK YOU!!!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0B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2469201-D713-A4B2-8077-57FE729C03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998" t="13037" r="25552" b="15738"/>
          <a:stretch>
            <a:fillRect/>
          </a:stretch>
        </p:blipFill>
        <p:spPr>
          <a:xfrm>
            <a:off x="344266" y="259964"/>
            <a:ext cx="3555374" cy="4219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29DF95-2CA1-BE50-46A7-03F0C64A8D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482" t="6711" r="33308"/>
          <a:stretch>
            <a:fillRect/>
          </a:stretch>
        </p:blipFill>
        <p:spPr>
          <a:xfrm>
            <a:off x="8687890" y="210937"/>
            <a:ext cx="3239950" cy="4268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B1D713-D68B-4122-6DE1-E8C9741F4D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868"/>
          <a:stretch>
            <a:fillRect/>
          </a:stretch>
        </p:blipFill>
        <p:spPr>
          <a:xfrm>
            <a:off x="4536542" y="210936"/>
            <a:ext cx="3517436" cy="42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82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E5BF6-961D-6302-F531-486EC35C4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A1A70A88-EDEC-85E5-ED03-5B0F6D6D6E32}"/>
              </a:ext>
            </a:extLst>
          </p:cNvPr>
          <p:cNvGrpSpPr/>
          <p:nvPr/>
        </p:nvGrpSpPr>
        <p:grpSpPr>
          <a:xfrm>
            <a:off x="535291" y="1438971"/>
            <a:ext cx="10943353" cy="1244159"/>
            <a:chOff x="624323" y="2423005"/>
            <a:chExt cx="10943353" cy="1244159"/>
          </a:xfrm>
        </p:grpSpPr>
        <p:pic>
          <p:nvPicPr>
            <p:cNvPr id="20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A49EFF0-46E7-5A27-3163-DFF5E94E8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50" r="18972"/>
            <a:stretch/>
          </p:blipFill>
          <p:spPr>
            <a:xfrm>
              <a:off x="2904827" y="2423005"/>
              <a:ext cx="1214111" cy="1244159"/>
            </a:xfrm>
            <a:prstGeom prst="rect">
              <a:avLst/>
            </a:prstGeom>
          </p:spPr>
        </p:pic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C83C7369-BB5C-6E4D-2B45-CE54187A9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2436" y="2708887"/>
              <a:ext cx="1484154" cy="672394"/>
            </a:xfrm>
            <a:prstGeom prst="rect">
              <a:avLst/>
            </a:prstGeom>
          </p:spPr>
        </p:pic>
        <p:pic>
          <p:nvPicPr>
            <p:cNvPr id="19" name="Picture 1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2F3D8B87-40D9-76ED-12DB-F7855CA0E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23" y="2599540"/>
              <a:ext cx="1484153" cy="891089"/>
            </a:xfrm>
            <a:prstGeom prst="rect">
              <a:avLst/>
            </a:prstGeom>
          </p:spPr>
        </p:pic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id="{7948818A-73F4-ECC1-AC03-A654E987F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2940" y="2561945"/>
              <a:ext cx="1584736" cy="966278"/>
            </a:xfrm>
            <a:prstGeom prst="rect">
              <a:avLst/>
            </a:prstGeom>
          </p:spPr>
        </p:pic>
        <p:pic>
          <p:nvPicPr>
            <p:cNvPr id="30" name="Picture 29" descr="A black and blue logo&#10;&#10;Description automatically generated">
              <a:extLst>
                <a:ext uri="{FF2B5EF4-FFF2-40B4-BE49-F238E27FC236}">
                  <a16:creationId xmlns:a16="http://schemas.microsoft.com/office/drawing/2014/main" id="{626B377F-9B20-A4C1-30CD-F37DE873A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289" y="2814047"/>
              <a:ext cx="1990796" cy="46207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A6DB105-D6CB-4166-CC71-F8C2B2C1866E}"/>
              </a:ext>
            </a:extLst>
          </p:cNvPr>
          <p:cNvGrpSpPr/>
          <p:nvPr/>
        </p:nvGrpSpPr>
        <p:grpSpPr>
          <a:xfrm>
            <a:off x="357226" y="2628003"/>
            <a:ext cx="11121418" cy="1144280"/>
            <a:chOff x="624323" y="4257887"/>
            <a:chExt cx="9566958" cy="984342"/>
          </a:xfrm>
        </p:grpSpPr>
        <p:pic>
          <p:nvPicPr>
            <p:cNvPr id="24" name="Picture 23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AB7782B-31F4-1290-6897-CDEA9C281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357" y="4422438"/>
              <a:ext cx="1373365" cy="655240"/>
            </a:xfrm>
            <a:prstGeom prst="rect">
              <a:avLst/>
            </a:prstGeom>
          </p:spPr>
        </p:pic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3E77737-9A1D-1EA9-8A15-E7AFD6C5D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7801" y="4270492"/>
              <a:ext cx="1005158" cy="959133"/>
            </a:xfrm>
            <a:prstGeom prst="rect">
              <a:avLst/>
            </a:prstGeom>
          </p:spPr>
        </p:pic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67230E0D-5E35-BDE2-F0CF-8D87C850E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635" y="4482318"/>
              <a:ext cx="1433768" cy="535481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3AC558E5-38BA-86FB-5FC0-F02B8C468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3120" y="4257887"/>
              <a:ext cx="1198161" cy="98434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FCBB5A-FE43-DC9E-7E9D-0020824A3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4323" y="4482318"/>
              <a:ext cx="1562914" cy="53548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C8801B9-69E2-395F-F187-99B41A42D35F}"/>
              </a:ext>
            </a:extLst>
          </p:cNvPr>
          <p:cNvGrpSpPr/>
          <p:nvPr/>
        </p:nvGrpSpPr>
        <p:grpSpPr>
          <a:xfrm>
            <a:off x="1638163" y="4139549"/>
            <a:ext cx="8915673" cy="852728"/>
            <a:chOff x="1413892" y="5511826"/>
            <a:chExt cx="8915673" cy="852728"/>
          </a:xfrm>
        </p:grpSpPr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5768F659-1D46-79A6-1381-46F167B9D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3892" y="5516625"/>
              <a:ext cx="1555378" cy="782662"/>
            </a:xfrm>
            <a:prstGeom prst="rect">
              <a:avLst/>
            </a:prstGeom>
          </p:spPr>
        </p:pic>
        <p:pic>
          <p:nvPicPr>
            <p:cNvPr id="28" name="Picture 2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858E3F8-9E4D-9CC9-0010-DF22F79C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6650" y="5635243"/>
              <a:ext cx="1772915" cy="707655"/>
            </a:xfrm>
            <a:prstGeom prst="rect">
              <a:avLst/>
            </a:prstGeom>
          </p:spPr>
        </p:pic>
        <p:pic>
          <p:nvPicPr>
            <p:cNvPr id="29" name="Picture 28" descr="Text, logo&#10;&#10;Description automatically generated">
              <a:extLst>
                <a:ext uri="{FF2B5EF4-FFF2-40B4-BE49-F238E27FC236}">
                  <a16:creationId xmlns:a16="http://schemas.microsoft.com/office/drawing/2014/main" id="{0C905F1B-147C-AAFB-916B-DFF34FC54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197" y="5511826"/>
              <a:ext cx="1482549" cy="852728"/>
            </a:xfrm>
            <a:prstGeom prst="rect">
              <a:avLst/>
            </a:prstGeom>
          </p:spPr>
        </p:pic>
        <p:pic>
          <p:nvPicPr>
            <p:cNvPr id="31" name="Picture 2" descr="RTW_NEW_Logo + Wordmark_Horz">
              <a:extLst>
                <a:ext uri="{FF2B5EF4-FFF2-40B4-BE49-F238E27FC236}">
                  <a16:creationId xmlns:a16="http://schemas.microsoft.com/office/drawing/2014/main" id="{8708F63F-E326-1739-9BF6-52630CE54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1673" y="5695651"/>
              <a:ext cx="1881664" cy="577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74D16D3-D499-1459-259D-E977538240F8}"/>
              </a:ext>
            </a:extLst>
          </p:cNvPr>
          <p:cNvSpPr txBox="1">
            <a:spLocks/>
          </p:cNvSpPr>
          <p:nvPr/>
        </p:nvSpPr>
        <p:spPr>
          <a:xfrm>
            <a:off x="838200" y="3857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8CBF49"/>
                </a:solidFill>
                <a:latin typeface="Calibri (Body)"/>
                <a:ea typeface="+mj-ea"/>
                <a:cs typeface="+mj-cs"/>
              </a:defRPr>
            </a:lvl1pPr>
          </a:lstStyle>
          <a:p>
            <a:r>
              <a:rPr lang="en-US" sz="6000" dirty="0"/>
              <a:t>UPAF Members &amp; Affiliates</a:t>
            </a:r>
            <a:endParaRPr lang="en-US" sz="60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D7B485-2476-660E-51FA-CFDBE1BAB638}"/>
              </a:ext>
            </a:extLst>
          </p:cNvPr>
          <p:cNvSpPr txBox="1"/>
          <p:nvPr/>
        </p:nvSpPr>
        <p:spPr>
          <a:xfrm>
            <a:off x="838200" y="5076127"/>
            <a:ext cx="109964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buNone/>
            </a:pPr>
            <a:r>
              <a:rPr lang="en-US" sz="2400" b="1" i="0" u="none" strike="noStrike" dirty="0">
                <a:effectLst/>
                <a:latin typeface="Calibri" panose="020F0502020204030204" pitchFamily="34" charset="0"/>
              </a:rPr>
              <a:t>Affiliates</a:t>
            </a:r>
            <a:r>
              <a:rPr lang="en-US" sz="2400" b="0" i="0" dirty="0"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effectLst/>
              <a:latin typeface="Segoe UI" panose="020B0502040204020203" pitchFamily="34" charset="0"/>
            </a:endParaRPr>
          </a:p>
          <a:p>
            <a:pPr algn="ctr" rtl="0" fontAlgn="base">
              <a:buNone/>
            </a:pPr>
            <a:r>
              <a:rPr lang="en-US" sz="1800" b="0" i="0" u="none" strike="noStrike" dirty="0">
                <a:effectLst/>
                <a:latin typeface="Calibri" panose="020F0502020204030204" pitchFamily="34" charset="0"/>
              </a:rPr>
              <a:t>Latino Strings, Wisconsin Conservatory of Music, Kids from Wisconsin, Bembe Drum &amp; Dance, Frankly Music, Milwaukee Jazz Institute, Racine Symphony Orchestra, Festival City Symphony, TBEY, Marcus Performing Arts Center, Milwaukee Opera Theater, Studio K Flamenco, Waukesha Civic Theatre, Above the Clouds, Sharon Lynne Wilson Center for the Arts, Wild Space Dance Company, Milwaukee Youth Theatre</a:t>
            </a:r>
            <a:r>
              <a:rPr lang="en-US" sz="1800" b="0" i="0" dirty="0"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737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5167B-A63A-163E-8F8C-169D76343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E39A24C-7643-296A-8844-E927C7D9EE4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8CBF49"/>
                </a:solidFill>
                <a:latin typeface="Calibri (Body)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Calibri"/>
                <a:ea typeface="Calibri"/>
                <a:cs typeface="Calibri"/>
              </a:rPr>
              <a:t>About UPAF</a:t>
            </a:r>
          </a:p>
        </p:txBody>
      </p:sp>
      <p:sp>
        <p:nvSpPr>
          <p:cNvPr id="32" name="Rectángulo 1">
            <a:extLst>
              <a:ext uri="{FF2B5EF4-FFF2-40B4-BE49-F238E27FC236}">
                <a16:creationId xmlns:a16="http://schemas.microsoft.com/office/drawing/2014/main" id="{5A337C48-ACD8-9C5E-CAD1-9CCDF9AF1DF1}"/>
              </a:ext>
            </a:extLst>
          </p:cNvPr>
          <p:cNvSpPr/>
          <p:nvPr/>
        </p:nvSpPr>
        <p:spPr>
          <a:xfrm>
            <a:off x="220706" y="3002692"/>
            <a:ext cx="2949146" cy="3675778"/>
          </a:xfrm>
          <a:prstGeom prst="rect">
            <a:avLst/>
          </a:prstGeom>
          <a:solidFill>
            <a:srgbClr val="26A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50" dirty="0"/>
          </a:p>
        </p:txBody>
      </p:sp>
      <p:sp>
        <p:nvSpPr>
          <p:cNvPr id="33" name="Rectángulo 60">
            <a:extLst>
              <a:ext uri="{FF2B5EF4-FFF2-40B4-BE49-F238E27FC236}">
                <a16:creationId xmlns:a16="http://schemas.microsoft.com/office/drawing/2014/main" id="{027C90B4-8A3B-D476-4201-00510FE55D84}"/>
              </a:ext>
            </a:extLst>
          </p:cNvPr>
          <p:cNvSpPr/>
          <p:nvPr/>
        </p:nvSpPr>
        <p:spPr>
          <a:xfrm>
            <a:off x="3143273" y="3002692"/>
            <a:ext cx="2949146" cy="3675778"/>
          </a:xfrm>
          <a:prstGeom prst="rect">
            <a:avLst/>
          </a:prstGeom>
          <a:solidFill>
            <a:srgbClr val="8CB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50"/>
          </a:p>
        </p:txBody>
      </p:sp>
      <p:sp>
        <p:nvSpPr>
          <p:cNvPr id="34" name="Rectángulo 61">
            <a:extLst>
              <a:ext uri="{FF2B5EF4-FFF2-40B4-BE49-F238E27FC236}">
                <a16:creationId xmlns:a16="http://schemas.microsoft.com/office/drawing/2014/main" id="{0C41A223-63A5-ACB2-7AD6-7C4BB0394676}"/>
              </a:ext>
            </a:extLst>
          </p:cNvPr>
          <p:cNvSpPr/>
          <p:nvPr/>
        </p:nvSpPr>
        <p:spPr>
          <a:xfrm>
            <a:off x="6086684" y="3002692"/>
            <a:ext cx="2945552" cy="3675778"/>
          </a:xfrm>
          <a:prstGeom prst="rect">
            <a:avLst/>
          </a:prstGeom>
          <a:solidFill>
            <a:srgbClr val="F59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50" dirty="0"/>
          </a:p>
        </p:txBody>
      </p:sp>
      <p:sp>
        <p:nvSpPr>
          <p:cNvPr id="35" name="Rectángulo 62">
            <a:extLst>
              <a:ext uri="{FF2B5EF4-FFF2-40B4-BE49-F238E27FC236}">
                <a16:creationId xmlns:a16="http://schemas.microsoft.com/office/drawing/2014/main" id="{EE9E7DCB-5E1B-3067-0732-36B166FD135B}"/>
              </a:ext>
            </a:extLst>
          </p:cNvPr>
          <p:cNvSpPr/>
          <p:nvPr/>
        </p:nvSpPr>
        <p:spPr>
          <a:xfrm>
            <a:off x="9028641" y="3002692"/>
            <a:ext cx="2956335" cy="36757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50"/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C18015F6-7796-98C8-6C7D-2485CC672BA2}"/>
              </a:ext>
            </a:extLst>
          </p:cNvPr>
          <p:cNvSpPr txBox="1"/>
          <p:nvPr/>
        </p:nvSpPr>
        <p:spPr>
          <a:xfrm>
            <a:off x="6335074" y="5793314"/>
            <a:ext cx="2459554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30"/>
              </a:lnSpc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Every Child. Every Ability. Every Community.</a:t>
            </a:r>
          </a:p>
        </p:txBody>
      </p:sp>
      <p:sp>
        <p:nvSpPr>
          <p:cNvPr id="37" name="TextBox 23">
            <a:extLst>
              <a:ext uri="{FF2B5EF4-FFF2-40B4-BE49-F238E27FC236}">
                <a16:creationId xmlns:a16="http://schemas.microsoft.com/office/drawing/2014/main" id="{71E1B025-5CF7-A067-558B-8E8AB32E1E26}"/>
              </a:ext>
            </a:extLst>
          </p:cNvPr>
          <p:cNvSpPr txBox="1"/>
          <p:nvPr/>
        </p:nvSpPr>
        <p:spPr>
          <a:xfrm>
            <a:off x="6471273" y="4959077"/>
            <a:ext cx="2160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ARTS EDUCATION &amp; ACCESSIBILITY</a:t>
            </a:r>
          </a:p>
        </p:txBody>
      </p:sp>
      <p:sp>
        <p:nvSpPr>
          <p:cNvPr id="48" name="TextBox 22">
            <a:extLst>
              <a:ext uri="{FF2B5EF4-FFF2-40B4-BE49-F238E27FC236}">
                <a16:creationId xmlns:a16="http://schemas.microsoft.com/office/drawing/2014/main" id="{853AC7B5-0C15-1D25-0C4B-48DE28163E48}"/>
              </a:ext>
            </a:extLst>
          </p:cNvPr>
          <p:cNvSpPr txBox="1"/>
          <p:nvPr/>
        </p:nvSpPr>
        <p:spPr>
          <a:xfrm>
            <a:off x="9381309" y="5793314"/>
            <a:ext cx="226537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30"/>
              </a:lnSpc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Where Passion Becomes Lifelong Support.</a:t>
            </a:r>
          </a:p>
        </p:txBody>
      </p:sp>
      <p:sp>
        <p:nvSpPr>
          <p:cNvPr id="49" name="TextBox 23">
            <a:extLst>
              <a:ext uri="{FF2B5EF4-FFF2-40B4-BE49-F238E27FC236}">
                <a16:creationId xmlns:a16="http://schemas.microsoft.com/office/drawing/2014/main" id="{F9E68FB9-C927-281C-DDE7-EE194CC5F5D7}"/>
              </a:ext>
            </a:extLst>
          </p:cNvPr>
          <p:cNvSpPr txBox="1"/>
          <p:nvPr/>
        </p:nvSpPr>
        <p:spPr>
          <a:xfrm>
            <a:off x="9429572" y="4969036"/>
            <a:ext cx="2160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INSPIRING INVOLVEMENT</a:t>
            </a:r>
          </a:p>
        </p:txBody>
      </p:sp>
      <p:sp>
        <p:nvSpPr>
          <p:cNvPr id="50" name="TextBox 22">
            <a:extLst>
              <a:ext uri="{FF2B5EF4-FFF2-40B4-BE49-F238E27FC236}">
                <a16:creationId xmlns:a16="http://schemas.microsoft.com/office/drawing/2014/main" id="{1E2EF9C6-8CC0-D580-A4EA-ECD220546801}"/>
              </a:ext>
            </a:extLst>
          </p:cNvPr>
          <p:cNvSpPr txBox="1"/>
          <p:nvPr/>
        </p:nvSpPr>
        <p:spPr>
          <a:xfrm>
            <a:off x="3479841" y="5793314"/>
            <a:ext cx="226537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30"/>
              </a:lnSpc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The Arts Power a Strong, Competitive Region.</a:t>
            </a:r>
          </a:p>
        </p:txBody>
      </p:sp>
      <p:sp>
        <p:nvSpPr>
          <p:cNvPr id="51" name="TextBox 23">
            <a:extLst>
              <a:ext uri="{FF2B5EF4-FFF2-40B4-BE49-F238E27FC236}">
                <a16:creationId xmlns:a16="http://schemas.microsoft.com/office/drawing/2014/main" id="{8F733E22-F13E-67C2-2A61-88583DE39331}"/>
              </a:ext>
            </a:extLst>
          </p:cNvPr>
          <p:cNvSpPr txBox="1"/>
          <p:nvPr/>
        </p:nvSpPr>
        <p:spPr>
          <a:xfrm>
            <a:off x="3524268" y="4959077"/>
            <a:ext cx="2160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REGIONAL VIBRANCY</a:t>
            </a:r>
          </a:p>
        </p:txBody>
      </p:sp>
      <p:sp>
        <p:nvSpPr>
          <p:cNvPr id="52" name="TextBox 22">
            <a:extLst>
              <a:ext uri="{FF2B5EF4-FFF2-40B4-BE49-F238E27FC236}">
                <a16:creationId xmlns:a16="http://schemas.microsoft.com/office/drawing/2014/main" id="{91C19FD3-861A-CD57-29AE-48B00B0D6B82}"/>
              </a:ext>
            </a:extLst>
          </p:cNvPr>
          <p:cNvSpPr txBox="1"/>
          <p:nvPr/>
        </p:nvSpPr>
        <p:spPr>
          <a:xfrm>
            <a:off x="504887" y="5786114"/>
            <a:ext cx="235420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30"/>
              </a:lnSpc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One Gift. </a:t>
            </a:r>
          </a:p>
          <a:p>
            <a:pPr algn="ctr">
              <a:lnSpc>
                <a:spcPts val="1930"/>
              </a:lnSpc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Regional Impact.</a:t>
            </a:r>
          </a:p>
        </p:txBody>
      </p:sp>
      <p:sp>
        <p:nvSpPr>
          <p:cNvPr id="53" name="TextBox 23">
            <a:extLst>
              <a:ext uri="{FF2B5EF4-FFF2-40B4-BE49-F238E27FC236}">
                <a16:creationId xmlns:a16="http://schemas.microsoft.com/office/drawing/2014/main" id="{14496405-E9EE-9536-8773-54464F1B2685}"/>
              </a:ext>
            </a:extLst>
          </p:cNvPr>
          <p:cNvSpPr txBox="1"/>
          <p:nvPr/>
        </p:nvSpPr>
        <p:spPr>
          <a:xfrm>
            <a:off x="601701" y="4958056"/>
            <a:ext cx="2160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WIDE SCOPE OF INVESTMENT</a:t>
            </a:r>
          </a:p>
        </p:txBody>
      </p:sp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7B2A7F17-FACD-98AE-1CB5-A0631C3D4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158"/>
            <a:ext cx="10515600" cy="951981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/>
              <a:t>VISION:​ </a:t>
            </a:r>
            <a:r>
              <a:rPr lang="en-US" sz="2000" dirty="0"/>
              <a:t>A thriving Southeastern Wisconsin community, ​unified and uplifted by the performing arts.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/>
              <a:t>MISSION: </a:t>
            </a:r>
            <a:r>
              <a:rPr lang="en-US" sz="2000" dirty="0"/>
              <a:t>UPAF advances the vitality of Southeastern Wisconsin by raising essential funds, providing strategic stewardship and inspiring involvement in the performing arts.</a:t>
            </a:r>
          </a:p>
        </p:txBody>
      </p:sp>
      <p:sp>
        <p:nvSpPr>
          <p:cNvPr id="3" name="Rectángulo 1">
            <a:extLst>
              <a:ext uri="{FF2B5EF4-FFF2-40B4-BE49-F238E27FC236}">
                <a16:creationId xmlns:a16="http://schemas.microsoft.com/office/drawing/2014/main" id="{2EC6D1D5-7937-B4EE-64B6-C20C4415232C}"/>
              </a:ext>
            </a:extLst>
          </p:cNvPr>
          <p:cNvSpPr/>
          <p:nvPr/>
        </p:nvSpPr>
        <p:spPr>
          <a:xfrm>
            <a:off x="3151753" y="3001029"/>
            <a:ext cx="2931174" cy="1703701"/>
          </a:xfrm>
          <a:prstGeom prst="rect">
            <a:avLst/>
          </a:prstGeom>
          <a:solidFill>
            <a:srgbClr val="5C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50" dirty="0"/>
          </a:p>
        </p:txBody>
      </p:sp>
      <p:pic>
        <p:nvPicPr>
          <p:cNvPr id="59" name="Graphic 58" descr="Map with pin outline">
            <a:extLst>
              <a:ext uri="{FF2B5EF4-FFF2-40B4-BE49-F238E27FC236}">
                <a16:creationId xmlns:a16="http://schemas.microsoft.com/office/drawing/2014/main" id="{3C1E8EA7-1ADF-2C19-1422-51B5AD77C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6258" y="3002858"/>
            <a:ext cx="1532543" cy="1532543"/>
          </a:xfrm>
          <a:prstGeom prst="rect">
            <a:avLst/>
          </a:prstGeom>
        </p:spPr>
      </p:pic>
      <p:sp>
        <p:nvSpPr>
          <p:cNvPr id="4" name="Rectángulo 1">
            <a:extLst>
              <a:ext uri="{FF2B5EF4-FFF2-40B4-BE49-F238E27FC236}">
                <a16:creationId xmlns:a16="http://schemas.microsoft.com/office/drawing/2014/main" id="{1E0A6B45-3FEE-4997-2CCA-A53403994BE8}"/>
              </a:ext>
            </a:extLst>
          </p:cNvPr>
          <p:cNvSpPr/>
          <p:nvPr/>
        </p:nvSpPr>
        <p:spPr>
          <a:xfrm>
            <a:off x="6084834" y="3001028"/>
            <a:ext cx="2952739" cy="1703701"/>
          </a:xfrm>
          <a:prstGeom prst="rect">
            <a:avLst/>
          </a:prstGeom>
          <a:solidFill>
            <a:srgbClr val="B86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50" dirty="0"/>
          </a:p>
        </p:txBody>
      </p:sp>
      <p:pic>
        <p:nvPicPr>
          <p:cNvPr id="61" name="Graphic 60" descr="Ticket outline">
            <a:extLst>
              <a:ext uri="{FF2B5EF4-FFF2-40B4-BE49-F238E27FC236}">
                <a16:creationId xmlns:a16="http://schemas.microsoft.com/office/drawing/2014/main" id="{8111802D-1F23-FC2E-2499-BFCC69D24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03896" y="3022487"/>
            <a:ext cx="1453978" cy="1453978"/>
          </a:xfrm>
          <a:prstGeom prst="rect">
            <a:avLst/>
          </a:prstGeom>
        </p:spPr>
      </p:pic>
      <p:sp>
        <p:nvSpPr>
          <p:cNvPr id="5" name="Rectángulo 1">
            <a:extLst>
              <a:ext uri="{FF2B5EF4-FFF2-40B4-BE49-F238E27FC236}">
                <a16:creationId xmlns:a16="http://schemas.microsoft.com/office/drawing/2014/main" id="{C44429C4-539C-68B5-8169-40D10451E120}"/>
              </a:ext>
            </a:extLst>
          </p:cNvPr>
          <p:cNvSpPr/>
          <p:nvPr/>
        </p:nvSpPr>
        <p:spPr>
          <a:xfrm>
            <a:off x="9032291" y="3001027"/>
            <a:ext cx="2952739" cy="1703701"/>
          </a:xfrm>
          <a:prstGeom prst="rect">
            <a:avLst/>
          </a:prstGeom>
          <a:solidFill>
            <a:srgbClr val="BA0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50" dirty="0"/>
          </a:p>
        </p:txBody>
      </p:sp>
      <p:pic>
        <p:nvPicPr>
          <p:cNvPr id="63" name="Graphic 62" descr="Lightbulb outline">
            <a:extLst>
              <a:ext uri="{FF2B5EF4-FFF2-40B4-BE49-F238E27FC236}">
                <a16:creationId xmlns:a16="http://schemas.microsoft.com/office/drawing/2014/main" id="{032268BD-8D80-742C-6CA2-D453E23270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69046" y="3185583"/>
            <a:ext cx="1280830" cy="128083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FE3B878-AE51-9830-BE41-08CB56A9B8F7}"/>
              </a:ext>
            </a:extLst>
          </p:cNvPr>
          <p:cNvSpPr/>
          <p:nvPr/>
        </p:nvSpPr>
        <p:spPr>
          <a:xfrm>
            <a:off x="222367" y="3001030"/>
            <a:ext cx="2931174" cy="1703701"/>
          </a:xfrm>
          <a:prstGeom prst="rect">
            <a:avLst/>
          </a:prstGeom>
          <a:solidFill>
            <a:srgbClr val="007FB5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50" dirty="0"/>
          </a:p>
        </p:txBody>
      </p:sp>
      <p:pic>
        <p:nvPicPr>
          <p:cNvPr id="57" name="Graphic 56" descr="Philanthropy outline">
            <a:extLst>
              <a:ext uri="{FF2B5EF4-FFF2-40B4-BE49-F238E27FC236}">
                <a16:creationId xmlns:a16="http://schemas.microsoft.com/office/drawing/2014/main" id="{3468F1ED-5B77-B0D7-0A0D-8BFB4A05DF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2124" y="3218793"/>
            <a:ext cx="1309820" cy="130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70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C670-E804-91DD-33D5-D28E6F8C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6385"/>
            <a:ext cx="10515600" cy="1325563"/>
          </a:xfrm>
        </p:spPr>
        <p:txBody>
          <a:bodyPr anchor="ctr">
            <a:noAutofit/>
          </a:bodyPr>
          <a:lstStyle/>
          <a:p>
            <a:r>
              <a:rPr lang="en-US" sz="6000" dirty="0">
                <a:latin typeface="Calibri"/>
                <a:ea typeface="Calibri"/>
                <a:cs typeface="Calibri"/>
              </a:rPr>
              <a:t>Benefits of </a:t>
            </a:r>
            <a:r>
              <a:rPr lang="en-US" sz="6000" u="sng" dirty="0">
                <a:latin typeface="Calibri"/>
                <a:ea typeface="Calibri"/>
                <a:cs typeface="Calibri"/>
              </a:rPr>
              <a:t>A</a:t>
            </a:r>
            <a:r>
              <a:rPr lang="en-US" sz="6000" dirty="0">
                <a:latin typeface="Calibri"/>
                <a:ea typeface="Calibri"/>
                <a:cs typeface="Calibri"/>
              </a:rPr>
              <a:t> United Arts Fund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BF342A1-C979-95E3-8F2E-C490D62540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136393"/>
              </p:ext>
            </p:extLst>
          </p:nvPr>
        </p:nvGraphicFramePr>
        <p:xfrm>
          <a:off x="630493" y="922877"/>
          <a:ext cx="1093101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3D05A0-D1FE-E510-C718-9AD610CDF964}"/>
              </a:ext>
            </a:extLst>
          </p:cNvPr>
          <p:cNvSpPr txBox="1">
            <a:spLocks/>
          </p:cNvSpPr>
          <p:nvPr/>
        </p:nvSpPr>
        <p:spPr>
          <a:xfrm>
            <a:off x="1469408" y="5076973"/>
            <a:ext cx="9253182" cy="691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A9E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Communities with a united arts fund are better off than those without – the arts sector is larger, arts groups spend less on fundraising and have more stability and total arts spending is higher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Americans for the Arts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5222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98F87-3CA2-C82E-4543-92A699A46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862" y="167642"/>
            <a:ext cx="5208913" cy="2154534"/>
          </a:xfrm>
        </p:spPr>
        <p:txBody>
          <a:bodyPr>
            <a:normAutofit/>
          </a:bodyPr>
          <a:lstStyle/>
          <a:p>
            <a:pPr algn="r">
              <a:lnSpc>
                <a:spcPts val="4500"/>
              </a:lnSpc>
            </a:pPr>
            <a:r>
              <a:rPr lang="en-US" sz="6000" b="1">
                <a:solidFill>
                  <a:srgbClr val="8CB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UPAF’s National Leadership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957A8-4A1C-500B-9EFF-9064AA2B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8484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7">
            <a:extLst>
              <a:ext uri="{FF2B5EF4-FFF2-40B4-BE49-F238E27FC236}">
                <a16:creationId xmlns:a16="http://schemas.microsoft.com/office/drawing/2014/main" id="{2A545130-0158-4DE4-602C-3D5161F3ABB1}"/>
              </a:ext>
            </a:extLst>
          </p:cNvPr>
          <p:cNvGrpSpPr/>
          <p:nvPr/>
        </p:nvGrpSpPr>
        <p:grpSpPr>
          <a:xfrm>
            <a:off x="303804" y="1305610"/>
            <a:ext cx="6458253" cy="4222120"/>
            <a:chOff x="5157993" y="1665630"/>
            <a:chExt cx="2936367" cy="1919171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10D7746-F639-30F1-2EA5-9A1FC87E6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189" y="1665630"/>
              <a:ext cx="365958" cy="271518"/>
            </a:xfrm>
            <a:custGeom>
              <a:avLst/>
              <a:gdLst>
                <a:gd name="T0" fmla="*/ 228 w 257"/>
                <a:gd name="T1" fmla="*/ 167 h 190"/>
                <a:gd name="T2" fmla="*/ 227 w 257"/>
                <a:gd name="T3" fmla="*/ 190 h 190"/>
                <a:gd name="T4" fmla="*/ 150 w 257"/>
                <a:gd name="T5" fmla="*/ 172 h 190"/>
                <a:gd name="T6" fmla="*/ 141 w 257"/>
                <a:gd name="T7" fmla="*/ 172 h 190"/>
                <a:gd name="T8" fmla="*/ 108 w 257"/>
                <a:gd name="T9" fmla="*/ 174 h 190"/>
                <a:gd name="T10" fmla="*/ 102 w 257"/>
                <a:gd name="T11" fmla="*/ 173 h 190"/>
                <a:gd name="T12" fmla="*/ 97 w 257"/>
                <a:gd name="T13" fmla="*/ 174 h 190"/>
                <a:gd name="T14" fmla="*/ 94 w 257"/>
                <a:gd name="T15" fmla="*/ 172 h 190"/>
                <a:gd name="T16" fmla="*/ 86 w 257"/>
                <a:gd name="T17" fmla="*/ 171 h 190"/>
                <a:gd name="T18" fmla="*/ 85 w 257"/>
                <a:gd name="T19" fmla="*/ 168 h 190"/>
                <a:gd name="T20" fmla="*/ 73 w 257"/>
                <a:gd name="T21" fmla="*/ 165 h 190"/>
                <a:gd name="T22" fmla="*/ 66 w 257"/>
                <a:gd name="T23" fmla="*/ 162 h 190"/>
                <a:gd name="T24" fmla="*/ 51 w 257"/>
                <a:gd name="T25" fmla="*/ 165 h 190"/>
                <a:gd name="T26" fmla="*/ 33 w 257"/>
                <a:gd name="T27" fmla="*/ 156 h 190"/>
                <a:gd name="T28" fmla="*/ 29 w 257"/>
                <a:gd name="T29" fmla="*/ 128 h 190"/>
                <a:gd name="T30" fmla="*/ 20 w 257"/>
                <a:gd name="T31" fmla="*/ 126 h 190"/>
                <a:gd name="T32" fmla="*/ 10 w 257"/>
                <a:gd name="T33" fmla="*/ 120 h 190"/>
                <a:gd name="T34" fmla="*/ 0 w 257"/>
                <a:gd name="T35" fmla="*/ 116 h 190"/>
                <a:gd name="T36" fmla="*/ 3 w 257"/>
                <a:gd name="T37" fmla="*/ 103 h 190"/>
                <a:gd name="T38" fmla="*/ 5 w 257"/>
                <a:gd name="T39" fmla="*/ 105 h 190"/>
                <a:gd name="T40" fmla="*/ 7 w 257"/>
                <a:gd name="T41" fmla="*/ 105 h 190"/>
                <a:gd name="T42" fmla="*/ 11 w 257"/>
                <a:gd name="T43" fmla="*/ 99 h 190"/>
                <a:gd name="T44" fmla="*/ 9 w 257"/>
                <a:gd name="T45" fmla="*/ 96 h 190"/>
                <a:gd name="T46" fmla="*/ 7 w 257"/>
                <a:gd name="T47" fmla="*/ 88 h 190"/>
                <a:gd name="T48" fmla="*/ 16 w 257"/>
                <a:gd name="T49" fmla="*/ 85 h 190"/>
                <a:gd name="T50" fmla="*/ 8 w 257"/>
                <a:gd name="T51" fmla="*/ 78 h 190"/>
                <a:gd name="T52" fmla="*/ 6 w 257"/>
                <a:gd name="T53" fmla="*/ 60 h 190"/>
                <a:gd name="T54" fmla="*/ 8 w 257"/>
                <a:gd name="T55" fmla="*/ 41 h 190"/>
                <a:gd name="T56" fmla="*/ 3 w 257"/>
                <a:gd name="T57" fmla="*/ 23 h 190"/>
                <a:gd name="T58" fmla="*/ 10 w 257"/>
                <a:gd name="T59" fmla="*/ 10 h 190"/>
                <a:gd name="T60" fmla="*/ 33 w 257"/>
                <a:gd name="T61" fmla="*/ 30 h 190"/>
                <a:gd name="T62" fmla="*/ 49 w 257"/>
                <a:gd name="T63" fmla="*/ 36 h 190"/>
                <a:gd name="T64" fmla="*/ 55 w 257"/>
                <a:gd name="T65" fmla="*/ 36 h 190"/>
                <a:gd name="T66" fmla="*/ 65 w 257"/>
                <a:gd name="T67" fmla="*/ 42 h 190"/>
                <a:gd name="T68" fmla="*/ 63 w 257"/>
                <a:gd name="T69" fmla="*/ 56 h 190"/>
                <a:gd name="T70" fmla="*/ 48 w 257"/>
                <a:gd name="T71" fmla="*/ 69 h 190"/>
                <a:gd name="T72" fmla="*/ 48 w 257"/>
                <a:gd name="T73" fmla="*/ 74 h 190"/>
                <a:gd name="T74" fmla="*/ 55 w 257"/>
                <a:gd name="T75" fmla="*/ 66 h 190"/>
                <a:gd name="T76" fmla="*/ 70 w 257"/>
                <a:gd name="T77" fmla="*/ 57 h 190"/>
                <a:gd name="T78" fmla="*/ 66 w 257"/>
                <a:gd name="T79" fmla="*/ 64 h 190"/>
                <a:gd name="T80" fmla="*/ 52 w 257"/>
                <a:gd name="T81" fmla="*/ 80 h 190"/>
                <a:gd name="T82" fmla="*/ 46 w 257"/>
                <a:gd name="T83" fmla="*/ 91 h 190"/>
                <a:gd name="T84" fmla="*/ 55 w 257"/>
                <a:gd name="T85" fmla="*/ 87 h 190"/>
                <a:gd name="T86" fmla="*/ 65 w 257"/>
                <a:gd name="T87" fmla="*/ 82 h 190"/>
                <a:gd name="T88" fmla="*/ 71 w 257"/>
                <a:gd name="T89" fmla="*/ 68 h 190"/>
                <a:gd name="T90" fmla="*/ 80 w 257"/>
                <a:gd name="T91" fmla="*/ 54 h 190"/>
                <a:gd name="T92" fmla="*/ 78 w 257"/>
                <a:gd name="T93" fmla="*/ 42 h 190"/>
                <a:gd name="T94" fmla="*/ 75 w 257"/>
                <a:gd name="T95" fmla="*/ 35 h 190"/>
                <a:gd name="T96" fmla="*/ 74 w 257"/>
                <a:gd name="T97" fmla="*/ 46 h 190"/>
                <a:gd name="T98" fmla="*/ 76 w 257"/>
                <a:gd name="T99" fmla="*/ 54 h 190"/>
                <a:gd name="T100" fmla="*/ 72 w 257"/>
                <a:gd name="T101" fmla="*/ 51 h 190"/>
                <a:gd name="T102" fmla="*/ 68 w 257"/>
                <a:gd name="T103" fmla="*/ 41 h 190"/>
                <a:gd name="T104" fmla="*/ 73 w 257"/>
                <a:gd name="T105" fmla="*/ 32 h 190"/>
                <a:gd name="T106" fmla="*/ 74 w 257"/>
                <a:gd name="T107" fmla="*/ 24 h 190"/>
                <a:gd name="T108" fmla="*/ 80 w 257"/>
                <a:gd name="T109" fmla="*/ 30 h 190"/>
                <a:gd name="T110" fmla="*/ 79 w 257"/>
                <a:gd name="T111" fmla="*/ 15 h 190"/>
                <a:gd name="T112" fmla="*/ 77 w 257"/>
                <a:gd name="T113" fmla="*/ 11 h 190"/>
                <a:gd name="T114" fmla="*/ 145 w 257"/>
                <a:gd name="T115" fmla="*/ 19 h 190"/>
                <a:gd name="T116" fmla="*/ 246 w 257"/>
                <a:gd name="T117" fmla="*/ 4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7" h="190">
                  <a:moveTo>
                    <a:pt x="257" y="47"/>
                  </a:moveTo>
                  <a:cubicBezTo>
                    <a:pt x="257" y="47"/>
                    <a:pt x="233" y="161"/>
                    <a:pt x="228" y="167"/>
                  </a:cubicBezTo>
                  <a:cubicBezTo>
                    <a:pt x="224" y="174"/>
                    <a:pt x="229" y="172"/>
                    <a:pt x="229" y="179"/>
                  </a:cubicBezTo>
                  <a:cubicBezTo>
                    <a:pt x="229" y="185"/>
                    <a:pt x="227" y="190"/>
                    <a:pt x="227" y="190"/>
                  </a:cubicBezTo>
                  <a:cubicBezTo>
                    <a:pt x="161" y="173"/>
                    <a:pt x="161" y="173"/>
                    <a:pt x="161" y="173"/>
                  </a:cubicBezTo>
                  <a:cubicBezTo>
                    <a:pt x="150" y="172"/>
                    <a:pt x="150" y="172"/>
                    <a:pt x="150" y="172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1" y="172"/>
                    <a:pt x="141" y="172"/>
                    <a:pt x="141" y="17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05" y="172"/>
                    <a:pt x="105" y="172"/>
                    <a:pt x="105" y="172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86" y="171"/>
                    <a:pt x="86" y="171"/>
                    <a:pt x="86" y="171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73" y="165"/>
                    <a:pt x="73" y="165"/>
                    <a:pt x="73" y="165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6" y="162"/>
                    <a:pt x="66" y="162"/>
                    <a:pt x="66" y="162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51" y="165"/>
                    <a:pt x="51" y="165"/>
                    <a:pt x="51" y="165"/>
                  </a:cubicBezTo>
                  <a:cubicBezTo>
                    <a:pt x="40" y="162"/>
                    <a:pt x="40" y="162"/>
                    <a:pt x="40" y="162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3" y="156"/>
                    <a:pt x="36" y="149"/>
                    <a:pt x="35" y="140"/>
                  </a:cubicBezTo>
                  <a:cubicBezTo>
                    <a:pt x="34" y="130"/>
                    <a:pt x="29" y="128"/>
                    <a:pt x="29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26"/>
                    <a:pt x="20" y="120"/>
                    <a:pt x="15" y="120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11" y="98"/>
                    <a:pt x="11" y="98"/>
                    <a:pt x="11" y="98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133" y="16"/>
                    <a:pt x="145" y="19"/>
                  </a:cubicBezTo>
                  <a:cubicBezTo>
                    <a:pt x="156" y="22"/>
                    <a:pt x="230" y="42"/>
                    <a:pt x="235" y="43"/>
                  </a:cubicBezTo>
                  <a:cubicBezTo>
                    <a:pt x="240" y="45"/>
                    <a:pt x="246" y="45"/>
                    <a:pt x="246" y="45"/>
                  </a:cubicBezTo>
                  <a:lnTo>
                    <a:pt x="257" y="47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FD3DA52-2935-007D-F285-C7F597F4E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5596" y="2621843"/>
              <a:ext cx="384509" cy="394627"/>
            </a:xfrm>
            <a:custGeom>
              <a:avLst/>
              <a:gdLst>
                <a:gd name="T0" fmla="*/ 34 w 228"/>
                <a:gd name="T1" fmla="*/ 0 h 234"/>
                <a:gd name="T2" fmla="*/ 228 w 228"/>
                <a:gd name="T3" fmla="*/ 23 h 234"/>
                <a:gd name="T4" fmla="*/ 227 w 228"/>
                <a:gd name="T5" fmla="*/ 44 h 234"/>
                <a:gd name="T6" fmla="*/ 224 w 228"/>
                <a:gd name="T7" fmla="*/ 44 h 234"/>
                <a:gd name="T8" fmla="*/ 210 w 228"/>
                <a:gd name="T9" fmla="*/ 226 h 234"/>
                <a:gd name="T10" fmla="*/ 91 w 228"/>
                <a:gd name="T11" fmla="*/ 215 h 234"/>
                <a:gd name="T12" fmla="*/ 90 w 228"/>
                <a:gd name="T13" fmla="*/ 224 h 234"/>
                <a:gd name="T14" fmla="*/ 32 w 228"/>
                <a:gd name="T15" fmla="*/ 218 h 234"/>
                <a:gd name="T16" fmla="*/ 29 w 228"/>
                <a:gd name="T17" fmla="*/ 234 h 234"/>
                <a:gd name="T18" fmla="*/ 0 w 228"/>
                <a:gd name="T19" fmla="*/ 230 h 234"/>
                <a:gd name="T20" fmla="*/ 34 w 228"/>
                <a:gd name="T2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234">
                  <a:moveTo>
                    <a:pt x="34" y="0"/>
                  </a:moveTo>
                  <a:lnTo>
                    <a:pt x="228" y="23"/>
                  </a:lnTo>
                  <a:lnTo>
                    <a:pt x="227" y="44"/>
                  </a:lnTo>
                  <a:lnTo>
                    <a:pt x="224" y="44"/>
                  </a:lnTo>
                  <a:lnTo>
                    <a:pt x="210" y="226"/>
                  </a:lnTo>
                  <a:lnTo>
                    <a:pt x="91" y="215"/>
                  </a:lnTo>
                  <a:lnTo>
                    <a:pt x="90" y="224"/>
                  </a:lnTo>
                  <a:lnTo>
                    <a:pt x="32" y="218"/>
                  </a:lnTo>
                  <a:lnTo>
                    <a:pt x="29" y="234"/>
                  </a:lnTo>
                  <a:lnTo>
                    <a:pt x="0" y="23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57AD745-BF73-DACD-8389-DF4F77892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942" y="2696047"/>
              <a:ext cx="762272" cy="752154"/>
            </a:xfrm>
            <a:custGeom>
              <a:avLst/>
              <a:gdLst>
                <a:gd name="T0" fmla="*/ 450 w 452"/>
                <a:gd name="T1" fmla="*/ 234 h 446"/>
                <a:gd name="T2" fmla="*/ 446 w 452"/>
                <a:gd name="T3" fmla="*/ 215 h 446"/>
                <a:gd name="T4" fmla="*/ 435 w 452"/>
                <a:gd name="T5" fmla="*/ 131 h 446"/>
                <a:gd name="T6" fmla="*/ 417 w 452"/>
                <a:gd name="T7" fmla="*/ 128 h 446"/>
                <a:gd name="T8" fmla="*/ 398 w 452"/>
                <a:gd name="T9" fmla="*/ 117 h 446"/>
                <a:gd name="T10" fmla="*/ 378 w 452"/>
                <a:gd name="T11" fmla="*/ 116 h 446"/>
                <a:gd name="T12" fmla="*/ 365 w 452"/>
                <a:gd name="T13" fmla="*/ 118 h 446"/>
                <a:gd name="T14" fmla="*/ 352 w 452"/>
                <a:gd name="T15" fmla="*/ 122 h 446"/>
                <a:gd name="T16" fmla="*/ 332 w 452"/>
                <a:gd name="T17" fmla="*/ 118 h 446"/>
                <a:gd name="T18" fmla="*/ 325 w 452"/>
                <a:gd name="T19" fmla="*/ 116 h 446"/>
                <a:gd name="T20" fmla="*/ 310 w 452"/>
                <a:gd name="T21" fmla="*/ 112 h 446"/>
                <a:gd name="T22" fmla="*/ 301 w 452"/>
                <a:gd name="T23" fmla="*/ 111 h 446"/>
                <a:gd name="T24" fmla="*/ 284 w 452"/>
                <a:gd name="T25" fmla="*/ 107 h 446"/>
                <a:gd name="T26" fmla="*/ 269 w 452"/>
                <a:gd name="T27" fmla="*/ 101 h 446"/>
                <a:gd name="T28" fmla="*/ 253 w 452"/>
                <a:gd name="T29" fmla="*/ 93 h 446"/>
                <a:gd name="T30" fmla="*/ 242 w 452"/>
                <a:gd name="T31" fmla="*/ 90 h 446"/>
                <a:gd name="T32" fmla="*/ 125 w 452"/>
                <a:gd name="T33" fmla="*/ 182 h 446"/>
                <a:gd name="T34" fmla="*/ 2 w 452"/>
                <a:gd name="T35" fmla="*/ 183 h 446"/>
                <a:gd name="T36" fmla="*/ 13 w 452"/>
                <a:gd name="T37" fmla="*/ 197 h 446"/>
                <a:gd name="T38" fmla="*/ 22 w 452"/>
                <a:gd name="T39" fmla="*/ 205 h 446"/>
                <a:gd name="T40" fmla="*/ 41 w 452"/>
                <a:gd name="T41" fmla="*/ 224 h 446"/>
                <a:gd name="T42" fmla="*/ 55 w 452"/>
                <a:gd name="T43" fmla="*/ 238 h 446"/>
                <a:gd name="T44" fmla="*/ 59 w 452"/>
                <a:gd name="T45" fmla="*/ 259 h 446"/>
                <a:gd name="T46" fmla="*/ 66 w 452"/>
                <a:gd name="T47" fmla="*/ 278 h 446"/>
                <a:gd name="T48" fmla="*/ 74 w 452"/>
                <a:gd name="T49" fmla="*/ 286 h 446"/>
                <a:gd name="T50" fmla="*/ 88 w 452"/>
                <a:gd name="T51" fmla="*/ 296 h 446"/>
                <a:gd name="T52" fmla="*/ 109 w 452"/>
                <a:gd name="T53" fmla="*/ 307 h 446"/>
                <a:gd name="T54" fmla="*/ 120 w 452"/>
                <a:gd name="T55" fmla="*/ 298 h 446"/>
                <a:gd name="T56" fmla="*/ 127 w 452"/>
                <a:gd name="T57" fmla="*/ 283 h 446"/>
                <a:gd name="T58" fmla="*/ 148 w 452"/>
                <a:gd name="T59" fmla="*/ 275 h 446"/>
                <a:gd name="T60" fmla="*/ 170 w 452"/>
                <a:gd name="T61" fmla="*/ 279 h 446"/>
                <a:gd name="T62" fmla="*/ 183 w 452"/>
                <a:gd name="T63" fmla="*/ 292 h 446"/>
                <a:gd name="T64" fmla="*/ 200 w 452"/>
                <a:gd name="T65" fmla="*/ 320 h 446"/>
                <a:gd name="T66" fmla="*/ 210 w 452"/>
                <a:gd name="T67" fmla="*/ 343 h 446"/>
                <a:gd name="T68" fmla="*/ 235 w 452"/>
                <a:gd name="T69" fmla="*/ 372 h 446"/>
                <a:gd name="T70" fmla="*/ 237 w 452"/>
                <a:gd name="T71" fmla="*/ 388 h 446"/>
                <a:gd name="T72" fmla="*/ 249 w 452"/>
                <a:gd name="T73" fmla="*/ 416 h 446"/>
                <a:gd name="T74" fmla="*/ 273 w 452"/>
                <a:gd name="T75" fmla="*/ 427 h 446"/>
                <a:gd name="T76" fmla="*/ 291 w 452"/>
                <a:gd name="T77" fmla="*/ 438 h 446"/>
                <a:gd name="T78" fmla="*/ 305 w 452"/>
                <a:gd name="T79" fmla="*/ 442 h 446"/>
                <a:gd name="T80" fmla="*/ 321 w 452"/>
                <a:gd name="T81" fmla="*/ 441 h 446"/>
                <a:gd name="T82" fmla="*/ 317 w 452"/>
                <a:gd name="T83" fmla="*/ 425 h 446"/>
                <a:gd name="T84" fmla="*/ 308 w 452"/>
                <a:gd name="T85" fmla="*/ 404 h 446"/>
                <a:gd name="T86" fmla="*/ 318 w 452"/>
                <a:gd name="T87" fmla="*/ 370 h 446"/>
                <a:gd name="T88" fmla="*/ 311 w 452"/>
                <a:gd name="T89" fmla="*/ 361 h 446"/>
                <a:gd name="T90" fmla="*/ 326 w 452"/>
                <a:gd name="T91" fmla="*/ 355 h 446"/>
                <a:gd name="T92" fmla="*/ 324 w 452"/>
                <a:gd name="T93" fmla="*/ 350 h 446"/>
                <a:gd name="T94" fmla="*/ 338 w 452"/>
                <a:gd name="T95" fmla="*/ 350 h 446"/>
                <a:gd name="T96" fmla="*/ 336 w 452"/>
                <a:gd name="T97" fmla="*/ 345 h 446"/>
                <a:gd name="T98" fmla="*/ 347 w 452"/>
                <a:gd name="T99" fmla="*/ 342 h 446"/>
                <a:gd name="T100" fmla="*/ 346 w 452"/>
                <a:gd name="T101" fmla="*/ 331 h 446"/>
                <a:gd name="T102" fmla="*/ 357 w 452"/>
                <a:gd name="T103" fmla="*/ 329 h 446"/>
                <a:gd name="T104" fmla="*/ 367 w 452"/>
                <a:gd name="T105" fmla="*/ 329 h 446"/>
                <a:gd name="T106" fmla="*/ 395 w 452"/>
                <a:gd name="T107" fmla="*/ 314 h 446"/>
                <a:gd name="T108" fmla="*/ 403 w 452"/>
                <a:gd name="T109" fmla="*/ 305 h 446"/>
                <a:gd name="T110" fmla="*/ 403 w 452"/>
                <a:gd name="T111" fmla="*/ 296 h 446"/>
                <a:gd name="T112" fmla="*/ 410 w 452"/>
                <a:gd name="T113" fmla="*/ 286 h 446"/>
                <a:gd name="T114" fmla="*/ 412 w 452"/>
                <a:gd name="T115" fmla="*/ 299 h 446"/>
                <a:gd name="T116" fmla="*/ 439 w 452"/>
                <a:gd name="T117" fmla="*/ 288 h 446"/>
                <a:gd name="T118" fmla="*/ 447 w 452"/>
                <a:gd name="T119" fmla="*/ 26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2" h="446">
                  <a:moveTo>
                    <a:pt x="446" y="253"/>
                  </a:moveTo>
                  <a:lnTo>
                    <a:pt x="448" y="245"/>
                  </a:lnTo>
                  <a:lnTo>
                    <a:pt x="452" y="240"/>
                  </a:lnTo>
                  <a:lnTo>
                    <a:pt x="450" y="234"/>
                  </a:lnTo>
                  <a:lnTo>
                    <a:pt x="448" y="226"/>
                  </a:lnTo>
                  <a:lnTo>
                    <a:pt x="447" y="223"/>
                  </a:lnTo>
                  <a:lnTo>
                    <a:pt x="447" y="217"/>
                  </a:lnTo>
                  <a:lnTo>
                    <a:pt x="446" y="215"/>
                  </a:lnTo>
                  <a:lnTo>
                    <a:pt x="442" y="206"/>
                  </a:lnTo>
                  <a:lnTo>
                    <a:pt x="442" y="204"/>
                  </a:lnTo>
                  <a:lnTo>
                    <a:pt x="435" y="198"/>
                  </a:lnTo>
                  <a:lnTo>
                    <a:pt x="435" y="131"/>
                  </a:lnTo>
                  <a:lnTo>
                    <a:pt x="425" y="130"/>
                  </a:lnTo>
                  <a:lnTo>
                    <a:pt x="423" y="132"/>
                  </a:lnTo>
                  <a:lnTo>
                    <a:pt x="420" y="131"/>
                  </a:lnTo>
                  <a:lnTo>
                    <a:pt x="417" y="128"/>
                  </a:lnTo>
                  <a:lnTo>
                    <a:pt x="413" y="126"/>
                  </a:lnTo>
                  <a:lnTo>
                    <a:pt x="408" y="126"/>
                  </a:lnTo>
                  <a:lnTo>
                    <a:pt x="402" y="122"/>
                  </a:lnTo>
                  <a:lnTo>
                    <a:pt x="398" y="117"/>
                  </a:lnTo>
                  <a:lnTo>
                    <a:pt x="393" y="116"/>
                  </a:lnTo>
                  <a:lnTo>
                    <a:pt x="385" y="118"/>
                  </a:lnTo>
                  <a:lnTo>
                    <a:pt x="383" y="117"/>
                  </a:lnTo>
                  <a:lnTo>
                    <a:pt x="378" y="116"/>
                  </a:lnTo>
                  <a:lnTo>
                    <a:pt x="374" y="119"/>
                  </a:lnTo>
                  <a:lnTo>
                    <a:pt x="372" y="120"/>
                  </a:lnTo>
                  <a:lnTo>
                    <a:pt x="369" y="118"/>
                  </a:lnTo>
                  <a:lnTo>
                    <a:pt x="365" y="118"/>
                  </a:lnTo>
                  <a:lnTo>
                    <a:pt x="363" y="121"/>
                  </a:lnTo>
                  <a:lnTo>
                    <a:pt x="358" y="124"/>
                  </a:lnTo>
                  <a:lnTo>
                    <a:pt x="354" y="125"/>
                  </a:lnTo>
                  <a:lnTo>
                    <a:pt x="352" y="122"/>
                  </a:lnTo>
                  <a:lnTo>
                    <a:pt x="349" y="119"/>
                  </a:lnTo>
                  <a:lnTo>
                    <a:pt x="341" y="120"/>
                  </a:lnTo>
                  <a:lnTo>
                    <a:pt x="336" y="117"/>
                  </a:lnTo>
                  <a:lnTo>
                    <a:pt x="332" y="118"/>
                  </a:lnTo>
                  <a:lnTo>
                    <a:pt x="330" y="122"/>
                  </a:lnTo>
                  <a:lnTo>
                    <a:pt x="328" y="123"/>
                  </a:lnTo>
                  <a:lnTo>
                    <a:pt x="327" y="118"/>
                  </a:lnTo>
                  <a:lnTo>
                    <a:pt x="325" y="116"/>
                  </a:lnTo>
                  <a:lnTo>
                    <a:pt x="319" y="120"/>
                  </a:lnTo>
                  <a:lnTo>
                    <a:pt x="318" y="116"/>
                  </a:lnTo>
                  <a:lnTo>
                    <a:pt x="312" y="112"/>
                  </a:lnTo>
                  <a:lnTo>
                    <a:pt x="310" y="112"/>
                  </a:lnTo>
                  <a:lnTo>
                    <a:pt x="308" y="115"/>
                  </a:lnTo>
                  <a:lnTo>
                    <a:pt x="305" y="117"/>
                  </a:lnTo>
                  <a:lnTo>
                    <a:pt x="302" y="116"/>
                  </a:lnTo>
                  <a:lnTo>
                    <a:pt x="301" y="111"/>
                  </a:lnTo>
                  <a:lnTo>
                    <a:pt x="298" y="111"/>
                  </a:lnTo>
                  <a:lnTo>
                    <a:pt x="295" y="105"/>
                  </a:lnTo>
                  <a:lnTo>
                    <a:pt x="287" y="105"/>
                  </a:lnTo>
                  <a:lnTo>
                    <a:pt x="284" y="107"/>
                  </a:lnTo>
                  <a:lnTo>
                    <a:pt x="281" y="104"/>
                  </a:lnTo>
                  <a:lnTo>
                    <a:pt x="280" y="104"/>
                  </a:lnTo>
                  <a:lnTo>
                    <a:pt x="275" y="105"/>
                  </a:lnTo>
                  <a:lnTo>
                    <a:pt x="269" y="101"/>
                  </a:lnTo>
                  <a:lnTo>
                    <a:pt x="261" y="101"/>
                  </a:lnTo>
                  <a:lnTo>
                    <a:pt x="259" y="94"/>
                  </a:lnTo>
                  <a:lnTo>
                    <a:pt x="255" y="92"/>
                  </a:lnTo>
                  <a:lnTo>
                    <a:pt x="253" y="93"/>
                  </a:lnTo>
                  <a:lnTo>
                    <a:pt x="250" y="92"/>
                  </a:lnTo>
                  <a:lnTo>
                    <a:pt x="247" y="93"/>
                  </a:lnTo>
                  <a:lnTo>
                    <a:pt x="244" y="93"/>
                  </a:lnTo>
                  <a:lnTo>
                    <a:pt x="242" y="90"/>
                  </a:lnTo>
                  <a:lnTo>
                    <a:pt x="235" y="83"/>
                  </a:lnTo>
                  <a:lnTo>
                    <a:pt x="239" y="6"/>
                  </a:lnTo>
                  <a:lnTo>
                    <a:pt x="139" y="0"/>
                  </a:lnTo>
                  <a:lnTo>
                    <a:pt x="125" y="182"/>
                  </a:lnTo>
                  <a:lnTo>
                    <a:pt x="6" y="171"/>
                  </a:lnTo>
                  <a:lnTo>
                    <a:pt x="5" y="180"/>
                  </a:lnTo>
                  <a:lnTo>
                    <a:pt x="0" y="180"/>
                  </a:lnTo>
                  <a:lnTo>
                    <a:pt x="2" y="183"/>
                  </a:lnTo>
                  <a:lnTo>
                    <a:pt x="7" y="186"/>
                  </a:lnTo>
                  <a:lnTo>
                    <a:pt x="10" y="190"/>
                  </a:lnTo>
                  <a:lnTo>
                    <a:pt x="11" y="193"/>
                  </a:lnTo>
                  <a:lnTo>
                    <a:pt x="13" y="197"/>
                  </a:lnTo>
                  <a:lnTo>
                    <a:pt x="15" y="198"/>
                  </a:lnTo>
                  <a:lnTo>
                    <a:pt x="18" y="200"/>
                  </a:lnTo>
                  <a:lnTo>
                    <a:pt x="21" y="202"/>
                  </a:lnTo>
                  <a:lnTo>
                    <a:pt x="22" y="205"/>
                  </a:lnTo>
                  <a:lnTo>
                    <a:pt x="26" y="210"/>
                  </a:lnTo>
                  <a:lnTo>
                    <a:pt x="30" y="213"/>
                  </a:lnTo>
                  <a:lnTo>
                    <a:pt x="38" y="224"/>
                  </a:lnTo>
                  <a:lnTo>
                    <a:pt x="41" y="224"/>
                  </a:lnTo>
                  <a:lnTo>
                    <a:pt x="44" y="227"/>
                  </a:lnTo>
                  <a:lnTo>
                    <a:pt x="48" y="230"/>
                  </a:lnTo>
                  <a:lnTo>
                    <a:pt x="53" y="234"/>
                  </a:lnTo>
                  <a:lnTo>
                    <a:pt x="55" y="238"/>
                  </a:lnTo>
                  <a:lnTo>
                    <a:pt x="55" y="245"/>
                  </a:lnTo>
                  <a:lnTo>
                    <a:pt x="59" y="251"/>
                  </a:lnTo>
                  <a:lnTo>
                    <a:pt x="60" y="255"/>
                  </a:lnTo>
                  <a:lnTo>
                    <a:pt x="59" y="259"/>
                  </a:lnTo>
                  <a:lnTo>
                    <a:pt x="59" y="264"/>
                  </a:lnTo>
                  <a:lnTo>
                    <a:pt x="60" y="270"/>
                  </a:lnTo>
                  <a:lnTo>
                    <a:pt x="65" y="275"/>
                  </a:lnTo>
                  <a:lnTo>
                    <a:pt x="66" y="278"/>
                  </a:lnTo>
                  <a:lnTo>
                    <a:pt x="67" y="279"/>
                  </a:lnTo>
                  <a:lnTo>
                    <a:pt x="69" y="281"/>
                  </a:lnTo>
                  <a:lnTo>
                    <a:pt x="71" y="283"/>
                  </a:lnTo>
                  <a:lnTo>
                    <a:pt x="74" y="286"/>
                  </a:lnTo>
                  <a:lnTo>
                    <a:pt x="78" y="289"/>
                  </a:lnTo>
                  <a:lnTo>
                    <a:pt x="81" y="292"/>
                  </a:lnTo>
                  <a:lnTo>
                    <a:pt x="84" y="293"/>
                  </a:lnTo>
                  <a:lnTo>
                    <a:pt x="88" y="296"/>
                  </a:lnTo>
                  <a:lnTo>
                    <a:pt x="94" y="299"/>
                  </a:lnTo>
                  <a:lnTo>
                    <a:pt x="101" y="304"/>
                  </a:lnTo>
                  <a:lnTo>
                    <a:pt x="104" y="305"/>
                  </a:lnTo>
                  <a:lnTo>
                    <a:pt x="109" y="307"/>
                  </a:lnTo>
                  <a:lnTo>
                    <a:pt x="113" y="307"/>
                  </a:lnTo>
                  <a:lnTo>
                    <a:pt x="115" y="303"/>
                  </a:lnTo>
                  <a:lnTo>
                    <a:pt x="118" y="300"/>
                  </a:lnTo>
                  <a:lnTo>
                    <a:pt x="120" y="298"/>
                  </a:lnTo>
                  <a:lnTo>
                    <a:pt x="123" y="297"/>
                  </a:lnTo>
                  <a:lnTo>
                    <a:pt x="123" y="292"/>
                  </a:lnTo>
                  <a:lnTo>
                    <a:pt x="125" y="288"/>
                  </a:lnTo>
                  <a:lnTo>
                    <a:pt x="127" y="283"/>
                  </a:lnTo>
                  <a:lnTo>
                    <a:pt x="132" y="277"/>
                  </a:lnTo>
                  <a:lnTo>
                    <a:pt x="139" y="276"/>
                  </a:lnTo>
                  <a:lnTo>
                    <a:pt x="143" y="275"/>
                  </a:lnTo>
                  <a:lnTo>
                    <a:pt x="148" y="275"/>
                  </a:lnTo>
                  <a:lnTo>
                    <a:pt x="153" y="277"/>
                  </a:lnTo>
                  <a:lnTo>
                    <a:pt x="159" y="278"/>
                  </a:lnTo>
                  <a:lnTo>
                    <a:pt x="162" y="278"/>
                  </a:lnTo>
                  <a:lnTo>
                    <a:pt x="170" y="279"/>
                  </a:lnTo>
                  <a:lnTo>
                    <a:pt x="173" y="281"/>
                  </a:lnTo>
                  <a:lnTo>
                    <a:pt x="176" y="287"/>
                  </a:lnTo>
                  <a:lnTo>
                    <a:pt x="178" y="287"/>
                  </a:lnTo>
                  <a:lnTo>
                    <a:pt x="183" y="292"/>
                  </a:lnTo>
                  <a:lnTo>
                    <a:pt x="187" y="294"/>
                  </a:lnTo>
                  <a:lnTo>
                    <a:pt x="190" y="300"/>
                  </a:lnTo>
                  <a:lnTo>
                    <a:pt x="196" y="308"/>
                  </a:lnTo>
                  <a:lnTo>
                    <a:pt x="200" y="320"/>
                  </a:lnTo>
                  <a:lnTo>
                    <a:pt x="203" y="324"/>
                  </a:lnTo>
                  <a:lnTo>
                    <a:pt x="207" y="332"/>
                  </a:lnTo>
                  <a:lnTo>
                    <a:pt x="207" y="335"/>
                  </a:lnTo>
                  <a:lnTo>
                    <a:pt x="210" y="343"/>
                  </a:lnTo>
                  <a:lnTo>
                    <a:pt x="218" y="350"/>
                  </a:lnTo>
                  <a:lnTo>
                    <a:pt x="220" y="358"/>
                  </a:lnTo>
                  <a:lnTo>
                    <a:pt x="230" y="370"/>
                  </a:lnTo>
                  <a:lnTo>
                    <a:pt x="235" y="372"/>
                  </a:lnTo>
                  <a:lnTo>
                    <a:pt x="234" y="381"/>
                  </a:lnTo>
                  <a:lnTo>
                    <a:pt x="232" y="383"/>
                  </a:lnTo>
                  <a:lnTo>
                    <a:pt x="234" y="385"/>
                  </a:lnTo>
                  <a:lnTo>
                    <a:pt x="237" y="388"/>
                  </a:lnTo>
                  <a:lnTo>
                    <a:pt x="237" y="394"/>
                  </a:lnTo>
                  <a:lnTo>
                    <a:pt x="243" y="405"/>
                  </a:lnTo>
                  <a:lnTo>
                    <a:pt x="246" y="411"/>
                  </a:lnTo>
                  <a:lnTo>
                    <a:pt x="249" y="416"/>
                  </a:lnTo>
                  <a:lnTo>
                    <a:pt x="251" y="421"/>
                  </a:lnTo>
                  <a:lnTo>
                    <a:pt x="259" y="422"/>
                  </a:lnTo>
                  <a:lnTo>
                    <a:pt x="264" y="427"/>
                  </a:lnTo>
                  <a:lnTo>
                    <a:pt x="273" y="427"/>
                  </a:lnTo>
                  <a:lnTo>
                    <a:pt x="280" y="434"/>
                  </a:lnTo>
                  <a:lnTo>
                    <a:pt x="284" y="434"/>
                  </a:lnTo>
                  <a:lnTo>
                    <a:pt x="286" y="437"/>
                  </a:lnTo>
                  <a:lnTo>
                    <a:pt x="291" y="438"/>
                  </a:lnTo>
                  <a:lnTo>
                    <a:pt x="292" y="436"/>
                  </a:lnTo>
                  <a:lnTo>
                    <a:pt x="302" y="438"/>
                  </a:lnTo>
                  <a:lnTo>
                    <a:pt x="302" y="439"/>
                  </a:lnTo>
                  <a:lnTo>
                    <a:pt x="305" y="442"/>
                  </a:lnTo>
                  <a:lnTo>
                    <a:pt x="310" y="446"/>
                  </a:lnTo>
                  <a:lnTo>
                    <a:pt x="313" y="444"/>
                  </a:lnTo>
                  <a:lnTo>
                    <a:pt x="314" y="442"/>
                  </a:lnTo>
                  <a:lnTo>
                    <a:pt x="321" y="441"/>
                  </a:lnTo>
                  <a:lnTo>
                    <a:pt x="319" y="436"/>
                  </a:lnTo>
                  <a:lnTo>
                    <a:pt x="319" y="433"/>
                  </a:lnTo>
                  <a:lnTo>
                    <a:pt x="318" y="429"/>
                  </a:lnTo>
                  <a:lnTo>
                    <a:pt x="317" y="425"/>
                  </a:lnTo>
                  <a:lnTo>
                    <a:pt x="314" y="423"/>
                  </a:lnTo>
                  <a:lnTo>
                    <a:pt x="312" y="417"/>
                  </a:lnTo>
                  <a:lnTo>
                    <a:pt x="311" y="411"/>
                  </a:lnTo>
                  <a:lnTo>
                    <a:pt x="308" y="404"/>
                  </a:lnTo>
                  <a:lnTo>
                    <a:pt x="308" y="398"/>
                  </a:lnTo>
                  <a:lnTo>
                    <a:pt x="311" y="389"/>
                  </a:lnTo>
                  <a:lnTo>
                    <a:pt x="314" y="380"/>
                  </a:lnTo>
                  <a:lnTo>
                    <a:pt x="318" y="370"/>
                  </a:lnTo>
                  <a:lnTo>
                    <a:pt x="317" y="368"/>
                  </a:lnTo>
                  <a:lnTo>
                    <a:pt x="314" y="366"/>
                  </a:lnTo>
                  <a:lnTo>
                    <a:pt x="311" y="363"/>
                  </a:lnTo>
                  <a:lnTo>
                    <a:pt x="311" y="361"/>
                  </a:lnTo>
                  <a:lnTo>
                    <a:pt x="313" y="362"/>
                  </a:lnTo>
                  <a:lnTo>
                    <a:pt x="322" y="361"/>
                  </a:lnTo>
                  <a:lnTo>
                    <a:pt x="323" y="361"/>
                  </a:lnTo>
                  <a:lnTo>
                    <a:pt x="326" y="355"/>
                  </a:lnTo>
                  <a:lnTo>
                    <a:pt x="323" y="355"/>
                  </a:lnTo>
                  <a:lnTo>
                    <a:pt x="322" y="353"/>
                  </a:lnTo>
                  <a:lnTo>
                    <a:pt x="322" y="351"/>
                  </a:lnTo>
                  <a:lnTo>
                    <a:pt x="324" y="350"/>
                  </a:lnTo>
                  <a:lnTo>
                    <a:pt x="328" y="350"/>
                  </a:lnTo>
                  <a:lnTo>
                    <a:pt x="333" y="350"/>
                  </a:lnTo>
                  <a:lnTo>
                    <a:pt x="335" y="351"/>
                  </a:lnTo>
                  <a:lnTo>
                    <a:pt x="338" y="350"/>
                  </a:lnTo>
                  <a:lnTo>
                    <a:pt x="343" y="346"/>
                  </a:lnTo>
                  <a:lnTo>
                    <a:pt x="341" y="346"/>
                  </a:lnTo>
                  <a:lnTo>
                    <a:pt x="337" y="349"/>
                  </a:lnTo>
                  <a:lnTo>
                    <a:pt x="336" y="345"/>
                  </a:lnTo>
                  <a:lnTo>
                    <a:pt x="338" y="339"/>
                  </a:lnTo>
                  <a:lnTo>
                    <a:pt x="340" y="341"/>
                  </a:lnTo>
                  <a:lnTo>
                    <a:pt x="342" y="342"/>
                  </a:lnTo>
                  <a:lnTo>
                    <a:pt x="347" y="342"/>
                  </a:lnTo>
                  <a:lnTo>
                    <a:pt x="349" y="340"/>
                  </a:lnTo>
                  <a:lnTo>
                    <a:pt x="348" y="336"/>
                  </a:lnTo>
                  <a:lnTo>
                    <a:pt x="345" y="332"/>
                  </a:lnTo>
                  <a:lnTo>
                    <a:pt x="346" y="331"/>
                  </a:lnTo>
                  <a:lnTo>
                    <a:pt x="349" y="331"/>
                  </a:lnTo>
                  <a:lnTo>
                    <a:pt x="352" y="329"/>
                  </a:lnTo>
                  <a:lnTo>
                    <a:pt x="354" y="331"/>
                  </a:lnTo>
                  <a:lnTo>
                    <a:pt x="357" y="329"/>
                  </a:lnTo>
                  <a:lnTo>
                    <a:pt x="358" y="331"/>
                  </a:lnTo>
                  <a:lnTo>
                    <a:pt x="361" y="333"/>
                  </a:lnTo>
                  <a:lnTo>
                    <a:pt x="364" y="331"/>
                  </a:lnTo>
                  <a:lnTo>
                    <a:pt x="367" y="329"/>
                  </a:lnTo>
                  <a:lnTo>
                    <a:pt x="374" y="327"/>
                  </a:lnTo>
                  <a:lnTo>
                    <a:pt x="381" y="326"/>
                  </a:lnTo>
                  <a:lnTo>
                    <a:pt x="392" y="320"/>
                  </a:lnTo>
                  <a:lnTo>
                    <a:pt x="395" y="314"/>
                  </a:lnTo>
                  <a:lnTo>
                    <a:pt x="396" y="309"/>
                  </a:lnTo>
                  <a:lnTo>
                    <a:pt x="399" y="307"/>
                  </a:lnTo>
                  <a:lnTo>
                    <a:pt x="402" y="306"/>
                  </a:lnTo>
                  <a:lnTo>
                    <a:pt x="403" y="305"/>
                  </a:lnTo>
                  <a:lnTo>
                    <a:pt x="406" y="303"/>
                  </a:lnTo>
                  <a:lnTo>
                    <a:pt x="405" y="300"/>
                  </a:lnTo>
                  <a:lnTo>
                    <a:pt x="404" y="297"/>
                  </a:lnTo>
                  <a:lnTo>
                    <a:pt x="403" y="296"/>
                  </a:lnTo>
                  <a:lnTo>
                    <a:pt x="402" y="294"/>
                  </a:lnTo>
                  <a:lnTo>
                    <a:pt x="403" y="291"/>
                  </a:lnTo>
                  <a:lnTo>
                    <a:pt x="407" y="288"/>
                  </a:lnTo>
                  <a:lnTo>
                    <a:pt x="410" y="286"/>
                  </a:lnTo>
                  <a:lnTo>
                    <a:pt x="412" y="286"/>
                  </a:lnTo>
                  <a:lnTo>
                    <a:pt x="412" y="289"/>
                  </a:lnTo>
                  <a:lnTo>
                    <a:pt x="412" y="293"/>
                  </a:lnTo>
                  <a:lnTo>
                    <a:pt x="412" y="299"/>
                  </a:lnTo>
                  <a:lnTo>
                    <a:pt x="413" y="300"/>
                  </a:lnTo>
                  <a:lnTo>
                    <a:pt x="419" y="295"/>
                  </a:lnTo>
                  <a:lnTo>
                    <a:pt x="424" y="294"/>
                  </a:lnTo>
                  <a:lnTo>
                    <a:pt x="439" y="288"/>
                  </a:lnTo>
                  <a:lnTo>
                    <a:pt x="441" y="287"/>
                  </a:lnTo>
                  <a:lnTo>
                    <a:pt x="444" y="282"/>
                  </a:lnTo>
                  <a:lnTo>
                    <a:pt x="447" y="272"/>
                  </a:lnTo>
                  <a:lnTo>
                    <a:pt x="447" y="268"/>
                  </a:lnTo>
                  <a:lnTo>
                    <a:pt x="444" y="261"/>
                  </a:lnTo>
                  <a:lnTo>
                    <a:pt x="446" y="256"/>
                  </a:lnTo>
                  <a:lnTo>
                    <a:pt x="446" y="253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A9CF572-750D-5F86-B59A-F363174A9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603" y="2574622"/>
              <a:ext cx="369330" cy="435102"/>
            </a:xfrm>
            <a:custGeom>
              <a:avLst/>
              <a:gdLst>
                <a:gd name="T0" fmla="*/ 73 w 259"/>
                <a:gd name="T1" fmla="*/ 0 h 304"/>
                <a:gd name="T2" fmla="*/ 68 w 259"/>
                <a:gd name="T3" fmla="*/ 25 h 304"/>
                <a:gd name="T4" fmla="*/ 62 w 259"/>
                <a:gd name="T5" fmla="*/ 43 h 304"/>
                <a:gd name="T6" fmla="*/ 59 w 259"/>
                <a:gd name="T7" fmla="*/ 45 h 304"/>
                <a:gd name="T8" fmla="*/ 56 w 259"/>
                <a:gd name="T9" fmla="*/ 43 h 304"/>
                <a:gd name="T10" fmla="*/ 51 w 259"/>
                <a:gd name="T11" fmla="*/ 39 h 304"/>
                <a:gd name="T12" fmla="*/ 47 w 259"/>
                <a:gd name="T13" fmla="*/ 41 h 304"/>
                <a:gd name="T14" fmla="*/ 45 w 259"/>
                <a:gd name="T15" fmla="*/ 37 h 304"/>
                <a:gd name="T16" fmla="*/ 38 w 259"/>
                <a:gd name="T17" fmla="*/ 39 h 304"/>
                <a:gd name="T18" fmla="*/ 35 w 259"/>
                <a:gd name="T19" fmla="*/ 42 h 304"/>
                <a:gd name="T20" fmla="*/ 35 w 259"/>
                <a:gd name="T21" fmla="*/ 53 h 304"/>
                <a:gd name="T22" fmla="*/ 35 w 259"/>
                <a:gd name="T23" fmla="*/ 67 h 304"/>
                <a:gd name="T24" fmla="*/ 35 w 259"/>
                <a:gd name="T25" fmla="*/ 80 h 304"/>
                <a:gd name="T26" fmla="*/ 34 w 259"/>
                <a:gd name="T27" fmla="*/ 84 h 304"/>
                <a:gd name="T28" fmla="*/ 31 w 259"/>
                <a:gd name="T29" fmla="*/ 89 h 304"/>
                <a:gd name="T30" fmla="*/ 30 w 259"/>
                <a:gd name="T31" fmla="*/ 94 h 304"/>
                <a:gd name="T32" fmla="*/ 30 w 259"/>
                <a:gd name="T33" fmla="*/ 101 h 304"/>
                <a:gd name="T34" fmla="*/ 34 w 259"/>
                <a:gd name="T35" fmla="*/ 110 h 304"/>
                <a:gd name="T36" fmla="*/ 35 w 259"/>
                <a:gd name="T37" fmla="*/ 119 h 304"/>
                <a:gd name="T38" fmla="*/ 37 w 259"/>
                <a:gd name="T39" fmla="*/ 122 h 304"/>
                <a:gd name="T40" fmla="*/ 42 w 259"/>
                <a:gd name="T41" fmla="*/ 128 h 304"/>
                <a:gd name="T42" fmla="*/ 39 w 259"/>
                <a:gd name="T43" fmla="*/ 130 h 304"/>
                <a:gd name="T44" fmla="*/ 34 w 259"/>
                <a:gd name="T45" fmla="*/ 134 h 304"/>
                <a:gd name="T46" fmla="*/ 24 w 259"/>
                <a:gd name="T47" fmla="*/ 141 h 304"/>
                <a:gd name="T48" fmla="*/ 21 w 259"/>
                <a:gd name="T49" fmla="*/ 154 h 304"/>
                <a:gd name="T50" fmla="*/ 17 w 259"/>
                <a:gd name="T51" fmla="*/ 162 h 304"/>
                <a:gd name="T52" fmla="*/ 13 w 259"/>
                <a:gd name="T53" fmla="*/ 166 h 304"/>
                <a:gd name="T54" fmla="*/ 11 w 259"/>
                <a:gd name="T55" fmla="*/ 167 h 304"/>
                <a:gd name="T56" fmla="*/ 9 w 259"/>
                <a:gd name="T57" fmla="*/ 171 h 304"/>
                <a:gd name="T58" fmla="*/ 10 w 259"/>
                <a:gd name="T59" fmla="*/ 178 h 304"/>
                <a:gd name="T60" fmla="*/ 9 w 259"/>
                <a:gd name="T61" fmla="*/ 183 h 304"/>
                <a:gd name="T62" fmla="*/ 15 w 259"/>
                <a:gd name="T63" fmla="*/ 188 h 304"/>
                <a:gd name="T64" fmla="*/ 13 w 259"/>
                <a:gd name="T65" fmla="*/ 192 h 304"/>
                <a:gd name="T66" fmla="*/ 5 w 259"/>
                <a:gd name="T67" fmla="*/ 196 h 304"/>
                <a:gd name="T68" fmla="*/ 3 w 259"/>
                <a:gd name="T69" fmla="*/ 200 h 304"/>
                <a:gd name="T70" fmla="*/ 0 w 259"/>
                <a:gd name="T71" fmla="*/ 206 h 304"/>
                <a:gd name="T72" fmla="*/ 139 w 259"/>
                <a:gd name="T73" fmla="*/ 291 h 304"/>
                <a:gd name="T74" fmla="*/ 182 w 259"/>
                <a:gd name="T75" fmla="*/ 299 h 304"/>
                <a:gd name="T76" fmla="*/ 218 w 259"/>
                <a:gd name="T77" fmla="*/ 304 h 304"/>
                <a:gd name="T78" fmla="*/ 219 w 259"/>
                <a:gd name="T79" fmla="*/ 304 h 304"/>
                <a:gd name="T80" fmla="*/ 259 w 259"/>
                <a:gd name="T81" fmla="*/ 33 h 304"/>
                <a:gd name="T82" fmla="*/ 73 w 259"/>
                <a:gd name="T8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9" h="304">
                  <a:moveTo>
                    <a:pt x="73" y="0"/>
                  </a:moveTo>
                  <a:cubicBezTo>
                    <a:pt x="73" y="0"/>
                    <a:pt x="69" y="19"/>
                    <a:pt x="68" y="25"/>
                  </a:cubicBezTo>
                  <a:cubicBezTo>
                    <a:pt x="66" y="29"/>
                    <a:pt x="62" y="43"/>
                    <a:pt x="62" y="43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34" y="134"/>
                    <a:pt x="34" y="134"/>
                    <a:pt x="34" y="134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17" y="162"/>
                    <a:pt x="17" y="162"/>
                    <a:pt x="17" y="162"/>
                  </a:cubicBezTo>
                  <a:cubicBezTo>
                    <a:pt x="13" y="166"/>
                    <a:pt x="13" y="166"/>
                    <a:pt x="13" y="166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5" y="188"/>
                    <a:pt x="15" y="188"/>
                    <a:pt x="15" y="188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5" y="196"/>
                    <a:pt x="5" y="196"/>
                    <a:pt x="5" y="196"/>
                  </a:cubicBezTo>
                  <a:cubicBezTo>
                    <a:pt x="3" y="200"/>
                    <a:pt x="3" y="200"/>
                    <a:pt x="3" y="200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139" y="291"/>
                    <a:pt x="139" y="291"/>
                    <a:pt x="139" y="291"/>
                  </a:cubicBezTo>
                  <a:cubicBezTo>
                    <a:pt x="182" y="299"/>
                    <a:pt x="182" y="299"/>
                    <a:pt x="182" y="299"/>
                  </a:cubicBezTo>
                  <a:cubicBezTo>
                    <a:pt x="218" y="304"/>
                    <a:pt x="218" y="304"/>
                    <a:pt x="218" y="304"/>
                  </a:cubicBezTo>
                  <a:cubicBezTo>
                    <a:pt x="219" y="304"/>
                    <a:pt x="219" y="304"/>
                    <a:pt x="219" y="304"/>
                  </a:cubicBezTo>
                  <a:cubicBezTo>
                    <a:pt x="259" y="33"/>
                    <a:pt x="259" y="33"/>
                    <a:pt x="259" y="33"/>
                  </a:cubicBezTo>
                  <a:lnTo>
                    <a:pt x="73" y="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063CAB9-8C36-BE2D-1330-83D8B98A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213" y="2105792"/>
              <a:ext cx="433415" cy="750468"/>
            </a:xfrm>
            <a:custGeom>
              <a:avLst/>
              <a:gdLst>
                <a:gd name="T0" fmla="*/ 229 w 257"/>
                <a:gd name="T1" fmla="*/ 433 h 445"/>
                <a:gd name="T2" fmla="*/ 231 w 257"/>
                <a:gd name="T3" fmla="*/ 420 h 445"/>
                <a:gd name="T4" fmla="*/ 239 w 257"/>
                <a:gd name="T5" fmla="*/ 409 h 445"/>
                <a:gd name="T6" fmla="*/ 255 w 257"/>
                <a:gd name="T7" fmla="*/ 388 h 445"/>
                <a:gd name="T8" fmla="*/ 251 w 257"/>
                <a:gd name="T9" fmla="*/ 379 h 445"/>
                <a:gd name="T10" fmla="*/ 247 w 257"/>
                <a:gd name="T11" fmla="*/ 358 h 445"/>
                <a:gd name="T12" fmla="*/ 118 w 257"/>
                <a:gd name="T13" fmla="*/ 158 h 445"/>
                <a:gd name="T14" fmla="*/ 113 w 257"/>
                <a:gd name="T15" fmla="*/ 153 h 445"/>
                <a:gd name="T16" fmla="*/ 117 w 257"/>
                <a:gd name="T17" fmla="*/ 146 h 445"/>
                <a:gd name="T18" fmla="*/ 26 w 257"/>
                <a:gd name="T19" fmla="*/ 0 h 445"/>
                <a:gd name="T20" fmla="*/ 23 w 257"/>
                <a:gd name="T21" fmla="*/ 9 h 445"/>
                <a:gd name="T22" fmla="*/ 22 w 257"/>
                <a:gd name="T23" fmla="*/ 25 h 445"/>
                <a:gd name="T24" fmla="*/ 17 w 257"/>
                <a:gd name="T25" fmla="*/ 34 h 445"/>
                <a:gd name="T26" fmla="*/ 7 w 257"/>
                <a:gd name="T27" fmla="*/ 50 h 445"/>
                <a:gd name="T28" fmla="*/ 0 w 257"/>
                <a:gd name="T29" fmla="*/ 62 h 445"/>
                <a:gd name="T30" fmla="*/ 3 w 257"/>
                <a:gd name="T31" fmla="*/ 75 h 445"/>
                <a:gd name="T32" fmla="*/ 9 w 257"/>
                <a:gd name="T33" fmla="*/ 90 h 445"/>
                <a:gd name="T34" fmla="*/ 5 w 257"/>
                <a:gd name="T35" fmla="*/ 110 h 445"/>
                <a:gd name="T36" fmla="*/ 2 w 257"/>
                <a:gd name="T37" fmla="*/ 122 h 445"/>
                <a:gd name="T38" fmla="*/ 11 w 257"/>
                <a:gd name="T39" fmla="*/ 145 h 445"/>
                <a:gd name="T40" fmla="*/ 17 w 257"/>
                <a:gd name="T41" fmla="*/ 161 h 445"/>
                <a:gd name="T42" fmla="*/ 14 w 257"/>
                <a:gd name="T43" fmla="*/ 169 h 445"/>
                <a:gd name="T44" fmla="*/ 23 w 257"/>
                <a:gd name="T45" fmla="*/ 176 h 445"/>
                <a:gd name="T46" fmla="*/ 29 w 257"/>
                <a:gd name="T47" fmla="*/ 175 h 445"/>
                <a:gd name="T48" fmla="*/ 37 w 257"/>
                <a:gd name="T49" fmla="*/ 172 h 445"/>
                <a:gd name="T50" fmla="*/ 51 w 257"/>
                <a:gd name="T51" fmla="*/ 177 h 445"/>
                <a:gd name="T52" fmla="*/ 49 w 257"/>
                <a:gd name="T53" fmla="*/ 179 h 445"/>
                <a:gd name="T54" fmla="*/ 40 w 257"/>
                <a:gd name="T55" fmla="*/ 176 h 445"/>
                <a:gd name="T56" fmla="*/ 33 w 257"/>
                <a:gd name="T57" fmla="*/ 175 h 445"/>
                <a:gd name="T58" fmla="*/ 35 w 257"/>
                <a:gd name="T59" fmla="*/ 187 h 445"/>
                <a:gd name="T60" fmla="*/ 30 w 257"/>
                <a:gd name="T61" fmla="*/ 192 h 445"/>
                <a:gd name="T62" fmla="*/ 29 w 257"/>
                <a:gd name="T63" fmla="*/ 185 h 445"/>
                <a:gd name="T64" fmla="*/ 24 w 257"/>
                <a:gd name="T65" fmla="*/ 187 h 445"/>
                <a:gd name="T66" fmla="*/ 23 w 257"/>
                <a:gd name="T67" fmla="*/ 204 h 445"/>
                <a:gd name="T68" fmla="*/ 30 w 257"/>
                <a:gd name="T69" fmla="*/ 217 h 445"/>
                <a:gd name="T70" fmla="*/ 35 w 257"/>
                <a:gd name="T71" fmla="*/ 229 h 445"/>
                <a:gd name="T72" fmla="*/ 28 w 257"/>
                <a:gd name="T73" fmla="*/ 234 h 445"/>
                <a:gd name="T74" fmla="*/ 34 w 257"/>
                <a:gd name="T75" fmla="*/ 255 h 445"/>
                <a:gd name="T76" fmla="*/ 42 w 257"/>
                <a:gd name="T77" fmla="*/ 275 h 445"/>
                <a:gd name="T78" fmla="*/ 50 w 257"/>
                <a:gd name="T79" fmla="*/ 288 h 445"/>
                <a:gd name="T80" fmla="*/ 50 w 257"/>
                <a:gd name="T81" fmla="*/ 298 h 445"/>
                <a:gd name="T82" fmla="*/ 53 w 257"/>
                <a:gd name="T83" fmla="*/ 307 h 445"/>
                <a:gd name="T84" fmla="*/ 50 w 257"/>
                <a:gd name="T85" fmla="*/ 327 h 445"/>
                <a:gd name="T86" fmla="*/ 73 w 257"/>
                <a:gd name="T87" fmla="*/ 339 h 445"/>
                <a:gd name="T88" fmla="*/ 91 w 257"/>
                <a:gd name="T89" fmla="*/ 355 h 445"/>
                <a:gd name="T90" fmla="*/ 112 w 257"/>
                <a:gd name="T91" fmla="*/ 374 h 445"/>
                <a:gd name="T92" fmla="*/ 128 w 257"/>
                <a:gd name="T93" fmla="*/ 388 h 445"/>
                <a:gd name="T94" fmla="*/ 143 w 257"/>
                <a:gd name="T95" fmla="*/ 414 h 445"/>
                <a:gd name="T96" fmla="*/ 143 w 257"/>
                <a:gd name="T97" fmla="*/ 434 h 445"/>
                <a:gd name="T98" fmla="*/ 226 w 257"/>
                <a:gd name="T99" fmla="*/ 444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7" h="445">
                  <a:moveTo>
                    <a:pt x="233" y="441"/>
                  </a:moveTo>
                  <a:lnTo>
                    <a:pt x="234" y="438"/>
                  </a:lnTo>
                  <a:lnTo>
                    <a:pt x="229" y="433"/>
                  </a:lnTo>
                  <a:lnTo>
                    <a:pt x="230" y="429"/>
                  </a:lnTo>
                  <a:lnTo>
                    <a:pt x="229" y="423"/>
                  </a:lnTo>
                  <a:lnTo>
                    <a:pt x="231" y="420"/>
                  </a:lnTo>
                  <a:lnTo>
                    <a:pt x="233" y="419"/>
                  </a:lnTo>
                  <a:lnTo>
                    <a:pt x="236" y="416"/>
                  </a:lnTo>
                  <a:lnTo>
                    <a:pt x="239" y="409"/>
                  </a:lnTo>
                  <a:lnTo>
                    <a:pt x="242" y="398"/>
                  </a:lnTo>
                  <a:lnTo>
                    <a:pt x="250" y="392"/>
                  </a:lnTo>
                  <a:lnTo>
                    <a:pt x="255" y="388"/>
                  </a:lnTo>
                  <a:lnTo>
                    <a:pt x="257" y="387"/>
                  </a:lnTo>
                  <a:lnTo>
                    <a:pt x="253" y="382"/>
                  </a:lnTo>
                  <a:lnTo>
                    <a:pt x="251" y="379"/>
                  </a:lnTo>
                  <a:lnTo>
                    <a:pt x="250" y="372"/>
                  </a:lnTo>
                  <a:lnTo>
                    <a:pt x="247" y="364"/>
                  </a:lnTo>
                  <a:lnTo>
                    <a:pt x="247" y="358"/>
                  </a:lnTo>
                  <a:lnTo>
                    <a:pt x="248" y="354"/>
                  </a:lnTo>
                  <a:lnTo>
                    <a:pt x="248" y="353"/>
                  </a:lnTo>
                  <a:lnTo>
                    <a:pt x="118" y="158"/>
                  </a:lnTo>
                  <a:lnTo>
                    <a:pt x="115" y="156"/>
                  </a:lnTo>
                  <a:lnTo>
                    <a:pt x="114" y="155"/>
                  </a:lnTo>
                  <a:lnTo>
                    <a:pt x="113" y="153"/>
                  </a:lnTo>
                  <a:lnTo>
                    <a:pt x="112" y="150"/>
                  </a:lnTo>
                  <a:lnTo>
                    <a:pt x="113" y="147"/>
                  </a:lnTo>
                  <a:lnTo>
                    <a:pt x="117" y="146"/>
                  </a:lnTo>
                  <a:lnTo>
                    <a:pt x="119" y="145"/>
                  </a:lnTo>
                  <a:lnTo>
                    <a:pt x="148" y="35"/>
                  </a:lnTo>
                  <a:lnTo>
                    <a:pt x="26" y="0"/>
                  </a:lnTo>
                  <a:lnTo>
                    <a:pt x="25" y="4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3" y="12"/>
                  </a:lnTo>
                  <a:lnTo>
                    <a:pt x="23" y="21"/>
                  </a:lnTo>
                  <a:lnTo>
                    <a:pt x="22" y="25"/>
                  </a:lnTo>
                  <a:lnTo>
                    <a:pt x="19" y="30"/>
                  </a:lnTo>
                  <a:lnTo>
                    <a:pt x="17" y="33"/>
                  </a:lnTo>
                  <a:lnTo>
                    <a:pt x="17" y="34"/>
                  </a:lnTo>
                  <a:lnTo>
                    <a:pt x="17" y="40"/>
                  </a:lnTo>
                  <a:lnTo>
                    <a:pt x="13" y="45"/>
                  </a:lnTo>
                  <a:lnTo>
                    <a:pt x="7" y="50"/>
                  </a:lnTo>
                  <a:lnTo>
                    <a:pt x="2" y="55"/>
                  </a:lnTo>
                  <a:lnTo>
                    <a:pt x="1" y="57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71"/>
                  </a:lnTo>
                  <a:lnTo>
                    <a:pt x="3" y="75"/>
                  </a:lnTo>
                  <a:lnTo>
                    <a:pt x="7" y="81"/>
                  </a:lnTo>
                  <a:lnTo>
                    <a:pt x="8" y="85"/>
                  </a:lnTo>
                  <a:lnTo>
                    <a:pt x="9" y="90"/>
                  </a:lnTo>
                  <a:lnTo>
                    <a:pt x="9" y="98"/>
                  </a:lnTo>
                  <a:lnTo>
                    <a:pt x="6" y="104"/>
                  </a:lnTo>
                  <a:lnTo>
                    <a:pt x="5" y="110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2" y="122"/>
                  </a:lnTo>
                  <a:lnTo>
                    <a:pt x="3" y="126"/>
                  </a:lnTo>
                  <a:lnTo>
                    <a:pt x="7" y="133"/>
                  </a:lnTo>
                  <a:lnTo>
                    <a:pt x="11" y="145"/>
                  </a:lnTo>
                  <a:lnTo>
                    <a:pt x="15" y="153"/>
                  </a:lnTo>
                  <a:lnTo>
                    <a:pt x="17" y="156"/>
                  </a:lnTo>
                  <a:lnTo>
                    <a:pt x="17" y="161"/>
                  </a:lnTo>
                  <a:lnTo>
                    <a:pt x="16" y="164"/>
                  </a:lnTo>
                  <a:lnTo>
                    <a:pt x="14" y="166"/>
                  </a:lnTo>
                  <a:lnTo>
                    <a:pt x="14" y="169"/>
                  </a:lnTo>
                  <a:lnTo>
                    <a:pt x="18" y="169"/>
                  </a:lnTo>
                  <a:lnTo>
                    <a:pt x="20" y="172"/>
                  </a:lnTo>
                  <a:lnTo>
                    <a:pt x="23" y="176"/>
                  </a:lnTo>
                  <a:lnTo>
                    <a:pt x="24" y="178"/>
                  </a:lnTo>
                  <a:lnTo>
                    <a:pt x="27" y="179"/>
                  </a:lnTo>
                  <a:lnTo>
                    <a:pt x="29" y="175"/>
                  </a:lnTo>
                  <a:lnTo>
                    <a:pt x="29" y="170"/>
                  </a:lnTo>
                  <a:lnTo>
                    <a:pt x="34" y="169"/>
                  </a:lnTo>
                  <a:lnTo>
                    <a:pt x="37" y="172"/>
                  </a:lnTo>
                  <a:lnTo>
                    <a:pt x="44" y="172"/>
                  </a:lnTo>
                  <a:lnTo>
                    <a:pt x="48" y="176"/>
                  </a:lnTo>
                  <a:lnTo>
                    <a:pt x="51" y="177"/>
                  </a:lnTo>
                  <a:lnTo>
                    <a:pt x="53" y="178"/>
                  </a:lnTo>
                  <a:lnTo>
                    <a:pt x="51" y="180"/>
                  </a:lnTo>
                  <a:lnTo>
                    <a:pt x="49" y="179"/>
                  </a:lnTo>
                  <a:lnTo>
                    <a:pt x="45" y="177"/>
                  </a:lnTo>
                  <a:lnTo>
                    <a:pt x="44" y="177"/>
                  </a:lnTo>
                  <a:lnTo>
                    <a:pt x="40" y="176"/>
                  </a:lnTo>
                  <a:lnTo>
                    <a:pt x="38" y="175"/>
                  </a:lnTo>
                  <a:lnTo>
                    <a:pt x="35" y="174"/>
                  </a:lnTo>
                  <a:lnTo>
                    <a:pt x="33" y="175"/>
                  </a:lnTo>
                  <a:lnTo>
                    <a:pt x="33" y="177"/>
                  </a:lnTo>
                  <a:lnTo>
                    <a:pt x="33" y="184"/>
                  </a:lnTo>
                  <a:lnTo>
                    <a:pt x="35" y="187"/>
                  </a:lnTo>
                  <a:lnTo>
                    <a:pt x="34" y="194"/>
                  </a:lnTo>
                  <a:lnTo>
                    <a:pt x="33" y="194"/>
                  </a:lnTo>
                  <a:lnTo>
                    <a:pt x="30" y="192"/>
                  </a:lnTo>
                  <a:lnTo>
                    <a:pt x="29" y="190"/>
                  </a:lnTo>
                  <a:lnTo>
                    <a:pt x="29" y="186"/>
                  </a:lnTo>
                  <a:lnTo>
                    <a:pt x="29" y="185"/>
                  </a:lnTo>
                  <a:lnTo>
                    <a:pt x="28" y="184"/>
                  </a:lnTo>
                  <a:lnTo>
                    <a:pt x="25" y="183"/>
                  </a:lnTo>
                  <a:lnTo>
                    <a:pt x="24" y="187"/>
                  </a:lnTo>
                  <a:lnTo>
                    <a:pt x="23" y="189"/>
                  </a:lnTo>
                  <a:lnTo>
                    <a:pt x="23" y="195"/>
                  </a:lnTo>
                  <a:lnTo>
                    <a:pt x="23" y="204"/>
                  </a:lnTo>
                  <a:lnTo>
                    <a:pt x="23" y="209"/>
                  </a:lnTo>
                  <a:lnTo>
                    <a:pt x="26" y="214"/>
                  </a:lnTo>
                  <a:lnTo>
                    <a:pt x="30" y="217"/>
                  </a:lnTo>
                  <a:lnTo>
                    <a:pt x="34" y="220"/>
                  </a:lnTo>
                  <a:lnTo>
                    <a:pt x="35" y="225"/>
                  </a:lnTo>
                  <a:lnTo>
                    <a:pt x="35" y="229"/>
                  </a:lnTo>
                  <a:lnTo>
                    <a:pt x="34" y="233"/>
                  </a:lnTo>
                  <a:lnTo>
                    <a:pt x="31" y="234"/>
                  </a:lnTo>
                  <a:lnTo>
                    <a:pt x="28" y="234"/>
                  </a:lnTo>
                  <a:lnTo>
                    <a:pt x="28" y="244"/>
                  </a:lnTo>
                  <a:lnTo>
                    <a:pt x="29" y="247"/>
                  </a:lnTo>
                  <a:lnTo>
                    <a:pt x="34" y="255"/>
                  </a:lnTo>
                  <a:lnTo>
                    <a:pt x="35" y="261"/>
                  </a:lnTo>
                  <a:lnTo>
                    <a:pt x="40" y="268"/>
                  </a:lnTo>
                  <a:lnTo>
                    <a:pt x="42" y="275"/>
                  </a:lnTo>
                  <a:lnTo>
                    <a:pt x="45" y="280"/>
                  </a:lnTo>
                  <a:lnTo>
                    <a:pt x="48" y="287"/>
                  </a:lnTo>
                  <a:lnTo>
                    <a:pt x="50" y="288"/>
                  </a:lnTo>
                  <a:lnTo>
                    <a:pt x="50" y="293"/>
                  </a:lnTo>
                  <a:lnTo>
                    <a:pt x="50" y="296"/>
                  </a:lnTo>
                  <a:lnTo>
                    <a:pt x="50" y="298"/>
                  </a:lnTo>
                  <a:lnTo>
                    <a:pt x="52" y="300"/>
                  </a:lnTo>
                  <a:lnTo>
                    <a:pt x="53" y="303"/>
                  </a:lnTo>
                  <a:lnTo>
                    <a:pt x="53" y="307"/>
                  </a:lnTo>
                  <a:lnTo>
                    <a:pt x="52" y="316"/>
                  </a:lnTo>
                  <a:lnTo>
                    <a:pt x="51" y="322"/>
                  </a:lnTo>
                  <a:lnTo>
                    <a:pt x="50" y="327"/>
                  </a:lnTo>
                  <a:lnTo>
                    <a:pt x="59" y="332"/>
                  </a:lnTo>
                  <a:lnTo>
                    <a:pt x="67" y="335"/>
                  </a:lnTo>
                  <a:lnTo>
                    <a:pt x="73" y="339"/>
                  </a:lnTo>
                  <a:lnTo>
                    <a:pt x="82" y="342"/>
                  </a:lnTo>
                  <a:lnTo>
                    <a:pt x="85" y="345"/>
                  </a:lnTo>
                  <a:lnTo>
                    <a:pt x="91" y="355"/>
                  </a:lnTo>
                  <a:lnTo>
                    <a:pt x="99" y="362"/>
                  </a:lnTo>
                  <a:lnTo>
                    <a:pt x="111" y="365"/>
                  </a:lnTo>
                  <a:lnTo>
                    <a:pt x="112" y="374"/>
                  </a:lnTo>
                  <a:lnTo>
                    <a:pt x="114" y="378"/>
                  </a:lnTo>
                  <a:lnTo>
                    <a:pt x="121" y="380"/>
                  </a:lnTo>
                  <a:lnTo>
                    <a:pt x="128" y="388"/>
                  </a:lnTo>
                  <a:lnTo>
                    <a:pt x="136" y="400"/>
                  </a:lnTo>
                  <a:lnTo>
                    <a:pt x="140" y="405"/>
                  </a:lnTo>
                  <a:lnTo>
                    <a:pt x="143" y="414"/>
                  </a:lnTo>
                  <a:lnTo>
                    <a:pt x="140" y="422"/>
                  </a:lnTo>
                  <a:lnTo>
                    <a:pt x="140" y="427"/>
                  </a:lnTo>
                  <a:lnTo>
                    <a:pt x="143" y="434"/>
                  </a:lnTo>
                  <a:lnTo>
                    <a:pt x="147" y="435"/>
                  </a:lnTo>
                  <a:lnTo>
                    <a:pt x="225" y="445"/>
                  </a:lnTo>
                  <a:lnTo>
                    <a:pt x="226" y="444"/>
                  </a:lnTo>
                  <a:lnTo>
                    <a:pt x="233" y="441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B09F50-1B99-DF93-DA25-64C005717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359" y="2660632"/>
              <a:ext cx="473890" cy="254654"/>
            </a:xfrm>
            <a:custGeom>
              <a:avLst/>
              <a:gdLst>
                <a:gd name="T0" fmla="*/ 0 w 332"/>
                <a:gd name="T1" fmla="*/ 25 h 178"/>
                <a:gd name="T2" fmla="*/ 0 w 332"/>
                <a:gd name="T3" fmla="*/ 28 h 178"/>
                <a:gd name="T4" fmla="*/ 0 w 332"/>
                <a:gd name="T5" fmla="*/ 25 h 178"/>
                <a:gd name="T6" fmla="*/ 118 w 332"/>
                <a:gd name="T7" fmla="*/ 32 h 178"/>
                <a:gd name="T8" fmla="*/ 113 w 332"/>
                <a:gd name="T9" fmla="*/ 123 h 178"/>
                <a:gd name="T10" fmla="*/ 121 w 332"/>
                <a:gd name="T11" fmla="*/ 131 h 178"/>
                <a:gd name="T12" fmla="*/ 124 w 332"/>
                <a:gd name="T13" fmla="*/ 134 h 178"/>
                <a:gd name="T14" fmla="*/ 127 w 332"/>
                <a:gd name="T15" fmla="*/ 134 h 178"/>
                <a:gd name="T16" fmla="*/ 131 w 332"/>
                <a:gd name="T17" fmla="*/ 133 h 178"/>
                <a:gd name="T18" fmla="*/ 134 w 332"/>
                <a:gd name="T19" fmla="*/ 134 h 178"/>
                <a:gd name="T20" fmla="*/ 137 w 332"/>
                <a:gd name="T21" fmla="*/ 133 h 178"/>
                <a:gd name="T22" fmla="*/ 141 w 332"/>
                <a:gd name="T23" fmla="*/ 135 h 178"/>
                <a:gd name="T24" fmla="*/ 144 w 332"/>
                <a:gd name="T25" fmla="*/ 144 h 178"/>
                <a:gd name="T26" fmla="*/ 153 w 332"/>
                <a:gd name="T27" fmla="*/ 144 h 178"/>
                <a:gd name="T28" fmla="*/ 160 w 332"/>
                <a:gd name="T29" fmla="*/ 148 h 178"/>
                <a:gd name="T30" fmla="*/ 166 w 332"/>
                <a:gd name="T31" fmla="*/ 147 h 178"/>
                <a:gd name="T32" fmla="*/ 167 w 332"/>
                <a:gd name="T33" fmla="*/ 147 h 178"/>
                <a:gd name="T34" fmla="*/ 171 w 332"/>
                <a:gd name="T35" fmla="*/ 151 h 178"/>
                <a:gd name="T36" fmla="*/ 175 w 332"/>
                <a:gd name="T37" fmla="*/ 148 h 178"/>
                <a:gd name="T38" fmla="*/ 184 w 332"/>
                <a:gd name="T39" fmla="*/ 149 h 178"/>
                <a:gd name="T40" fmla="*/ 188 w 332"/>
                <a:gd name="T41" fmla="*/ 156 h 178"/>
                <a:gd name="T42" fmla="*/ 191 w 332"/>
                <a:gd name="T43" fmla="*/ 156 h 178"/>
                <a:gd name="T44" fmla="*/ 192 w 332"/>
                <a:gd name="T45" fmla="*/ 162 h 178"/>
                <a:gd name="T46" fmla="*/ 196 w 332"/>
                <a:gd name="T47" fmla="*/ 163 h 178"/>
                <a:gd name="T48" fmla="*/ 200 w 332"/>
                <a:gd name="T49" fmla="*/ 160 h 178"/>
                <a:gd name="T50" fmla="*/ 202 w 332"/>
                <a:gd name="T51" fmla="*/ 157 h 178"/>
                <a:gd name="T52" fmla="*/ 204 w 332"/>
                <a:gd name="T53" fmla="*/ 157 h 178"/>
                <a:gd name="T54" fmla="*/ 211 w 332"/>
                <a:gd name="T55" fmla="*/ 162 h 178"/>
                <a:gd name="T56" fmla="*/ 213 w 332"/>
                <a:gd name="T57" fmla="*/ 166 h 178"/>
                <a:gd name="T58" fmla="*/ 220 w 332"/>
                <a:gd name="T59" fmla="*/ 162 h 178"/>
                <a:gd name="T60" fmla="*/ 222 w 332"/>
                <a:gd name="T61" fmla="*/ 164 h 178"/>
                <a:gd name="T62" fmla="*/ 223 w 332"/>
                <a:gd name="T63" fmla="*/ 170 h 178"/>
                <a:gd name="T64" fmla="*/ 225 w 332"/>
                <a:gd name="T65" fmla="*/ 169 h 178"/>
                <a:gd name="T66" fmla="*/ 228 w 332"/>
                <a:gd name="T67" fmla="*/ 164 h 178"/>
                <a:gd name="T68" fmla="*/ 233 w 332"/>
                <a:gd name="T69" fmla="*/ 163 h 178"/>
                <a:gd name="T70" fmla="*/ 239 w 332"/>
                <a:gd name="T71" fmla="*/ 166 h 178"/>
                <a:gd name="T72" fmla="*/ 248 w 332"/>
                <a:gd name="T73" fmla="*/ 165 h 178"/>
                <a:gd name="T74" fmla="*/ 252 w 332"/>
                <a:gd name="T75" fmla="*/ 169 h 178"/>
                <a:gd name="T76" fmla="*/ 254 w 332"/>
                <a:gd name="T77" fmla="*/ 172 h 178"/>
                <a:gd name="T78" fmla="*/ 259 w 332"/>
                <a:gd name="T79" fmla="*/ 171 h 178"/>
                <a:gd name="T80" fmla="*/ 264 w 332"/>
                <a:gd name="T81" fmla="*/ 167 h 178"/>
                <a:gd name="T82" fmla="*/ 267 w 332"/>
                <a:gd name="T83" fmla="*/ 164 h 178"/>
                <a:gd name="T84" fmla="*/ 271 w 332"/>
                <a:gd name="T85" fmla="*/ 164 h 178"/>
                <a:gd name="T86" fmla="*/ 275 w 332"/>
                <a:gd name="T87" fmla="*/ 166 h 178"/>
                <a:gd name="T88" fmla="*/ 278 w 332"/>
                <a:gd name="T89" fmla="*/ 165 h 178"/>
                <a:gd name="T90" fmla="*/ 282 w 332"/>
                <a:gd name="T91" fmla="*/ 162 h 178"/>
                <a:gd name="T92" fmla="*/ 288 w 332"/>
                <a:gd name="T93" fmla="*/ 163 h 178"/>
                <a:gd name="T94" fmla="*/ 291 w 332"/>
                <a:gd name="T95" fmla="*/ 164 h 178"/>
                <a:gd name="T96" fmla="*/ 300 w 332"/>
                <a:gd name="T97" fmla="*/ 161 h 178"/>
                <a:gd name="T98" fmla="*/ 306 w 332"/>
                <a:gd name="T99" fmla="*/ 163 h 178"/>
                <a:gd name="T100" fmla="*/ 311 w 332"/>
                <a:gd name="T101" fmla="*/ 168 h 178"/>
                <a:gd name="T102" fmla="*/ 318 w 332"/>
                <a:gd name="T103" fmla="*/ 173 h 178"/>
                <a:gd name="T104" fmla="*/ 324 w 332"/>
                <a:gd name="T105" fmla="*/ 173 h 178"/>
                <a:gd name="T106" fmla="*/ 328 w 332"/>
                <a:gd name="T107" fmla="*/ 176 h 178"/>
                <a:gd name="T108" fmla="*/ 331 w 332"/>
                <a:gd name="T109" fmla="*/ 178 h 178"/>
                <a:gd name="T110" fmla="*/ 332 w 332"/>
                <a:gd name="T111" fmla="*/ 88 h 178"/>
                <a:gd name="T112" fmla="*/ 324 w 332"/>
                <a:gd name="T113" fmla="*/ 37 h 178"/>
                <a:gd name="T114" fmla="*/ 324 w 332"/>
                <a:gd name="T115" fmla="*/ 12 h 178"/>
                <a:gd name="T116" fmla="*/ 175 w 332"/>
                <a:gd name="T117" fmla="*/ 9 h 178"/>
                <a:gd name="T118" fmla="*/ 4 w 332"/>
                <a:gd name="T119" fmla="*/ 0 h 178"/>
                <a:gd name="T120" fmla="*/ 3 w 332"/>
                <a:gd name="T121" fmla="*/ 25 h 178"/>
                <a:gd name="T122" fmla="*/ 0 w 332"/>
                <a:gd name="T123" fmla="*/ 2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2" h="178">
                  <a:moveTo>
                    <a:pt x="0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4" y="134"/>
                    <a:pt x="124" y="134"/>
                    <a:pt x="124" y="134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31" y="133"/>
                    <a:pt x="131" y="133"/>
                    <a:pt x="131" y="133"/>
                  </a:cubicBezTo>
                  <a:cubicBezTo>
                    <a:pt x="134" y="134"/>
                    <a:pt x="134" y="134"/>
                    <a:pt x="134" y="134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41" y="135"/>
                    <a:pt x="141" y="135"/>
                    <a:pt x="141" y="135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53" y="144"/>
                    <a:pt x="153" y="144"/>
                    <a:pt x="153" y="144"/>
                  </a:cubicBezTo>
                  <a:cubicBezTo>
                    <a:pt x="160" y="148"/>
                    <a:pt x="160" y="148"/>
                    <a:pt x="160" y="148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71" y="151"/>
                    <a:pt x="171" y="151"/>
                    <a:pt x="171" y="151"/>
                  </a:cubicBezTo>
                  <a:cubicBezTo>
                    <a:pt x="175" y="148"/>
                    <a:pt x="175" y="148"/>
                    <a:pt x="175" y="148"/>
                  </a:cubicBezTo>
                  <a:cubicBezTo>
                    <a:pt x="184" y="149"/>
                    <a:pt x="184" y="149"/>
                    <a:pt x="184" y="149"/>
                  </a:cubicBezTo>
                  <a:cubicBezTo>
                    <a:pt x="188" y="156"/>
                    <a:pt x="188" y="156"/>
                    <a:pt x="188" y="156"/>
                  </a:cubicBezTo>
                  <a:cubicBezTo>
                    <a:pt x="191" y="156"/>
                    <a:pt x="191" y="156"/>
                    <a:pt x="191" y="156"/>
                  </a:cubicBezTo>
                  <a:cubicBezTo>
                    <a:pt x="192" y="162"/>
                    <a:pt x="192" y="162"/>
                    <a:pt x="192" y="162"/>
                  </a:cubicBezTo>
                  <a:cubicBezTo>
                    <a:pt x="196" y="163"/>
                    <a:pt x="196" y="163"/>
                    <a:pt x="196" y="163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3" y="166"/>
                    <a:pt x="213" y="166"/>
                    <a:pt x="213" y="166"/>
                  </a:cubicBezTo>
                  <a:cubicBezTo>
                    <a:pt x="220" y="162"/>
                    <a:pt x="220" y="162"/>
                    <a:pt x="220" y="162"/>
                  </a:cubicBezTo>
                  <a:cubicBezTo>
                    <a:pt x="222" y="164"/>
                    <a:pt x="222" y="164"/>
                    <a:pt x="222" y="164"/>
                  </a:cubicBezTo>
                  <a:cubicBezTo>
                    <a:pt x="223" y="170"/>
                    <a:pt x="223" y="170"/>
                    <a:pt x="223" y="170"/>
                  </a:cubicBezTo>
                  <a:cubicBezTo>
                    <a:pt x="225" y="169"/>
                    <a:pt x="225" y="169"/>
                    <a:pt x="225" y="169"/>
                  </a:cubicBezTo>
                  <a:cubicBezTo>
                    <a:pt x="228" y="164"/>
                    <a:pt x="228" y="164"/>
                    <a:pt x="228" y="164"/>
                  </a:cubicBezTo>
                  <a:cubicBezTo>
                    <a:pt x="233" y="163"/>
                    <a:pt x="233" y="163"/>
                    <a:pt x="233" y="163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48" y="165"/>
                    <a:pt x="248" y="165"/>
                    <a:pt x="248" y="165"/>
                  </a:cubicBezTo>
                  <a:cubicBezTo>
                    <a:pt x="252" y="169"/>
                    <a:pt x="252" y="169"/>
                    <a:pt x="252" y="169"/>
                  </a:cubicBezTo>
                  <a:cubicBezTo>
                    <a:pt x="254" y="172"/>
                    <a:pt x="254" y="172"/>
                    <a:pt x="254" y="172"/>
                  </a:cubicBezTo>
                  <a:cubicBezTo>
                    <a:pt x="259" y="171"/>
                    <a:pt x="259" y="171"/>
                    <a:pt x="259" y="171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7" y="164"/>
                    <a:pt x="267" y="164"/>
                    <a:pt x="267" y="164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75" y="166"/>
                    <a:pt x="275" y="166"/>
                    <a:pt x="275" y="166"/>
                  </a:cubicBezTo>
                  <a:cubicBezTo>
                    <a:pt x="278" y="165"/>
                    <a:pt x="278" y="165"/>
                    <a:pt x="278" y="165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8" y="163"/>
                    <a:pt x="288" y="163"/>
                    <a:pt x="288" y="163"/>
                  </a:cubicBezTo>
                  <a:cubicBezTo>
                    <a:pt x="291" y="164"/>
                    <a:pt x="291" y="164"/>
                    <a:pt x="291" y="164"/>
                  </a:cubicBezTo>
                  <a:cubicBezTo>
                    <a:pt x="300" y="161"/>
                    <a:pt x="300" y="161"/>
                    <a:pt x="300" y="161"/>
                  </a:cubicBezTo>
                  <a:cubicBezTo>
                    <a:pt x="306" y="163"/>
                    <a:pt x="306" y="163"/>
                    <a:pt x="306" y="163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8" y="173"/>
                    <a:pt x="318" y="173"/>
                    <a:pt x="318" y="173"/>
                  </a:cubicBezTo>
                  <a:cubicBezTo>
                    <a:pt x="324" y="173"/>
                    <a:pt x="324" y="173"/>
                    <a:pt x="324" y="173"/>
                  </a:cubicBezTo>
                  <a:cubicBezTo>
                    <a:pt x="328" y="176"/>
                    <a:pt x="328" y="176"/>
                    <a:pt x="328" y="176"/>
                  </a:cubicBezTo>
                  <a:cubicBezTo>
                    <a:pt x="331" y="178"/>
                    <a:pt x="331" y="178"/>
                    <a:pt x="331" y="178"/>
                  </a:cubicBezTo>
                  <a:cubicBezTo>
                    <a:pt x="332" y="88"/>
                    <a:pt x="332" y="88"/>
                    <a:pt x="332" y="88"/>
                  </a:cubicBezTo>
                  <a:cubicBezTo>
                    <a:pt x="324" y="37"/>
                    <a:pt x="324" y="37"/>
                    <a:pt x="324" y="37"/>
                  </a:cubicBezTo>
                  <a:cubicBezTo>
                    <a:pt x="324" y="12"/>
                    <a:pt x="324" y="12"/>
                    <a:pt x="324" y="12"/>
                  </a:cubicBezTo>
                  <a:cubicBezTo>
                    <a:pt x="324" y="12"/>
                    <a:pt x="211" y="10"/>
                    <a:pt x="175" y="9"/>
                  </a:cubicBezTo>
                  <a:cubicBezTo>
                    <a:pt x="131" y="7"/>
                    <a:pt x="4" y="0"/>
                    <a:pt x="4" y="0"/>
                  </a:cubicBezTo>
                  <a:cubicBezTo>
                    <a:pt x="3" y="25"/>
                    <a:pt x="3" y="25"/>
                    <a:pt x="3" y="25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092044F-68F6-29ED-A4A1-6741A98A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071" y="2454886"/>
              <a:ext cx="401373" cy="222611"/>
            </a:xfrm>
            <a:custGeom>
              <a:avLst/>
              <a:gdLst>
                <a:gd name="T0" fmla="*/ 282 w 282"/>
                <a:gd name="T1" fmla="*/ 156 h 156"/>
                <a:gd name="T2" fmla="*/ 282 w 282"/>
                <a:gd name="T3" fmla="*/ 52 h 156"/>
                <a:gd name="T4" fmla="*/ 276 w 282"/>
                <a:gd name="T5" fmla="*/ 49 h 156"/>
                <a:gd name="T6" fmla="*/ 273 w 282"/>
                <a:gd name="T7" fmla="*/ 47 h 156"/>
                <a:gd name="T8" fmla="*/ 271 w 282"/>
                <a:gd name="T9" fmla="*/ 41 h 156"/>
                <a:gd name="T10" fmla="*/ 265 w 282"/>
                <a:gd name="T11" fmla="*/ 35 h 156"/>
                <a:gd name="T12" fmla="*/ 268 w 282"/>
                <a:gd name="T13" fmla="*/ 30 h 156"/>
                <a:gd name="T14" fmla="*/ 271 w 282"/>
                <a:gd name="T15" fmla="*/ 24 h 156"/>
                <a:gd name="T16" fmla="*/ 271 w 282"/>
                <a:gd name="T17" fmla="*/ 19 h 156"/>
                <a:gd name="T18" fmla="*/ 269 w 282"/>
                <a:gd name="T19" fmla="*/ 19 h 156"/>
                <a:gd name="T20" fmla="*/ 260 w 282"/>
                <a:gd name="T21" fmla="*/ 19 h 156"/>
                <a:gd name="T22" fmla="*/ 258 w 282"/>
                <a:gd name="T23" fmla="*/ 15 h 156"/>
                <a:gd name="T24" fmla="*/ 254 w 282"/>
                <a:gd name="T25" fmla="*/ 9 h 156"/>
                <a:gd name="T26" fmla="*/ 165 w 282"/>
                <a:gd name="T27" fmla="*/ 6 h 156"/>
                <a:gd name="T28" fmla="*/ 10 w 282"/>
                <a:gd name="T29" fmla="*/ 0 h 156"/>
                <a:gd name="T30" fmla="*/ 0 w 282"/>
                <a:gd name="T31" fmla="*/ 146 h 156"/>
                <a:gd name="T32" fmla="*/ 133 w 282"/>
                <a:gd name="T33" fmla="*/ 153 h 156"/>
                <a:gd name="T34" fmla="*/ 282 w 282"/>
                <a:gd name="T3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2" h="156">
                  <a:moveTo>
                    <a:pt x="282" y="156"/>
                  </a:moveTo>
                  <a:cubicBezTo>
                    <a:pt x="282" y="52"/>
                    <a:pt x="282" y="52"/>
                    <a:pt x="282" y="52"/>
                  </a:cubicBezTo>
                  <a:cubicBezTo>
                    <a:pt x="276" y="49"/>
                    <a:pt x="276" y="49"/>
                    <a:pt x="276" y="49"/>
                  </a:cubicBezTo>
                  <a:cubicBezTo>
                    <a:pt x="273" y="47"/>
                    <a:pt x="273" y="47"/>
                    <a:pt x="273" y="47"/>
                  </a:cubicBezTo>
                  <a:cubicBezTo>
                    <a:pt x="271" y="41"/>
                    <a:pt x="271" y="41"/>
                    <a:pt x="271" y="41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1" y="24"/>
                    <a:pt x="271" y="24"/>
                    <a:pt x="271" y="24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60" y="19"/>
                    <a:pt x="260" y="19"/>
                    <a:pt x="260" y="19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4" y="9"/>
                    <a:pt x="254" y="9"/>
                    <a:pt x="254" y="9"/>
                  </a:cubicBezTo>
                  <a:cubicBezTo>
                    <a:pt x="254" y="9"/>
                    <a:pt x="187" y="7"/>
                    <a:pt x="165" y="6"/>
                  </a:cubicBezTo>
                  <a:cubicBezTo>
                    <a:pt x="126" y="5"/>
                    <a:pt x="10" y="0"/>
                    <a:pt x="10" y="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41" y="148"/>
                    <a:pt x="104" y="151"/>
                    <a:pt x="133" y="153"/>
                  </a:cubicBezTo>
                  <a:cubicBezTo>
                    <a:pt x="169" y="154"/>
                    <a:pt x="282" y="156"/>
                    <a:pt x="282" y="156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290D61D-8135-5647-6D44-D7D2247D6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749" y="2242394"/>
              <a:ext cx="446907" cy="225984"/>
            </a:xfrm>
            <a:custGeom>
              <a:avLst/>
              <a:gdLst>
                <a:gd name="T0" fmla="*/ 313 w 313"/>
                <a:gd name="T1" fmla="*/ 158 h 158"/>
                <a:gd name="T2" fmla="*/ 313 w 313"/>
                <a:gd name="T3" fmla="*/ 158 h 158"/>
                <a:gd name="T4" fmla="*/ 313 w 313"/>
                <a:gd name="T5" fmla="*/ 158 h 158"/>
                <a:gd name="T6" fmla="*/ 311 w 313"/>
                <a:gd name="T7" fmla="*/ 154 h 158"/>
                <a:gd name="T8" fmla="*/ 310 w 313"/>
                <a:gd name="T9" fmla="*/ 148 h 158"/>
                <a:gd name="T10" fmla="*/ 304 w 313"/>
                <a:gd name="T11" fmla="*/ 146 h 158"/>
                <a:gd name="T12" fmla="*/ 304 w 313"/>
                <a:gd name="T13" fmla="*/ 145 h 158"/>
                <a:gd name="T14" fmla="*/ 302 w 313"/>
                <a:gd name="T15" fmla="*/ 142 h 158"/>
                <a:gd name="T16" fmla="*/ 304 w 313"/>
                <a:gd name="T17" fmla="*/ 140 h 158"/>
                <a:gd name="T18" fmla="*/ 303 w 313"/>
                <a:gd name="T19" fmla="*/ 135 h 158"/>
                <a:gd name="T20" fmla="*/ 300 w 313"/>
                <a:gd name="T21" fmla="*/ 133 h 158"/>
                <a:gd name="T22" fmla="*/ 299 w 313"/>
                <a:gd name="T23" fmla="*/ 130 h 158"/>
                <a:gd name="T24" fmla="*/ 297 w 313"/>
                <a:gd name="T25" fmla="*/ 123 h 158"/>
                <a:gd name="T26" fmla="*/ 297 w 313"/>
                <a:gd name="T27" fmla="*/ 113 h 158"/>
                <a:gd name="T28" fmla="*/ 296 w 313"/>
                <a:gd name="T29" fmla="*/ 111 h 158"/>
                <a:gd name="T30" fmla="*/ 294 w 313"/>
                <a:gd name="T31" fmla="*/ 108 h 158"/>
                <a:gd name="T32" fmla="*/ 295 w 313"/>
                <a:gd name="T33" fmla="*/ 104 h 158"/>
                <a:gd name="T34" fmla="*/ 295 w 313"/>
                <a:gd name="T35" fmla="*/ 94 h 158"/>
                <a:gd name="T36" fmla="*/ 293 w 313"/>
                <a:gd name="T37" fmla="*/ 87 h 158"/>
                <a:gd name="T38" fmla="*/ 291 w 313"/>
                <a:gd name="T39" fmla="*/ 85 h 158"/>
                <a:gd name="T40" fmla="*/ 289 w 313"/>
                <a:gd name="T41" fmla="*/ 85 h 158"/>
                <a:gd name="T42" fmla="*/ 288 w 313"/>
                <a:gd name="T43" fmla="*/ 83 h 158"/>
                <a:gd name="T44" fmla="*/ 287 w 313"/>
                <a:gd name="T45" fmla="*/ 78 h 158"/>
                <a:gd name="T46" fmla="*/ 286 w 313"/>
                <a:gd name="T47" fmla="*/ 74 h 158"/>
                <a:gd name="T48" fmla="*/ 289 w 313"/>
                <a:gd name="T49" fmla="*/ 73 h 158"/>
                <a:gd name="T50" fmla="*/ 289 w 313"/>
                <a:gd name="T51" fmla="*/ 72 h 158"/>
                <a:gd name="T52" fmla="*/ 288 w 313"/>
                <a:gd name="T53" fmla="*/ 71 h 158"/>
                <a:gd name="T54" fmla="*/ 287 w 313"/>
                <a:gd name="T55" fmla="*/ 68 h 158"/>
                <a:gd name="T56" fmla="*/ 285 w 313"/>
                <a:gd name="T57" fmla="*/ 65 h 158"/>
                <a:gd name="T58" fmla="*/ 283 w 313"/>
                <a:gd name="T59" fmla="*/ 60 h 158"/>
                <a:gd name="T60" fmla="*/ 281 w 313"/>
                <a:gd name="T61" fmla="*/ 54 h 158"/>
                <a:gd name="T62" fmla="*/ 278 w 313"/>
                <a:gd name="T63" fmla="*/ 49 h 158"/>
                <a:gd name="T64" fmla="*/ 275 w 313"/>
                <a:gd name="T65" fmla="*/ 40 h 158"/>
                <a:gd name="T66" fmla="*/ 272 w 313"/>
                <a:gd name="T67" fmla="*/ 36 h 158"/>
                <a:gd name="T68" fmla="*/ 271 w 313"/>
                <a:gd name="T69" fmla="*/ 35 h 158"/>
                <a:gd name="T70" fmla="*/ 267 w 313"/>
                <a:gd name="T71" fmla="*/ 32 h 158"/>
                <a:gd name="T72" fmla="*/ 260 w 313"/>
                <a:gd name="T73" fmla="*/ 27 h 158"/>
                <a:gd name="T74" fmla="*/ 255 w 313"/>
                <a:gd name="T75" fmla="*/ 25 h 158"/>
                <a:gd name="T76" fmla="*/ 250 w 313"/>
                <a:gd name="T77" fmla="*/ 23 h 158"/>
                <a:gd name="T78" fmla="*/ 246 w 313"/>
                <a:gd name="T79" fmla="*/ 19 h 158"/>
                <a:gd name="T80" fmla="*/ 239 w 313"/>
                <a:gd name="T81" fmla="*/ 18 h 158"/>
                <a:gd name="T82" fmla="*/ 230 w 313"/>
                <a:gd name="T83" fmla="*/ 19 h 158"/>
                <a:gd name="T84" fmla="*/ 227 w 313"/>
                <a:gd name="T85" fmla="*/ 19 h 158"/>
                <a:gd name="T86" fmla="*/ 224 w 313"/>
                <a:gd name="T87" fmla="*/ 20 h 158"/>
                <a:gd name="T88" fmla="*/ 222 w 313"/>
                <a:gd name="T89" fmla="*/ 22 h 158"/>
                <a:gd name="T90" fmla="*/ 219 w 313"/>
                <a:gd name="T91" fmla="*/ 21 h 158"/>
                <a:gd name="T92" fmla="*/ 216 w 313"/>
                <a:gd name="T93" fmla="*/ 19 h 158"/>
                <a:gd name="T94" fmla="*/ 210 w 313"/>
                <a:gd name="T95" fmla="*/ 16 h 158"/>
                <a:gd name="T96" fmla="*/ 202 w 313"/>
                <a:gd name="T97" fmla="*/ 12 h 158"/>
                <a:gd name="T98" fmla="*/ 10 w 313"/>
                <a:gd name="T99" fmla="*/ 0 h 158"/>
                <a:gd name="T100" fmla="*/ 0 w 313"/>
                <a:gd name="T101" fmla="*/ 95 h 158"/>
                <a:gd name="T102" fmla="*/ 73 w 313"/>
                <a:gd name="T103" fmla="*/ 102 h 158"/>
                <a:gd name="T104" fmla="*/ 69 w 313"/>
                <a:gd name="T105" fmla="*/ 149 h 158"/>
                <a:gd name="T106" fmla="*/ 69 w 313"/>
                <a:gd name="T107" fmla="*/ 149 h 158"/>
                <a:gd name="T108" fmla="*/ 224 w 313"/>
                <a:gd name="T109" fmla="*/ 155 h 158"/>
                <a:gd name="T110" fmla="*/ 313 w 313"/>
                <a:gd name="T11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3" h="158">
                  <a:moveTo>
                    <a:pt x="313" y="158"/>
                  </a:moveTo>
                  <a:cubicBezTo>
                    <a:pt x="313" y="158"/>
                    <a:pt x="313" y="158"/>
                    <a:pt x="313" y="158"/>
                  </a:cubicBezTo>
                  <a:cubicBezTo>
                    <a:pt x="313" y="158"/>
                    <a:pt x="313" y="158"/>
                    <a:pt x="313" y="158"/>
                  </a:cubicBezTo>
                  <a:cubicBezTo>
                    <a:pt x="311" y="154"/>
                    <a:pt x="311" y="154"/>
                    <a:pt x="311" y="154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10" y="148"/>
                    <a:pt x="305" y="147"/>
                    <a:pt x="304" y="146"/>
                  </a:cubicBezTo>
                  <a:cubicBezTo>
                    <a:pt x="303" y="145"/>
                    <a:pt x="304" y="145"/>
                    <a:pt x="304" y="145"/>
                  </a:cubicBezTo>
                  <a:cubicBezTo>
                    <a:pt x="302" y="142"/>
                    <a:pt x="302" y="142"/>
                    <a:pt x="302" y="142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3" y="135"/>
                    <a:pt x="303" y="135"/>
                    <a:pt x="303" y="135"/>
                  </a:cubicBezTo>
                  <a:cubicBezTo>
                    <a:pt x="300" y="133"/>
                    <a:pt x="300" y="133"/>
                    <a:pt x="300" y="133"/>
                  </a:cubicBezTo>
                  <a:cubicBezTo>
                    <a:pt x="299" y="130"/>
                    <a:pt x="299" y="130"/>
                    <a:pt x="299" y="130"/>
                  </a:cubicBezTo>
                  <a:cubicBezTo>
                    <a:pt x="297" y="123"/>
                    <a:pt x="297" y="123"/>
                    <a:pt x="297" y="123"/>
                  </a:cubicBezTo>
                  <a:cubicBezTo>
                    <a:pt x="297" y="113"/>
                    <a:pt x="297" y="113"/>
                    <a:pt x="297" y="113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294" y="108"/>
                    <a:pt x="294" y="108"/>
                    <a:pt x="294" y="108"/>
                  </a:cubicBezTo>
                  <a:cubicBezTo>
                    <a:pt x="295" y="104"/>
                    <a:pt x="295" y="104"/>
                    <a:pt x="295" y="104"/>
                  </a:cubicBezTo>
                  <a:cubicBezTo>
                    <a:pt x="295" y="94"/>
                    <a:pt x="295" y="94"/>
                    <a:pt x="295" y="94"/>
                  </a:cubicBezTo>
                  <a:cubicBezTo>
                    <a:pt x="293" y="87"/>
                    <a:pt x="293" y="87"/>
                    <a:pt x="293" y="87"/>
                  </a:cubicBezTo>
                  <a:cubicBezTo>
                    <a:pt x="291" y="85"/>
                    <a:pt x="291" y="85"/>
                    <a:pt x="291" y="85"/>
                  </a:cubicBezTo>
                  <a:cubicBezTo>
                    <a:pt x="289" y="85"/>
                    <a:pt x="289" y="85"/>
                    <a:pt x="289" y="85"/>
                  </a:cubicBezTo>
                  <a:cubicBezTo>
                    <a:pt x="288" y="83"/>
                    <a:pt x="288" y="83"/>
                    <a:pt x="288" y="83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6" y="74"/>
                    <a:pt x="286" y="74"/>
                    <a:pt x="286" y="74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88" y="71"/>
                    <a:pt x="288" y="71"/>
                    <a:pt x="288" y="71"/>
                  </a:cubicBezTo>
                  <a:cubicBezTo>
                    <a:pt x="287" y="68"/>
                    <a:pt x="287" y="68"/>
                    <a:pt x="287" y="68"/>
                  </a:cubicBezTo>
                  <a:cubicBezTo>
                    <a:pt x="285" y="65"/>
                    <a:pt x="285" y="65"/>
                    <a:pt x="285" y="65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71" y="35"/>
                    <a:pt x="271" y="35"/>
                    <a:pt x="271" y="35"/>
                  </a:cubicBezTo>
                  <a:cubicBezTo>
                    <a:pt x="267" y="32"/>
                    <a:pt x="267" y="32"/>
                    <a:pt x="267" y="32"/>
                  </a:cubicBezTo>
                  <a:cubicBezTo>
                    <a:pt x="260" y="27"/>
                    <a:pt x="260" y="27"/>
                    <a:pt x="260" y="27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46" y="19"/>
                    <a:pt x="246" y="19"/>
                    <a:pt x="246" y="19"/>
                  </a:cubicBezTo>
                  <a:cubicBezTo>
                    <a:pt x="239" y="18"/>
                    <a:pt x="239" y="18"/>
                    <a:pt x="239" y="18"/>
                  </a:cubicBezTo>
                  <a:cubicBezTo>
                    <a:pt x="230" y="19"/>
                    <a:pt x="230" y="19"/>
                    <a:pt x="230" y="19"/>
                  </a:cubicBezTo>
                  <a:cubicBezTo>
                    <a:pt x="227" y="19"/>
                    <a:pt x="227" y="19"/>
                    <a:pt x="227" y="19"/>
                  </a:cubicBezTo>
                  <a:cubicBezTo>
                    <a:pt x="224" y="20"/>
                    <a:pt x="224" y="20"/>
                    <a:pt x="224" y="20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2" y="12"/>
                    <a:pt x="202" y="12"/>
                    <a:pt x="202" y="1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75" y="149"/>
                    <a:pt x="186" y="154"/>
                    <a:pt x="224" y="155"/>
                  </a:cubicBezTo>
                  <a:cubicBezTo>
                    <a:pt x="246" y="156"/>
                    <a:pt x="313" y="158"/>
                    <a:pt x="313" y="158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73685B0-4866-FA87-D15D-4AE96C924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240" y="2040021"/>
              <a:ext cx="384509" cy="256340"/>
            </a:xfrm>
            <a:custGeom>
              <a:avLst/>
              <a:gdLst>
                <a:gd name="T0" fmla="*/ 200 w 269"/>
                <a:gd name="T1" fmla="*/ 158 h 180"/>
                <a:gd name="T2" fmla="*/ 206 w 269"/>
                <a:gd name="T3" fmla="*/ 161 h 180"/>
                <a:gd name="T4" fmla="*/ 209 w 269"/>
                <a:gd name="T5" fmla="*/ 163 h 180"/>
                <a:gd name="T6" fmla="*/ 212 w 269"/>
                <a:gd name="T7" fmla="*/ 164 h 180"/>
                <a:gd name="T8" fmla="*/ 214 w 269"/>
                <a:gd name="T9" fmla="*/ 162 h 180"/>
                <a:gd name="T10" fmla="*/ 217 w 269"/>
                <a:gd name="T11" fmla="*/ 161 h 180"/>
                <a:gd name="T12" fmla="*/ 220 w 269"/>
                <a:gd name="T13" fmla="*/ 161 h 180"/>
                <a:gd name="T14" fmla="*/ 229 w 269"/>
                <a:gd name="T15" fmla="*/ 160 h 180"/>
                <a:gd name="T16" fmla="*/ 236 w 269"/>
                <a:gd name="T17" fmla="*/ 161 h 180"/>
                <a:gd name="T18" fmla="*/ 240 w 269"/>
                <a:gd name="T19" fmla="*/ 165 h 180"/>
                <a:gd name="T20" fmla="*/ 245 w 269"/>
                <a:gd name="T21" fmla="*/ 167 h 180"/>
                <a:gd name="T22" fmla="*/ 250 w 269"/>
                <a:gd name="T23" fmla="*/ 169 h 180"/>
                <a:gd name="T24" fmla="*/ 257 w 269"/>
                <a:gd name="T25" fmla="*/ 174 h 180"/>
                <a:gd name="T26" fmla="*/ 261 w 269"/>
                <a:gd name="T27" fmla="*/ 177 h 180"/>
                <a:gd name="T28" fmla="*/ 262 w 269"/>
                <a:gd name="T29" fmla="*/ 178 h 180"/>
                <a:gd name="T30" fmla="*/ 263 w 269"/>
                <a:gd name="T31" fmla="*/ 180 h 180"/>
                <a:gd name="T32" fmla="*/ 263 w 269"/>
                <a:gd name="T33" fmla="*/ 180 h 180"/>
                <a:gd name="T34" fmla="*/ 263 w 269"/>
                <a:gd name="T35" fmla="*/ 177 h 180"/>
                <a:gd name="T36" fmla="*/ 263 w 269"/>
                <a:gd name="T37" fmla="*/ 173 h 180"/>
                <a:gd name="T38" fmla="*/ 259 w 269"/>
                <a:gd name="T39" fmla="*/ 170 h 180"/>
                <a:gd name="T40" fmla="*/ 259 w 269"/>
                <a:gd name="T41" fmla="*/ 167 h 180"/>
                <a:gd name="T42" fmla="*/ 260 w 269"/>
                <a:gd name="T43" fmla="*/ 164 h 180"/>
                <a:gd name="T44" fmla="*/ 263 w 269"/>
                <a:gd name="T45" fmla="*/ 163 h 180"/>
                <a:gd name="T46" fmla="*/ 263 w 269"/>
                <a:gd name="T47" fmla="*/ 156 h 180"/>
                <a:gd name="T48" fmla="*/ 264 w 269"/>
                <a:gd name="T49" fmla="*/ 153 h 180"/>
                <a:gd name="T50" fmla="*/ 266 w 269"/>
                <a:gd name="T51" fmla="*/ 152 h 180"/>
                <a:gd name="T52" fmla="*/ 266 w 269"/>
                <a:gd name="T53" fmla="*/ 148 h 180"/>
                <a:gd name="T54" fmla="*/ 264 w 269"/>
                <a:gd name="T55" fmla="*/ 143 h 180"/>
                <a:gd name="T56" fmla="*/ 262 w 269"/>
                <a:gd name="T57" fmla="*/ 142 h 180"/>
                <a:gd name="T58" fmla="*/ 263 w 269"/>
                <a:gd name="T59" fmla="*/ 137 h 180"/>
                <a:gd name="T60" fmla="*/ 263 w 269"/>
                <a:gd name="T61" fmla="*/ 134 h 180"/>
                <a:gd name="T62" fmla="*/ 266 w 269"/>
                <a:gd name="T63" fmla="*/ 134 h 180"/>
                <a:gd name="T64" fmla="*/ 269 w 269"/>
                <a:gd name="T65" fmla="*/ 47 h 180"/>
                <a:gd name="T66" fmla="*/ 266 w 269"/>
                <a:gd name="T67" fmla="*/ 44 h 180"/>
                <a:gd name="T68" fmla="*/ 264 w 269"/>
                <a:gd name="T69" fmla="*/ 41 h 180"/>
                <a:gd name="T70" fmla="*/ 259 w 269"/>
                <a:gd name="T71" fmla="*/ 39 h 180"/>
                <a:gd name="T72" fmla="*/ 258 w 269"/>
                <a:gd name="T73" fmla="*/ 36 h 180"/>
                <a:gd name="T74" fmla="*/ 255 w 269"/>
                <a:gd name="T75" fmla="*/ 33 h 180"/>
                <a:gd name="T76" fmla="*/ 254 w 269"/>
                <a:gd name="T77" fmla="*/ 31 h 180"/>
                <a:gd name="T78" fmla="*/ 254 w 269"/>
                <a:gd name="T79" fmla="*/ 29 h 180"/>
                <a:gd name="T80" fmla="*/ 254 w 269"/>
                <a:gd name="T81" fmla="*/ 27 h 180"/>
                <a:gd name="T82" fmla="*/ 257 w 269"/>
                <a:gd name="T83" fmla="*/ 24 h 180"/>
                <a:gd name="T84" fmla="*/ 260 w 269"/>
                <a:gd name="T85" fmla="*/ 21 h 180"/>
                <a:gd name="T86" fmla="*/ 264 w 269"/>
                <a:gd name="T87" fmla="*/ 17 h 180"/>
                <a:gd name="T88" fmla="*/ 263 w 269"/>
                <a:gd name="T89" fmla="*/ 15 h 180"/>
                <a:gd name="T90" fmla="*/ 263 w 269"/>
                <a:gd name="T91" fmla="*/ 14 h 180"/>
                <a:gd name="T92" fmla="*/ 136 w 269"/>
                <a:gd name="T93" fmla="*/ 8 h 180"/>
                <a:gd name="T94" fmla="*/ 14 w 269"/>
                <a:gd name="T95" fmla="*/ 0 h 180"/>
                <a:gd name="T96" fmla="*/ 0 w 269"/>
                <a:gd name="T97" fmla="*/ 142 h 180"/>
                <a:gd name="T98" fmla="*/ 192 w 269"/>
                <a:gd name="T99" fmla="*/ 154 h 180"/>
                <a:gd name="T100" fmla="*/ 200 w 269"/>
                <a:gd name="T101" fmla="*/ 15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9" h="180">
                  <a:moveTo>
                    <a:pt x="200" y="158"/>
                  </a:moveTo>
                  <a:cubicBezTo>
                    <a:pt x="206" y="161"/>
                    <a:pt x="206" y="161"/>
                    <a:pt x="206" y="161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2" y="164"/>
                    <a:pt x="212" y="164"/>
                    <a:pt x="212" y="164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45" y="167"/>
                    <a:pt x="245" y="167"/>
                    <a:pt x="245" y="167"/>
                  </a:cubicBezTo>
                  <a:cubicBezTo>
                    <a:pt x="250" y="169"/>
                    <a:pt x="250" y="169"/>
                    <a:pt x="250" y="169"/>
                  </a:cubicBezTo>
                  <a:cubicBezTo>
                    <a:pt x="257" y="174"/>
                    <a:pt x="257" y="174"/>
                    <a:pt x="257" y="174"/>
                  </a:cubicBezTo>
                  <a:cubicBezTo>
                    <a:pt x="261" y="177"/>
                    <a:pt x="261" y="177"/>
                    <a:pt x="261" y="177"/>
                  </a:cubicBezTo>
                  <a:cubicBezTo>
                    <a:pt x="262" y="178"/>
                    <a:pt x="262" y="178"/>
                    <a:pt x="262" y="178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77"/>
                    <a:pt x="263" y="177"/>
                    <a:pt x="263" y="177"/>
                  </a:cubicBezTo>
                  <a:cubicBezTo>
                    <a:pt x="263" y="173"/>
                    <a:pt x="263" y="173"/>
                    <a:pt x="263" y="173"/>
                  </a:cubicBezTo>
                  <a:cubicBezTo>
                    <a:pt x="259" y="170"/>
                    <a:pt x="259" y="170"/>
                    <a:pt x="259" y="170"/>
                  </a:cubicBezTo>
                  <a:cubicBezTo>
                    <a:pt x="259" y="167"/>
                    <a:pt x="259" y="167"/>
                    <a:pt x="259" y="167"/>
                  </a:cubicBezTo>
                  <a:cubicBezTo>
                    <a:pt x="260" y="164"/>
                    <a:pt x="260" y="164"/>
                    <a:pt x="260" y="164"/>
                  </a:cubicBezTo>
                  <a:cubicBezTo>
                    <a:pt x="263" y="163"/>
                    <a:pt x="263" y="163"/>
                    <a:pt x="263" y="163"/>
                  </a:cubicBezTo>
                  <a:cubicBezTo>
                    <a:pt x="263" y="156"/>
                    <a:pt x="263" y="156"/>
                    <a:pt x="263" y="156"/>
                  </a:cubicBezTo>
                  <a:cubicBezTo>
                    <a:pt x="264" y="153"/>
                    <a:pt x="264" y="153"/>
                    <a:pt x="264" y="153"/>
                  </a:cubicBezTo>
                  <a:cubicBezTo>
                    <a:pt x="266" y="152"/>
                    <a:pt x="266" y="152"/>
                    <a:pt x="266" y="152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3" y="137"/>
                    <a:pt x="263" y="137"/>
                    <a:pt x="263" y="137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6" y="134"/>
                    <a:pt x="266" y="134"/>
                    <a:pt x="266" y="134"/>
                  </a:cubicBezTo>
                  <a:cubicBezTo>
                    <a:pt x="269" y="47"/>
                    <a:pt x="269" y="47"/>
                    <a:pt x="269" y="47"/>
                  </a:cubicBezTo>
                  <a:cubicBezTo>
                    <a:pt x="266" y="44"/>
                    <a:pt x="266" y="44"/>
                    <a:pt x="266" y="44"/>
                  </a:cubicBezTo>
                  <a:cubicBezTo>
                    <a:pt x="264" y="41"/>
                    <a:pt x="264" y="41"/>
                    <a:pt x="264" y="41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6"/>
                    <a:pt x="258" y="36"/>
                    <a:pt x="258" y="36"/>
                  </a:cubicBezTo>
                  <a:cubicBezTo>
                    <a:pt x="255" y="33"/>
                    <a:pt x="255" y="33"/>
                    <a:pt x="255" y="33"/>
                  </a:cubicBezTo>
                  <a:cubicBezTo>
                    <a:pt x="254" y="31"/>
                    <a:pt x="254" y="31"/>
                    <a:pt x="254" y="31"/>
                  </a:cubicBezTo>
                  <a:cubicBezTo>
                    <a:pt x="254" y="29"/>
                    <a:pt x="254" y="29"/>
                    <a:pt x="254" y="29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57" y="24"/>
                    <a:pt x="257" y="24"/>
                    <a:pt x="257" y="24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4" y="17"/>
                    <a:pt x="264" y="17"/>
                    <a:pt x="264" y="17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4"/>
                    <a:pt x="263" y="14"/>
                    <a:pt x="263" y="14"/>
                  </a:cubicBezTo>
                  <a:cubicBezTo>
                    <a:pt x="263" y="14"/>
                    <a:pt x="167" y="10"/>
                    <a:pt x="136" y="8"/>
                  </a:cubicBezTo>
                  <a:cubicBezTo>
                    <a:pt x="105" y="6"/>
                    <a:pt x="14" y="0"/>
                    <a:pt x="14" y="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92" y="154"/>
                    <a:pt x="192" y="154"/>
                    <a:pt x="192" y="154"/>
                  </a:cubicBezTo>
                  <a:lnTo>
                    <a:pt x="200" y="158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BCF1A6B-3381-6B73-A8A9-B3C8F47A8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2223" y="2058571"/>
              <a:ext cx="386195" cy="318738"/>
            </a:xfrm>
            <a:custGeom>
              <a:avLst/>
              <a:gdLst>
                <a:gd name="T0" fmla="*/ 229 w 229"/>
                <a:gd name="T1" fmla="*/ 27 h 189"/>
                <a:gd name="T2" fmla="*/ 228 w 229"/>
                <a:gd name="T3" fmla="*/ 27 h 189"/>
                <a:gd name="T4" fmla="*/ 28 w 229"/>
                <a:gd name="T5" fmla="*/ 0 h 189"/>
                <a:gd name="T6" fmla="*/ 24 w 229"/>
                <a:gd name="T7" fmla="*/ 23 h 189"/>
                <a:gd name="T8" fmla="*/ 7 w 229"/>
                <a:gd name="T9" fmla="*/ 122 h 189"/>
                <a:gd name="T10" fmla="*/ 0 w 229"/>
                <a:gd name="T11" fmla="*/ 162 h 189"/>
                <a:gd name="T12" fmla="*/ 61 w 229"/>
                <a:gd name="T13" fmla="*/ 172 h 189"/>
                <a:gd name="T14" fmla="*/ 212 w 229"/>
                <a:gd name="T15" fmla="*/ 189 h 189"/>
                <a:gd name="T16" fmla="*/ 220 w 229"/>
                <a:gd name="T17" fmla="*/ 109 h 189"/>
                <a:gd name="T18" fmla="*/ 229 w 229"/>
                <a:gd name="T19" fmla="*/ 2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189">
                  <a:moveTo>
                    <a:pt x="229" y="27"/>
                  </a:moveTo>
                  <a:lnTo>
                    <a:pt x="228" y="27"/>
                  </a:lnTo>
                  <a:lnTo>
                    <a:pt x="28" y="0"/>
                  </a:lnTo>
                  <a:lnTo>
                    <a:pt x="24" y="23"/>
                  </a:lnTo>
                  <a:lnTo>
                    <a:pt x="7" y="122"/>
                  </a:lnTo>
                  <a:lnTo>
                    <a:pt x="0" y="162"/>
                  </a:lnTo>
                  <a:lnTo>
                    <a:pt x="61" y="172"/>
                  </a:lnTo>
                  <a:lnTo>
                    <a:pt x="212" y="189"/>
                  </a:lnTo>
                  <a:lnTo>
                    <a:pt x="220" y="109"/>
                  </a:lnTo>
                  <a:lnTo>
                    <a:pt x="229" y="27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AD99A9E-8F0D-E22E-F6FF-17CA895EA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3478" y="1829214"/>
              <a:ext cx="359212" cy="231044"/>
            </a:xfrm>
            <a:custGeom>
              <a:avLst/>
              <a:gdLst>
                <a:gd name="T0" fmla="*/ 249 w 251"/>
                <a:gd name="T1" fmla="*/ 161 h 162"/>
                <a:gd name="T2" fmla="*/ 249 w 251"/>
                <a:gd name="T3" fmla="*/ 162 h 162"/>
                <a:gd name="T4" fmla="*/ 249 w 251"/>
                <a:gd name="T5" fmla="*/ 162 h 162"/>
                <a:gd name="T6" fmla="*/ 251 w 251"/>
                <a:gd name="T7" fmla="*/ 160 h 162"/>
                <a:gd name="T8" fmla="*/ 251 w 251"/>
                <a:gd name="T9" fmla="*/ 155 h 162"/>
                <a:gd name="T10" fmla="*/ 251 w 251"/>
                <a:gd name="T11" fmla="*/ 150 h 162"/>
                <a:gd name="T12" fmla="*/ 250 w 251"/>
                <a:gd name="T13" fmla="*/ 144 h 162"/>
                <a:gd name="T14" fmla="*/ 248 w 251"/>
                <a:gd name="T15" fmla="*/ 141 h 162"/>
                <a:gd name="T16" fmla="*/ 245 w 251"/>
                <a:gd name="T17" fmla="*/ 138 h 162"/>
                <a:gd name="T18" fmla="*/ 245 w 251"/>
                <a:gd name="T19" fmla="*/ 131 h 162"/>
                <a:gd name="T20" fmla="*/ 244 w 251"/>
                <a:gd name="T21" fmla="*/ 129 h 162"/>
                <a:gd name="T22" fmla="*/ 242 w 251"/>
                <a:gd name="T23" fmla="*/ 126 h 162"/>
                <a:gd name="T24" fmla="*/ 242 w 251"/>
                <a:gd name="T25" fmla="*/ 117 h 162"/>
                <a:gd name="T26" fmla="*/ 242 w 251"/>
                <a:gd name="T27" fmla="*/ 103 h 162"/>
                <a:gd name="T28" fmla="*/ 241 w 251"/>
                <a:gd name="T29" fmla="*/ 86 h 162"/>
                <a:gd name="T30" fmla="*/ 241 w 251"/>
                <a:gd name="T31" fmla="*/ 77 h 162"/>
                <a:gd name="T32" fmla="*/ 237 w 251"/>
                <a:gd name="T33" fmla="*/ 70 h 162"/>
                <a:gd name="T34" fmla="*/ 234 w 251"/>
                <a:gd name="T35" fmla="*/ 60 h 162"/>
                <a:gd name="T36" fmla="*/ 232 w 251"/>
                <a:gd name="T37" fmla="*/ 54 h 162"/>
                <a:gd name="T38" fmla="*/ 234 w 251"/>
                <a:gd name="T39" fmla="*/ 47 h 162"/>
                <a:gd name="T40" fmla="*/ 233 w 251"/>
                <a:gd name="T41" fmla="*/ 41 h 162"/>
                <a:gd name="T42" fmla="*/ 232 w 251"/>
                <a:gd name="T43" fmla="*/ 39 h 162"/>
                <a:gd name="T44" fmla="*/ 232 w 251"/>
                <a:gd name="T45" fmla="*/ 34 h 162"/>
                <a:gd name="T46" fmla="*/ 232 w 251"/>
                <a:gd name="T47" fmla="*/ 33 h 162"/>
                <a:gd name="T48" fmla="*/ 234 w 251"/>
                <a:gd name="T49" fmla="*/ 31 h 162"/>
                <a:gd name="T50" fmla="*/ 235 w 251"/>
                <a:gd name="T51" fmla="*/ 29 h 162"/>
                <a:gd name="T52" fmla="*/ 235 w 251"/>
                <a:gd name="T53" fmla="*/ 25 h 162"/>
                <a:gd name="T54" fmla="*/ 232 w 251"/>
                <a:gd name="T55" fmla="*/ 22 h 162"/>
                <a:gd name="T56" fmla="*/ 232 w 251"/>
                <a:gd name="T57" fmla="*/ 21 h 162"/>
                <a:gd name="T58" fmla="*/ 231 w 251"/>
                <a:gd name="T59" fmla="*/ 18 h 162"/>
                <a:gd name="T60" fmla="*/ 230 w 251"/>
                <a:gd name="T61" fmla="*/ 13 h 162"/>
                <a:gd name="T62" fmla="*/ 97 w 251"/>
                <a:gd name="T63" fmla="*/ 7 h 162"/>
                <a:gd name="T64" fmla="*/ 14 w 251"/>
                <a:gd name="T65" fmla="*/ 0 h 162"/>
                <a:gd name="T66" fmla="*/ 0 w 251"/>
                <a:gd name="T67" fmla="*/ 147 h 162"/>
                <a:gd name="T68" fmla="*/ 122 w 251"/>
                <a:gd name="T69" fmla="*/ 155 h 162"/>
                <a:gd name="T70" fmla="*/ 249 w 251"/>
                <a:gd name="T71" fmla="*/ 16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1" h="162">
                  <a:moveTo>
                    <a:pt x="249" y="161"/>
                  </a:moveTo>
                  <a:cubicBezTo>
                    <a:pt x="249" y="162"/>
                    <a:pt x="249" y="162"/>
                    <a:pt x="249" y="162"/>
                  </a:cubicBezTo>
                  <a:cubicBezTo>
                    <a:pt x="249" y="162"/>
                    <a:pt x="249" y="162"/>
                    <a:pt x="249" y="162"/>
                  </a:cubicBezTo>
                  <a:cubicBezTo>
                    <a:pt x="251" y="160"/>
                    <a:pt x="251" y="160"/>
                    <a:pt x="251" y="160"/>
                  </a:cubicBezTo>
                  <a:cubicBezTo>
                    <a:pt x="251" y="155"/>
                    <a:pt x="251" y="155"/>
                    <a:pt x="251" y="15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50" y="144"/>
                    <a:pt x="250" y="144"/>
                    <a:pt x="250" y="144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5" y="138"/>
                    <a:pt x="245" y="138"/>
                    <a:pt x="245" y="138"/>
                  </a:cubicBezTo>
                  <a:cubicBezTo>
                    <a:pt x="245" y="131"/>
                    <a:pt x="245" y="131"/>
                    <a:pt x="245" y="131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42" y="117"/>
                    <a:pt x="242" y="117"/>
                    <a:pt x="242" y="117"/>
                  </a:cubicBezTo>
                  <a:cubicBezTo>
                    <a:pt x="242" y="103"/>
                    <a:pt x="242" y="103"/>
                    <a:pt x="242" y="103"/>
                  </a:cubicBezTo>
                  <a:cubicBezTo>
                    <a:pt x="241" y="86"/>
                    <a:pt x="241" y="86"/>
                    <a:pt x="241" y="86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37" y="70"/>
                    <a:pt x="237" y="70"/>
                    <a:pt x="237" y="70"/>
                  </a:cubicBezTo>
                  <a:cubicBezTo>
                    <a:pt x="234" y="60"/>
                    <a:pt x="234" y="60"/>
                    <a:pt x="234" y="60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4" y="47"/>
                    <a:pt x="234" y="47"/>
                    <a:pt x="234" y="47"/>
                  </a:cubicBezTo>
                  <a:cubicBezTo>
                    <a:pt x="233" y="41"/>
                    <a:pt x="233" y="41"/>
                    <a:pt x="233" y="41"/>
                  </a:cubicBezTo>
                  <a:cubicBezTo>
                    <a:pt x="232" y="39"/>
                    <a:pt x="232" y="39"/>
                    <a:pt x="232" y="39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34" y="31"/>
                    <a:pt x="234" y="31"/>
                    <a:pt x="234" y="31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5" y="25"/>
                    <a:pt x="235" y="25"/>
                    <a:pt x="235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0" y="13"/>
                    <a:pt x="230" y="13"/>
                    <a:pt x="230" y="13"/>
                  </a:cubicBezTo>
                  <a:cubicBezTo>
                    <a:pt x="230" y="13"/>
                    <a:pt x="130" y="9"/>
                    <a:pt x="97" y="7"/>
                  </a:cubicBezTo>
                  <a:cubicBezTo>
                    <a:pt x="76" y="6"/>
                    <a:pt x="14" y="0"/>
                    <a:pt x="14" y="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91" y="153"/>
                    <a:pt x="122" y="155"/>
                  </a:cubicBezTo>
                  <a:cubicBezTo>
                    <a:pt x="153" y="157"/>
                    <a:pt x="249" y="161"/>
                    <a:pt x="249" y="161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8FAE008-DA8E-8D42-3EAC-BF4C6B100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2935" y="2348640"/>
              <a:ext cx="401373" cy="315365"/>
            </a:xfrm>
            <a:custGeom>
              <a:avLst/>
              <a:gdLst>
                <a:gd name="T0" fmla="*/ 267 w 281"/>
                <a:gd name="T1" fmla="*/ 221 h 221"/>
                <a:gd name="T2" fmla="*/ 277 w 281"/>
                <a:gd name="T3" fmla="*/ 75 h 221"/>
                <a:gd name="T4" fmla="*/ 277 w 281"/>
                <a:gd name="T5" fmla="*/ 75 h 221"/>
                <a:gd name="T6" fmla="*/ 277 w 281"/>
                <a:gd name="T7" fmla="*/ 75 h 221"/>
                <a:gd name="T8" fmla="*/ 281 w 281"/>
                <a:gd name="T9" fmla="*/ 28 h 221"/>
                <a:gd name="T10" fmla="*/ 208 w 281"/>
                <a:gd name="T11" fmla="*/ 21 h 221"/>
                <a:gd name="T12" fmla="*/ 30 w 281"/>
                <a:gd name="T13" fmla="*/ 0 h 221"/>
                <a:gd name="T14" fmla="*/ 0 w 281"/>
                <a:gd name="T15" fmla="*/ 192 h 221"/>
                <a:gd name="T16" fmla="*/ 229 w 281"/>
                <a:gd name="T17" fmla="*/ 219 h 221"/>
                <a:gd name="T18" fmla="*/ 267 w 281"/>
                <a:gd name="T1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1" h="221">
                  <a:moveTo>
                    <a:pt x="267" y="221"/>
                  </a:move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81" y="28"/>
                    <a:pt x="281" y="28"/>
                    <a:pt x="281" y="28"/>
                  </a:cubicBezTo>
                  <a:cubicBezTo>
                    <a:pt x="208" y="21"/>
                    <a:pt x="208" y="21"/>
                    <a:pt x="208" y="2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29" y="219"/>
                    <a:pt x="229" y="219"/>
                    <a:pt x="229" y="219"/>
                  </a:cubicBezTo>
                  <a:cubicBezTo>
                    <a:pt x="229" y="219"/>
                    <a:pt x="245" y="220"/>
                    <a:pt x="267" y="221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1AC86A-9D58-FA5F-33C5-3168B07EC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477" y="2235648"/>
              <a:ext cx="308619" cy="386196"/>
            </a:xfrm>
            <a:custGeom>
              <a:avLst/>
              <a:gdLst>
                <a:gd name="T0" fmla="*/ 183 w 183"/>
                <a:gd name="T1" fmla="*/ 67 h 229"/>
                <a:gd name="T2" fmla="*/ 122 w 183"/>
                <a:gd name="T3" fmla="*/ 57 h 229"/>
                <a:gd name="T4" fmla="*/ 129 w 183"/>
                <a:gd name="T5" fmla="*/ 17 h 229"/>
                <a:gd name="T6" fmla="*/ 39 w 183"/>
                <a:gd name="T7" fmla="*/ 0 h 229"/>
                <a:gd name="T8" fmla="*/ 0 w 183"/>
                <a:gd name="T9" fmla="*/ 201 h 229"/>
                <a:gd name="T10" fmla="*/ 158 w 183"/>
                <a:gd name="T11" fmla="*/ 229 h 229"/>
                <a:gd name="T12" fmla="*/ 183 w 183"/>
                <a:gd name="T13" fmla="*/ 6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29">
                  <a:moveTo>
                    <a:pt x="183" y="67"/>
                  </a:moveTo>
                  <a:lnTo>
                    <a:pt x="122" y="57"/>
                  </a:lnTo>
                  <a:lnTo>
                    <a:pt x="129" y="17"/>
                  </a:lnTo>
                  <a:lnTo>
                    <a:pt x="39" y="0"/>
                  </a:lnTo>
                  <a:lnTo>
                    <a:pt x="0" y="201"/>
                  </a:lnTo>
                  <a:lnTo>
                    <a:pt x="158" y="229"/>
                  </a:lnTo>
                  <a:lnTo>
                    <a:pt x="183" y="67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33D2CA0-A302-8D46-D49F-1AFC87625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095" y="2164818"/>
              <a:ext cx="354153" cy="536288"/>
            </a:xfrm>
            <a:custGeom>
              <a:avLst/>
              <a:gdLst>
                <a:gd name="T0" fmla="*/ 5 w 248"/>
                <a:gd name="T1" fmla="*/ 131 h 375"/>
                <a:gd name="T2" fmla="*/ 1 w 248"/>
                <a:gd name="T3" fmla="*/ 132 h 375"/>
                <a:gd name="T4" fmla="*/ 0 w 248"/>
                <a:gd name="T5" fmla="*/ 135 h 375"/>
                <a:gd name="T6" fmla="*/ 1 w 248"/>
                <a:gd name="T7" fmla="*/ 139 h 375"/>
                <a:gd name="T8" fmla="*/ 2 w 248"/>
                <a:gd name="T9" fmla="*/ 142 h 375"/>
                <a:gd name="T10" fmla="*/ 3 w 248"/>
                <a:gd name="T11" fmla="*/ 143 h 375"/>
                <a:gd name="T12" fmla="*/ 7 w 248"/>
                <a:gd name="T13" fmla="*/ 145 h 375"/>
                <a:gd name="T14" fmla="*/ 160 w 248"/>
                <a:gd name="T15" fmla="*/ 375 h 375"/>
                <a:gd name="T16" fmla="*/ 163 w 248"/>
                <a:gd name="T17" fmla="*/ 371 h 375"/>
                <a:gd name="T18" fmla="*/ 164 w 248"/>
                <a:gd name="T19" fmla="*/ 367 h 375"/>
                <a:gd name="T20" fmla="*/ 164 w 248"/>
                <a:gd name="T21" fmla="*/ 354 h 375"/>
                <a:gd name="T22" fmla="*/ 164 w 248"/>
                <a:gd name="T23" fmla="*/ 340 h 375"/>
                <a:gd name="T24" fmla="*/ 164 w 248"/>
                <a:gd name="T25" fmla="*/ 329 h 375"/>
                <a:gd name="T26" fmla="*/ 167 w 248"/>
                <a:gd name="T27" fmla="*/ 326 h 375"/>
                <a:gd name="T28" fmla="*/ 174 w 248"/>
                <a:gd name="T29" fmla="*/ 324 h 375"/>
                <a:gd name="T30" fmla="*/ 176 w 248"/>
                <a:gd name="T31" fmla="*/ 328 h 375"/>
                <a:gd name="T32" fmla="*/ 180 w 248"/>
                <a:gd name="T33" fmla="*/ 326 h 375"/>
                <a:gd name="T34" fmla="*/ 185 w 248"/>
                <a:gd name="T35" fmla="*/ 330 h 375"/>
                <a:gd name="T36" fmla="*/ 188 w 248"/>
                <a:gd name="T37" fmla="*/ 332 h 375"/>
                <a:gd name="T38" fmla="*/ 191 w 248"/>
                <a:gd name="T39" fmla="*/ 330 h 375"/>
                <a:gd name="T40" fmla="*/ 197 w 248"/>
                <a:gd name="T41" fmla="*/ 312 h 375"/>
                <a:gd name="T42" fmla="*/ 202 w 248"/>
                <a:gd name="T43" fmla="*/ 287 h 375"/>
                <a:gd name="T44" fmla="*/ 248 w 248"/>
                <a:gd name="T45" fmla="*/ 49 h 375"/>
                <a:gd name="T46" fmla="*/ 134 w 248"/>
                <a:gd name="T47" fmla="*/ 24 h 375"/>
                <a:gd name="T48" fmla="*/ 42 w 248"/>
                <a:gd name="T49" fmla="*/ 0 h 375"/>
                <a:gd name="T50" fmla="*/ 8 w 248"/>
                <a:gd name="T51" fmla="*/ 130 h 375"/>
                <a:gd name="T52" fmla="*/ 5 w 248"/>
                <a:gd name="T53" fmla="*/ 13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8" h="375">
                  <a:moveTo>
                    <a:pt x="5" y="131"/>
                  </a:moveTo>
                  <a:cubicBezTo>
                    <a:pt x="1" y="132"/>
                    <a:pt x="1" y="132"/>
                    <a:pt x="1" y="13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160" y="375"/>
                    <a:pt x="160" y="375"/>
                    <a:pt x="160" y="375"/>
                  </a:cubicBezTo>
                  <a:cubicBezTo>
                    <a:pt x="163" y="371"/>
                    <a:pt x="163" y="371"/>
                    <a:pt x="163" y="371"/>
                  </a:cubicBezTo>
                  <a:cubicBezTo>
                    <a:pt x="164" y="367"/>
                    <a:pt x="164" y="367"/>
                    <a:pt x="164" y="367"/>
                  </a:cubicBezTo>
                  <a:cubicBezTo>
                    <a:pt x="164" y="354"/>
                    <a:pt x="164" y="354"/>
                    <a:pt x="164" y="354"/>
                  </a:cubicBezTo>
                  <a:cubicBezTo>
                    <a:pt x="164" y="340"/>
                    <a:pt x="164" y="340"/>
                    <a:pt x="164" y="340"/>
                  </a:cubicBezTo>
                  <a:cubicBezTo>
                    <a:pt x="164" y="329"/>
                    <a:pt x="164" y="329"/>
                    <a:pt x="164" y="329"/>
                  </a:cubicBezTo>
                  <a:cubicBezTo>
                    <a:pt x="167" y="326"/>
                    <a:pt x="167" y="326"/>
                    <a:pt x="167" y="326"/>
                  </a:cubicBezTo>
                  <a:cubicBezTo>
                    <a:pt x="174" y="324"/>
                    <a:pt x="174" y="324"/>
                    <a:pt x="174" y="324"/>
                  </a:cubicBezTo>
                  <a:cubicBezTo>
                    <a:pt x="176" y="328"/>
                    <a:pt x="176" y="328"/>
                    <a:pt x="176" y="328"/>
                  </a:cubicBezTo>
                  <a:cubicBezTo>
                    <a:pt x="180" y="326"/>
                    <a:pt x="180" y="326"/>
                    <a:pt x="180" y="326"/>
                  </a:cubicBezTo>
                  <a:cubicBezTo>
                    <a:pt x="185" y="330"/>
                    <a:pt x="185" y="330"/>
                    <a:pt x="185" y="330"/>
                  </a:cubicBezTo>
                  <a:cubicBezTo>
                    <a:pt x="188" y="332"/>
                    <a:pt x="188" y="332"/>
                    <a:pt x="188" y="332"/>
                  </a:cubicBezTo>
                  <a:cubicBezTo>
                    <a:pt x="191" y="330"/>
                    <a:pt x="191" y="330"/>
                    <a:pt x="191" y="330"/>
                  </a:cubicBezTo>
                  <a:cubicBezTo>
                    <a:pt x="191" y="330"/>
                    <a:pt x="195" y="316"/>
                    <a:pt x="197" y="312"/>
                  </a:cubicBezTo>
                  <a:cubicBezTo>
                    <a:pt x="198" y="306"/>
                    <a:pt x="202" y="287"/>
                    <a:pt x="202" y="287"/>
                  </a:cubicBezTo>
                  <a:cubicBezTo>
                    <a:pt x="248" y="49"/>
                    <a:pt x="248" y="49"/>
                    <a:pt x="248" y="49"/>
                  </a:cubicBezTo>
                  <a:cubicBezTo>
                    <a:pt x="248" y="49"/>
                    <a:pt x="163" y="31"/>
                    <a:pt x="134" y="24"/>
                  </a:cubicBezTo>
                  <a:cubicBezTo>
                    <a:pt x="111" y="19"/>
                    <a:pt x="42" y="0"/>
                    <a:pt x="42" y="0"/>
                  </a:cubicBezTo>
                  <a:cubicBezTo>
                    <a:pt x="8" y="130"/>
                    <a:pt x="8" y="130"/>
                    <a:pt x="8" y="130"/>
                  </a:cubicBezTo>
                  <a:lnTo>
                    <a:pt x="5" y="131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15745EF-7CE9-3F1B-E71D-D94EF23E9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002" y="1830902"/>
              <a:ext cx="440161" cy="372704"/>
            </a:xfrm>
            <a:custGeom>
              <a:avLst/>
              <a:gdLst>
                <a:gd name="T0" fmla="*/ 269 w 308"/>
                <a:gd name="T1" fmla="*/ 182 h 261"/>
                <a:gd name="T2" fmla="*/ 270 w 308"/>
                <a:gd name="T3" fmla="*/ 175 h 261"/>
                <a:gd name="T4" fmla="*/ 275 w 308"/>
                <a:gd name="T5" fmla="*/ 171 h 261"/>
                <a:gd name="T6" fmla="*/ 276 w 308"/>
                <a:gd name="T7" fmla="*/ 159 h 261"/>
                <a:gd name="T8" fmla="*/ 274 w 308"/>
                <a:gd name="T9" fmla="*/ 154 h 261"/>
                <a:gd name="T10" fmla="*/ 271 w 308"/>
                <a:gd name="T11" fmla="*/ 153 h 261"/>
                <a:gd name="T12" fmla="*/ 270 w 308"/>
                <a:gd name="T13" fmla="*/ 145 h 261"/>
                <a:gd name="T14" fmla="*/ 277 w 308"/>
                <a:gd name="T15" fmla="*/ 137 h 261"/>
                <a:gd name="T16" fmla="*/ 288 w 308"/>
                <a:gd name="T17" fmla="*/ 125 h 261"/>
                <a:gd name="T18" fmla="*/ 291 w 308"/>
                <a:gd name="T19" fmla="*/ 120 h 261"/>
                <a:gd name="T20" fmla="*/ 297 w 308"/>
                <a:gd name="T21" fmla="*/ 111 h 261"/>
                <a:gd name="T22" fmla="*/ 304 w 308"/>
                <a:gd name="T23" fmla="*/ 104 h 261"/>
                <a:gd name="T24" fmla="*/ 308 w 308"/>
                <a:gd name="T25" fmla="*/ 98 h 261"/>
                <a:gd name="T26" fmla="*/ 307 w 308"/>
                <a:gd name="T27" fmla="*/ 90 h 261"/>
                <a:gd name="T28" fmla="*/ 300 w 308"/>
                <a:gd name="T29" fmla="*/ 83 h 261"/>
                <a:gd name="T30" fmla="*/ 297 w 308"/>
                <a:gd name="T31" fmla="*/ 74 h 261"/>
                <a:gd name="T32" fmla="*/ 220 w 308"/>
                <a:gd name="T33" fmla="*/ 56 h 261"/>
                <a:gd name="T34" fmla="*/ 211 w 308"/>
                <a:gd name="T35" fmla="*/ 56 h 261"/>
                <a:gd name="T36" fmla="*/ 178 w 308"/>
                <a:gd name="T37" fmla="*/ 58 h 261"/>
                <a:gd name="T38" fmla="*/ 172 w 308"/>
                <a:gd name="T39" fmla="*/ 57 h 261"/>
                <a:gd name="T40" fmla="*/ 167 w 308"/>
                <a:gd name="T41" fmla="*/ 58 h 261"/>
                <a:gd name="T42" fmla="*/ 164 w 308"/>
                <a:gd name="T43" fmla="*/ 56 h 261"/>
                <a:gd name="T44" fmla="*/ 156 w 308"/>
                <a:gd name="T45" fmla="*/ 55 h 261"/>
                <a:gd name="T46" fmla="*/ 155 w 308"/>
                <a:gd name="T47" fmla="*/ 52 h 261"/>
                <a:gd name="T48" fmla="*/ 143 w 308"/>
                <a:gd name="T49" fmla="*/ 49 h 261"/>
                <a:gd name="T50" fmla="*/ 136 w 308"/>
                <a:gd name="T51" fmla="*/ 46 h 261"/>
                <a:gd name="T52" fmla="*/ 121 w 308"/>
                <a:gd name="T53" fmla="*/ 49 h 261"/>
                <a:gd name="T54" fmla="*/ 103 w 308"/>
                <a:gd name="T55" fmla="*/ 40 h 261"/>
                <a:gd name="T56" fmla="*/ 99 w 308"/>
                <a:gd name="T57" fmla="*/ 12 h 261"/>
                <a:gd name="T58" fmla="*/ 90 w 308"/>
                <a:gd name="T59" fmla="*/ 10 h 261"/>
                <a:gd name="T60" fmla="*/ 80 w 308"/>
                <a:gd name="T61" fmla="*/ 4 h 261"/>
                <a:gd name="T62" fmla="*/ 70 w 308"/>
                <a:gd name="T63" fmla="*/ 0 h 261"/>
                <a:gd name="T64" fmla="*/ 68 w 308"/>
                <a:gd name="T65" fmla="*/ 13 h 261"/>
                <a:gd name="T66" fmla="*/ 64 w 308"/>
                <a:gd name="T67" fmla="*/ 28 h 261"/>
                <a:gd name="T68" fmla="*/ 60 w 308"/>
                <a:gd name="T69" fmla="*/ 38 h 261"/>
                <a:gd name="T70" fmla="*/ 55 w 308"/>
                <a:gd name="T71" fmla="*/ 50 h 261"/>
                <a:gd name="T72" fmla="*/ 47 w 308"/>
                <a:gd name="T73" fmla="*/ 67 h 261"/>
                <a:gd name="T74" fmla="*/ 35 w 308"/>
                <a:gd name="T75" fmla="*/ 98 h 261"/>
                <a:gd name="T76" fmla="*/ 24 w 308"/>
                <a:gd name="T77" fmla="*/ 120 h 261"/>
                <a:gd name="T78" fmla="*/ 18 w 308"/>
                <a:gd name="T79" fmla="*/ 130 h 261"/>
                <a:gd name="T80" fmla="*/ 14 w 308"/>
                <a:gd name="T81" fmla="*/ 136 h 261"/>
                <a:gd name="T82" fmla="*/ 5 w 308"/>
                <a:gd name="T83" fmla="*/ 148 h 261"/>
                <a:gd name="T84" fmla="*/ 5 w 308"/>
                <a:gd name="T85" fmla="*/ 160 h 261"/>
                <a:gd name="T86" fmla="*/ 5 w 308"/>
                <a:gd name="T87" fmla="*/ 164 h 261"/>
                <a:gd name="T88" fmla="*/ 3 w 308"/>
                <a:gd name="T89" fmla="*/ 169 h 261"/>
                <a:gd name="T90" fmla="*/ 1 w 308"/>
                <a:gd name="T91" fmla="*/ 174 h 261"/>
                <a:gd name="T92" fmla="*/ 0 w 308"/>
                <a:gd name="T93" fmla="*/ 187 h 261"/>
                <a:gd name="T94" fmla="*/ 3 w 308"/>
                <a:gd name="T95" fmla="*/ 193 h 261"/>
                <a:gd name="T96" fmla="*/ 239 w 308"/>
                <a:gd name="T97" fmla="*/ 258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8" h="261">
                  <a:moveTo>
                    <a:pt x="251" y="261"/>
                  </a:moveTo>
                  <a:cubicBezTo>
                    <a:pt x="269" y="182"/>
                    <a:pt x="269" y="182"/>
                    <a:pt x="269" y="182"/>
                  </a:cubicBezTo>
                  <a:cubicBezTo>
                    <a:pt x="269" y="177"/>
                    <a:pt x="269" y="177"/>
                    <a:pt x="269" y="177"/>
                  </a:cubicBezTo>
                  <a:cubicBezTo>
                    <a:pt x="270" y="175"/>
                    <a:pt x="270" y="175"/>
                    <a:pt x="270" y="175"/>
                  </a:cubicBezTo>
                  <a:cubicBezTo>
                    <a:pt x="275" y="173"/>
                    <a:pt x="275" y="173"/>
                    <a:pt x="275" y="173"/>
                  </a:cubicBezTo>
                  <a:cubicBezTo>
                    <a:pt x="275" y="171"/>
                    <a:pt x="275" y="171"/>
                    <a:pt x="275" y="171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59"/>
                    <a:pt x="276" y="159"/>
                    <a:pt x="276" y="159"/>
                  </a:cubicBezTo>
                  <a:cubicBezTo>
                    <a:pt x="277" y="157"/>
                    <a:pt x="277" y="157"/>
                    <a:pt x="277" y="157"/>
                  </a:cubicBezTo>
                  <a:cubicBezTo>
                    <a:pt x="274" y="154"/>
                    <a:pt x="274" y="154"/>
                    <a:pt x="274" y="154"/>
                  </a:cubicBezTo>
                  <a:cubicBezTo>
                    <a:pt x="273" y="154"/>
                    <a:pt x="273" y="154"/>
                    <a:pt x="273" y="154"/>
                  </a:cubicBezTo>
                  <a:cubicBezTo>
                    <a:pt x="271" y="153"/>
                    <a:pt x="271" y="153"/>
                    <a:pt x="271" y="153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0" y="145"/>
                    <a:pt x="270" y="145"/>
                    <a:pt x="270" y="145"/>
                  </a:cubicBezTo>
                  <a:cubicBezTo>
                    <a:pt x="271" y="142"/>
                    <a:pt x="271" y="142"/>
                    <a:pt x="271" y="142"/>
                  </a:cubicBezTo>
                  <a:cubicBezTo>
                    <a:pt x="277" y="137"/>
                    <a:pt x="277" y="137"/>
                    <a:pt x="277" y="137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89" y="121"/>
                    <a:pt x="289" y="121"/>
                    <a:pt x="289" y="121"/>
                  </a:cubicBezTo>
                  <a:cubicBezTo>
                    <a:pt x="291" y="120"/>
                    <a:pt x="291" y="120"/>
                    <a:pt x="291" y="120"/>
                  </a:cubicBezTo>
                  <a:cubicBezTo>
                    <a:pt x="293" y="115"/>
                    <a:pt x="293" y="115"/>
                    <a:pt x="293" y="115"/>
                  </a:cubicBezTo>
                  <a:cubicBezTo>
                    <a:pt x="297" y="111"/>
                    <a:pt x="297" y="111"/>
                    <a:pt x="297" y="111"/>
                  </a:cubicBezTo>
                  <a:cubicBezTo>
                    <a:pt x="300" y="107"/>
                    <a:pt x="300" y="107"/>
                    <a:pt x="300" y="107"/>
                  </a:cubicBezTo>
                  <a:cubicBezTo>
                    <a:pt x="304" y="104"/>
                    <a:pt x="304" y="104"/>
                    <a:pt x="304" y="104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8" y="98"/>
                    <a:pt x="308" y="98"/>
                    <a:pt x="308" y="98"/>
                  </a:cubicBezTo>
                  <a:cubicBezTo>
                    <a:pt x="308" y="94"/>
                    <a:pt x="308" y="94"/>
                    <a:pt x="308" y="94"/>
                  </a:cubicBezTo>
                  <a:cubicBezTo>
                    <a:pt x="307" y="90"/>
                    <a:pt x="307" y="90"/>
                    <a:pt x="307" y="90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297" y="78"/>
                    <a:pt x="297" y="78"/>
                    <a:pt x="297" y="78"/>
                  </a:cubicBezTo>
                  <a:cubicBezTo>
                    <a:pt x="297" y="74"/>
                    <a:pt x="297" y="74"/>
                    <a:pt x="297" y="74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20" y="56"/>
                    <a:pt x="220" y="56"/>
                    <a:pt x="220" y="5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211" y="56"/>
                    <a:pt x="211" y="56"/>
                    <a:pt x="211" y="56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7"/>
                    <a:pt x="172" y="57"/>
                    <a:pt x="172" y="57"/>
                  </a:cubicBezTo>
                  <a:cubicBezTo>
                    <a:pt x="169" y="58"/>
                    <a:pt x="169" y="58"/>
                    <a:pt x="169" y="5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4" y="57"/>
                    <a:pt x="164" y="57"/>
                    <a:pt x="164" y="57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59" y="56"/>
                    <a:pt x="159" y="56"/>
                    <a:pt x="159" y="56"/>
                  </a:cubicBezTo>
                  <a:cubicBezTo>
                    <a:pt x="156" y="55"/>
                    <a:pt x="156" y="55"/>
                    <a:pt x="156" y="55"/>
                  </a:cubicBezTo>
                  <a:cubicBezTo>
                    <a:pt x="155" y="53"/>
                    <a:pt x="155" y="53"/>
                    <a:pt x="155" y="53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1" y="51"/>
                    <a:pt x="151" y="51"/>
                    <a:pt x="151" y="51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3" y="40"/>
                    <a:pt x="106" y="33"/>
                    <a:pt x="105" y="24"/>
                  </a:cubicBezTo>
                  <a:cubicBezTo>
                    <a:pt x="104" y="14"/>
                    <a:pt x="99" y="12"/>
                    <a:pt x="99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10"/>
                    <a:pt x="90" y="4"/>
                    <a:pt x="85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0" y="111"/>
                    <a:pt x="30" y="111"/>
                    <a:pt x="30" y="111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1" y="141"/>
                    <a:pt x="11" y="141"/>
                    <a:pt x="11" y="141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5" y="160"/>
                    <a:pt x="5" y="160"/>
                    <a:pt x="5" y="160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5"/>
                    <a:pt x="4" y="165"/>
                    <a:pt x="4" y="165"/>
                  </a:cubicBezTo>
                  <a:cubicBezTo>
                    <a:pt x="3" y="169"/>
                    <a:pt x="3" y="169"/>
                    <a:pt x="3" y="169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1" y="174"/>
                    <a:pt x="1" y="174"/>
                    <a:pt x="1" y="174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3" y="193"/>
                    <a:pt x="3" y="193"/>
                    <a:pt x="3" y="193"/>
                  </a:cubicBezTo>
                  <a:cubicBezTo>
                    <a:pt x="147" y="234"/>
                    <a:pt x="147" y="234"/>
                    <a:pt x="147" y="234"/>
                  </a:cubicBezTo>
                  <a:cubicBezTo>
                    <a:pt x="147" y="234"/>
                    <a:pt x="216" y="253"/>
                    <a:pt x="239" y="258"/>
                  </a:cubicBezTo>
                  <a:cubicBezTo>
                    <a:pt x="242" y="259"/>
                    <a:pt x="246" y="260"/>
                    <a:pt x="251" y="261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7F3FDF4-A230-9896-1F19-83585B3CE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213" y="1731401"/>
              <a:ext cx="325483" cy="532916"/>
            </a:xfrm>
            <a:custGeom>
              <a:avLst/>
              <a:gdLst>
                <a:gd name="T0" fmla="*/ 46 w 228"/>
                <a:gd name="T1" fmla="*/ 143 h 373"/>
                <a:gd name="T2" fmla="*/ 49 w 228"/>
                <a:gd name="T3" fmla="*/ 152 h 373"/>
                <a:gd name="T4" fmla="*/ 56 w 228"/>
                <a:gd name="T5" fmla="*/ 159 h 373"/>
                <a:gd name="T6" fmla="*/ 57 w 228"/>
                <a:gd name="T7" fmla="*/ 167 h 373"/>
                <a:gd name="T8" fmla="*/ 53 w 228"/>
                <a:gd name="T9" fmla="*/ 173 h 373"/>
                <a:gd name="T10" fmla="*/ 46 w 228"/>
                <a:gd name="T11" fmla="*/ 180 h 373"/>
                <a:gd name="T12" fmla="*/ 40 w 228"/>
                <a:gd name="T13" fmla="*/ 189 h 373"/>
                <a:gd name="T14" fmla="*/ 37 w 228"/>
                <a:gd name="T15" fmla="*/ 194 h 373"/>
                <a:gd name="T16" fmla="*/ 26 w 228"/>
                <a:gd name="T17" fmla="*/ 206 h 373"/>
                <a:gd name="T18" fmla="*/ 19 w 228"/>
                <a:gd name="T19" fmla="*/ 214 h 373"/>
                <a:gd name="T20" fmla="*/ 20 w 228"/>
                <a:gd name="T21" fmla="*/ 222 h 373"/>
                <a:gd name="T22" fmla="*/ 23 w 228"/>
                <a:gd name="T23" fmla="*/ 223 h 373"/>
                <a:gd name="T24" fmla="*/ 25 w 228"/>
                <a:gd name="T25" fmla="*/ 228 h 373"/>
                <a:gd name="T26" fmla="*/ 24 w 228"/>
                <a:gd name="T27" fmla="*/ 240 h 373"/>
                <a:gd name="T28" fmla="*/ 19 w 228"/>
                <a:gd name="T29" fmla="*/ 244 h 373"/>
                <a:gd name="T30" fmla="*/ 18 w 228"/>
                <a:gd name="T31" fmla="*/ 251 h 373"/>
                <a:gd name="T32" fmla="*/ 102 w 228"/>
                <a:gd name="T33" fmla="*/ 352 h 373"/>
                <a:gd name="T34" fmla="*/ 228 w 228"/>
                <a:gd name="T35" fmla="*/ 256 h 373"/>
                <a:gd name="T36" fmla="*/ 224 w 228"/>
                <a:gd name="T37" fmla="*/ 252 h 373"/>
                <a:gd name="T38" fmla="*/ 223 w 228"/>
                <a:gd name="T39" fmla="*/ 247 h 373"/>
                <a:gd name="T40" fmla="*/ 218 w 228"/>
                <a:gd name="T41" fmla="*/ 241 h 373"/>
                <a:gd name="T42" fmla="*/ 213 w 228"/>
                <a:gd name="T43" fmla="*/ 246 h 373"/>
                <a:gd name="T44" fmla="*/ 202 w 228"/>
                <a:gd name="T45" fmla="*/ 248 h 373"/>
                <a:gd name="T46" fmla="*/ 189 w 228"/>
                <a:gd name="T47" fmla="*/ 245 h 373"/>
                <a:gd name="T48" fmla="*/ 184 w 228"/>
                <a:gd name="T49" fmla="*/ 247 h 373"/>
                <a:gd name="T50" fmla="*/ 179 w 228"/>
                <a:gd name="T51" fmla="*/ 247 h 373"/>
                <a:gd name="T52" fmla="*/ 171 w 228"/>
                <a:gd name="T53" fmla="*/ 244 h 373"/>
                <a:gd name="T54" fmla="*/ 168 w 228"/>
                <a:gd name="T55" fmla="*/ 247 h 373"/>
                <a:gd name="T56" fmla="*/ 164 w 228"/>
                <a:gd name="T57" fmla="*/ 249 h 373"/>
                <a:gd name="T58" fmla="*/ 162 w 228"/>
                <a:gd name="T59" fmla="*/ 242 h 373"/>
                <a:gd name="T60" fmla="*/ 160 w 228"/>
                <a:gd name="T61" fmla="*/ 232 h 373"/>
                <a:gd name="T62" fmla="*/ 156 w 228"/>
                <a:gd name="T63" fmla="*/ 226 h 373"/>
                <a:gd name="T64" fmla="*/ 149 w 228"/>
                <a:gd name="T65" fmla="*/ 220 h 373"/>
                <a:gd name="T66" fmla="*/ 149 w 228"/>
                <a:gd name="T67" fmla="*/ 213 h 373"/>
                <a:gd name="T68" fmla="*/ 145 w 228"/>
                <a:gd name="T69" fmla="*/ 204 h 373"/>
                <a:gd name="T70" fmla="*/ 145 w 228"/>
                <a:gd name="T71" fmla="*/ 195 h 373"/>
                <a:gd name="T72" fmla="*/ 142 w 228"/>
                <a:gd name="T73" fmla="*/ 183 h 373"/>
                <a:gd name="T74" fmla="*/ 139 w 228"/>
                <a:gd name="T75" fmla="*/ 179 h 373"/>
                <a:gd name="T76" fmla="*/ 133 w 228"/>
                <a:gd name="T77" fmla="*/ 182 h 373"/>
                <a:gd name="T78" fmla="*/ 127 w 228"/>
                <a:gd name="T79" fmla="*/ 186 h 373"/>
                <a:gd name="T80" fmla="*/ 125 w 228"/>
                <a:gd name="T81" fmla="*/ 183 h 373"/>
                <a:gd name="T82" fmla="*/ 119 w 228"/>
                <a:gd name="T83" fmla="*/ 179 h 373"/>
                <a:gd name="T84" fmla="*/ 125 w 228"/>
                <a:gd name="T85" fmla="*/ 168 h 373"/>
                <a:gd name="T86" fmla="*/ 129 w 228"/>
                <a:gd name="T87" fmla="*/ 166 h 373"/>
                <a:gd name="T88" fmla="*/ 128 w 228"/>
                <a:gd name="T89" fmla="*/ 154 h 373"/>
                <a:gd name="T90" fmla="*/ 134 w 228"/>
                <a:gd name="T91" fmla="*/ 141 h 373"/>
                <a:gd name="T92" fmla="*/ 137 w 228"/>
                <a:gd name="T93" fmla="*/ 131 h 373"/>
                <a:gd name="T94" fmla="*/ 128 w 228"/>
                <a:gd name="T95" fmla="*/ 128 h 373"/>
                <a:gd name="T96" fmla="*/ 123 w 228"/>
                <a:gd name="T97" fmla="*/ 118 h 373"/>
                <a:gd name="T98" fmla="*/ 119 w 228"/>
                <a:gd name="T99" fmla="*/ 106 h 373"/>
                <a:gd name="T100" fmla="*/ 109 w 228"/>
                <a:gd name="T101" fmla="*/ 93 h 373"/>
                <a:gd name="T102" fmla="*/ 104 w 228"/>
                <a:gd name="T103" fmla="*/ 82 h 373"/>
                <a:gd name="T104" fmla="*/ 101 w 228"/>
                <a:gd name="T105" fmla="*/ 76 h 373"/>
                <a:gd name="T106" fmla="*/ 101 w 228"/>
                <a:gd name="T107" fmla="*/ 69 h 373"/>
                <a:gd name="T108" fmla="*/ 97 w 228"/>
                <a:gd name="T109" fmla="*/ 62 h 373"/>
                <a:gd name="T110" fmla="*/ 98 w 228"/>
                <a:gd name="T111" fmla="*/ 48 h 373"/>
                <a:gd name="T112" fmla="*/ 104 w 228"/>
                <a:gd name="T113" fmla="*/ 25 h 373"/>
                <a:gd name="T114" fmla="*/ 108 w 228"/>
                <a:gd name="T115" fmla="*/ 8 h 373"/>
                <a:gd name="T116" fmla="*/ 47 w 228"/>
                <a:gd name="T117" fmla="*/ 12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373">
                  <a:moveTo>
                    <a:pt x="48" y="132"/>
                  </a:moveTo>
                  <a:cubicBezTo>
                    <a:pt x="48" y="138"/>
                    <a:pt x="46" y="143"/>
                    <a:pt x="46" y="143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54" y="156"/>
                    <a:pt x="54" y="156"/>
                    <a:pt x="54" y="156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7" y="167"/>
                    <a:pt x="57" y="167"/>
                    <a:pt x="57" y="167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3" y="173"/>
                    <a:pt x="53" y="173"/>
                    <a:pt x="53" y="17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6" y="180"/>
                    <a:pt x="46" y="180"/>
                    <a:pt x="46" y="180"/>
                  </a:cubicBezTo>
                  <a:cubicBezTo>
                    <a:pt x="42" y="184"/>
                    <a:pt x="42" y="184"/>
                    <a:pt x="42" y="184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38" y="190"/>
                    <a:pt x="38" y="190"/>
                    <a:pt x="38" y="190"/>
                  </a:cubicBezTo>
                  <a:cubicBezTo>
                    <a:pt x="37" y="194"/>
                    <a:pt x="37" y="194"/>
                    <a:pt x="37" y="194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26" y="206"/>
                    <a:pt x="26" y="206"/>
                    <a:pt x="26" y="206"/>
                  </a:cubicBezTo>
                  <a:cubicBezTo>
                    <a:pt x="20" y="211"/>
                    <a:pt x="20" y="211"/>
                    <a:pt x="20" y="211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8" y="219"/>
                    <a:pt x="18" y="219"/>
                    <a:pt x="18" y="219"/>
                  </a:cubicBezTo>
                  <a:cubicBezTo>
                    <a:pt x="20" y="222"/>
                    <a:pt x="20" y="222"/>
                    <a:pt x="20" y="222"/>
                  </a:cubicBezTo>
                  <a:cubicBezTo>
                    <a:pt x="22" y="223"/>
                    <a:pt x="22" y="223"/>
                    <a:pt x="22" y="223"/>
                  </a:cubicBezTo>
                  <a:cubicBezTo>
                    <a:pt x="23" y="223"/>
                    <a:pt x="23" y="223"/>
                    <a:pt x="23" y="223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36"/>
                    <a:pt x="25" y="236"/>
                    <a:pt x="25" y="236"/>
                  </a:cubicBezTo>
                  <a:cubicBezTo>
                    <a:pt x="24" y="240"/>
                    <a:pt x="24" y="240"/>
                    <a:pt x="24" y="240"/>
                  </a:cubicBezTo>
                  <a:cubicBezTo>
                    <a:pt x="24" y="242"/>
                    <a:pt x="24" y="242"/>
                    <a:pt x="24" y="242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35" y="338"/>
                    <a:pt x="102" y="352"/>
                    <a:pt x="102" y="352"/>
                  </a:cubicBezTo>
                  <a:cubicBezTo>
                    <a:pt x="208" y="373"/>
                    <a:pt x="208" y="373"/>
                    <a:pt x="208" y="373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6" y="254"/>
                    <a:pt x="226" y="254"/>
                    <a:pt x="226" y="254"/>
                  </a:cubicBezTo>
                  <a:cubicBezTo>
                    <a:pt x="224" y="252"/>
                    <a:pt x="224" y="252"/>
                    <a:pt x="224" y="252"/>
                  </a:cubicBezTo>
                  <a:cubicBezTo>
                    <a:pt x="224" y="251"/>
                    <a:pt x="224" y="251"/>
                    <a:pt x="224" y="251"/>
                  </a:cubicBezTo>
                  <a:cubicBezTo>
                    <a:pt x="223" y="247"/>
                    <a:pt x="223" y="247"/>
                    <a:pt x="223" y="247"/>
                  </a:cubicBezTo>
                  <a:cubicBezTo>
                    <a:pt x="221" y="244"/>
                    <a:pt x="221" y="244"/>
                    <a:pt x="221" y="244"/>
                  </a:cubicBezTo>
                  <a:cubicBezTo>
                    <a:pt x="218" y="241"/>
                    <a:pt x="218" y="241"/>
                    <a:pt x="218" y="241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3" y="246"/>
                    <a:pt x="213" y="246"/>
                    <a:pt x="213" y="246"/>
                  </a:cubicBezTo>
                  <a:cubicBezTo>
                    <a:pt x="212" y="249"/>
                    <a:pt x="212" y="249"/>
                    <a:pt x="212" y="249"/>
                  </a:cubicBezTo>
                  <a:cubicBezTo>
                    <a:pt x="202" y="248"/>
                    <a:pt x="202" y="248"/>
                    <a:pt x="202" y="248"/>
                  </a:cubicBezTo>
                  <a:cubicBezTo>
                    <a:pt x="197" y="246"/>
                    <a:pt x="197" y="246"/>
                    <a:pt x="197" y="246"/>
                  </a:cubicBezTo>
                  <a:cubicBezTo>
                    <a:pt x="189" y="245"/>
                    <a:pt x="189" y="245"/>
                    <a:pt x="189" y="245"/>
                  </a:cubicBezTo>
                  <a:cubicBezTo>
                    <a:pt x="185" y="245"/>
                    <a:pt x="185" y="245"/>
                    <a:pt x="185" y="245"/>
                  </a:cubicBezTo>
                  <a:cubicBezTo>
                    <a:pt x="184" y="247"/>
                    <a:pt x="184" y="247"/>
                    <a:pt x="184" y="247"/>
                  </a:cubicBezTo>
                  <a:cubicBezTo>
                    <a:pt x="184" y="249"/>
                    <a:pt x="184" y="249"/>
                    <a:pt x="184" y="249"/>
                  </a:cubicBezTo>
                  <a:cubicBezTo>
                    <a:pt x="179" y="247"/>
                    <a:pt x="179" y="247"/>
                    <a:pt x="179" y="247"/>
                  </a:cubicBezTo>
                  <a:cubicBezTo>
                    <a:pt x="174" y="244"/>
                    <a:pt x="174" y="244"/>
                    <a:pt x="174" y="244"/>
                  </a:cubicBezTo>
                  <a:cubicBezTo>
                    <a:pt x="171" y="244"/>
                    <a:pt x="171" y="244"/>
                    <a:pt x="171" y="244"/>
                  </a:cubicBezTo>
                  <a:cubicBezTo>
                    <a:pt x="169" y="244"/>
                    <a:pt x="169" y="244"/>
                    <a:pt x="169" y="244"/>
                  </a:cubicBezTo>
                  <a:cubicBezTo>
                    <a:pt x="168" y="247"/>
                    <a:pt x="168" y="247"/>
                    <a:pt x="168" y="247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2" y="245"/>
                    <a:pt x="162" y="245"/>
                    <a:pt x="162" y="245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0" y="232"/>
                    <a:pt x="160" y="232"/>
                    <a:pt x="160" y="232"/>
                  </a:cubicBezTo>
                  <a:cubicBezTo>
                    <a:pt x="160" y="226"/>
                    <a:pt x="160" y="226"/>
                    <a:pt x="160" y="226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1" y="223"/>
                    <a:pt x="151" y="223"/>
                    <a:pt x="151" y="223"/>
                  </a:cubicBezTo>
                  <a:cubicBezTo>
                    <a:pt x="149" y="220"/>
                    <a:pt x="149" y="220"/>
                    <a:pt x="149" y="220"/>
                  </a:cubicBezTo>
                  <a:cubicBezTo>
                    <a:pt x="149" y="218"/>
                    <a:pt x="149" y="218"/>
                    <a:pt x="149" y="218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49" y="208"/>
                    <a:pt x="149" y="208"/>
                    <a:pt x="149" y="208"/>
                  </a:cubicBezTo>
                  <a:cubicBezTo>
                    <a:pt x="145" y="204"/>
                    <a:pt x="145" y="204"/>
                    <a:pt x="145" y="204"/>
                  </a:cubicBezTo>
                  <a:cubicBezTo>
                    <a:pt x="145" y="201"/>
                    <a:pt x="145" y="201"/>
                    <a:pt x="145" y="201"/>
                  </a:cubicBezTo>
                  <a:cubicBezTo>
                    <a:pt x="145" y="195"/>
                    <a:pt x="145" y="195"/>
                    <a:pt x="145" y="195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42" y="183"/>
                    <a:pt x="142" y="183"/>
                    <a:pt x="142" y="183"/>
                  </a:cubicBezTo>
                  <a:cubicBezTo>
                    <a:pt x="141" y="179"/>
                    <a:pt x="141" y="179"/>
                    <a:pt x="141" y="179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5" y="182"/>
                    <a:pt x="135" y="182"/>
                    <a:pt x="135" y="182"/>
                  </a:cubicBezTo>
                  <a:cubicBezTo>
                    <a:pt x="133" y="182"/>
                    <a:pt x="133" y="182"/>
                    <a:pt x="133" y="182"/>
                  </a:cubicBezTo>
                  <a:cubicBezTo>
                    <a:pt x="130" y="183"/>
                    <a:pt x="130" y="183"/>
                    <a:pt x="130" y="183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25" y="186"/>
                    <a:pt x="125" y="186"/>
                    <a:pt x="125" y="186"/>
                  </a:cubicBezTo>
                  <a:cubicBezTo>
                    <a:pt x="125" y="183"/>
                    <a:pt x="125" y="183"/>
                    <a:pt x="125" y="183"/>
                  </a:cubicBezTo>
                  <a:cubicBezTo>
                    <a:pt x="121" y="181"/>
                    <a:pt x="121" y="181"/>
                    <a:pt x="121" y="181"/>
                  </a:cubicBezTo>
                  <a:cubicBezTo>
                    <a:pt x="119" y="179"/>
                    <a:pt x="119" y="179"/>
                    <a:pt x="119" y="179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9" y="166"/>
                    <a:pt x="129" y="166"/>
                    <a:pt x="129" y="166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8" y="154"/>
                    <a:pt x="128" y="154"/>
                    <a:pt x="128" y="154"/>
                  </a:cubicBezTo>
                  <a:cubicBezTo>
                    <a:pt x="131" y="147"/>
                    <a:pt x="131" y="147"/>
                    <a:pt x="131" y="147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1"/>
                    <a:pt x="137" y="131"/>
                    <a:pt x="137" y="131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19" y="106"/>
                    <a:pt x="119" y="106"/>
                    <a:pt x="119" y="106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4" y="79"/>
                    <a:pt x="104" y="79"/>
                    <a:pt x="104" y="79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52" y="114"/>
                    <a:pt x="47" y="120"/>
                  </a:cubicBezTo>
                  <a:cubicBezTo>
                    <a:pt x="43" y="127"/>
                    <a:pt x="48" y="125"/>
                    <a:pt x="48" y="132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7ACC913-95F8-40D9-F671-D81320281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502" y="1743206"/>
              <a:ext cx="558212" cy="360899"/>
            </a:xfrm>
            <a:custGeom>
              <a:avLst/>
              <a:gdLst>
                <a:gd name="T0" fmla="*/ 184 w 391"/>
                <a:gd name="T1" fmla="*/ 33 h 252"/>
                <a:gd name="T2" fmla="*/ 9 w 391"/>
                <a:gd name="T3" fmla="*/ 10 h 252"/>
                <a:gd name="T4" fmla="*/ 4 w 391"/>
                <a:gd name="T5" fmla="*/ 28 h 252"/>
                <a:gd name="T6" fmla="*/ 0 w 391"/>
                <a:gd name="T7" fmla="*/ 51 h 252"/>
                <a:gd name="T8" fmla="*/ 2 w 391"/>
                <a:gd name="T9" fmla="*/ 56 h 252"/>
                <a:gd name="T10" fmla="*/ 4 w 391"/>
                <a:gd name="T11" fmla="*/ 64 h 252"/>
                <a:gd name="T12" fmla="*/ 7 w 391"/>
                <a:gd name="T13" fmla="*/ 71 h 252"/>
                <a:gd name="T14" fmla="*/ 11 w 391"/>
                <a:gd name="T15" fmla="*/ 80 h 252"/>
                <a:gd name="T16" fmla="*/ 17 w 391"/>
                <a:gd name="T17" fmla="*/ 93 h 252"/>
                <a:gd name="T18" fmla="*/ 25 w 391"/>
                <a:gd name="T19" fmla="*/ 103 h 252"/>
                <a:gd name="T20" fmla="*/ 28 w 391"/>
                <a:gd name="T21" fmla="*/ 116 h 252"/>
                <a:gd name="T22" fmla="*/ 31 w 391"/>
                <a:gd name="T23" fmla="*/ 121 h 252"/>
                <a:gd name="T24" fmla="*/ 40 w 391"/>
                <a:gd name="T25" fmla="*/ 127 h 252"/>
                <a:gd name="T26" fmla="*/ 34 w 391"/>
                <a:gd name="T27" fmla="*/ 139 h 252"/>
                <a:gd name="T28" fmla="*/ 30 w 391"/>
                <a:gd name="T29" fmla="*/ 152 h 252"/>
                <a:gd name="T30" fmla="*/ 31 w 391"/>
                <a:gd name="T31" fmla="*/ 160 h 252"/>
                <a:gd name="T32" fmla="*/ 25 w 391"/>
                <a:gd name="T33" fmla="*/ 164 h 252"/>
                <a:gd name="T34" fmla="*/ 24 w 391"/>
                <a:gd name="T35" fmla="*/ 173 h 252"/>
                <a:gd name="T36" fmla="*/ 28 w 391"/>
                <a:gd name="T37" fmla="*/ 178 h 252"/>
                <a:gd name="T38" fmla="*/ 33 w 391"/>
                <a:gd name="T39" fmla="*/ 175 h 252"/>
                <a:gd name="T40" fmla="*/ 38 w 391"/>
                <a:gd name="T41" fmla="*/ 174 h 252"/>
                <a:gd name="T42" fmla="*/ 44 w 391"/>
                <a:gd name="T43" fmla="*/ 171 h 252"/>
                <a:gd name="T44" fmla="*/ 47 w 391"/>
                <a:gd name="T45" fmla="*/ 179 h 252"/>
                <a:gd name="T46" fmla="*/ 48 w 391"/>
                <a:gd name="T47" fmla="*/ 193 h 252"/>
                <a:gd name="T48" fmla="*/ 52 w 391"/>
                <a:gd name="T49" fmla="*/ 200 h 252"/>
                <a:gd name="T50" fmla="*/ 52 w 391"/>
                <a:gd name="T51" fmla="*/ 210 h 252"/>
                <a:gd name="T52" fmla="*/ 54 w 391"/>
                <a:gd name="T53" fmla="*/ 215 h 252"/>
                <a:gd name="T54" fmla="*/ 63 w 391"/>
                <a:gd name="T55" fmla="*/ 218 h 252"/>
                <a:gd name="T56" fmla="*/ 65 w 391"/>
                <a:gd name="T57" fmla="*/ 230 h 252"/>
                <a:gd name="T58" fmla="*/ 65 w 391"/>
                <a:gd name="T59" fmla="*/ 237 h 252"/>
                <a:gd name="T60" fmla="*/ 71 w 391"/>
                <a:gd name="T61" fmla="*/ 241 h 252"/>
                <a:gd name="T62" fmla="*/ 72 w 391"/>
                <a:gd name="T63" fmla="*/ 236 h 252"/>
                <a:gd name="T64" fmla="*/ 77 w 391"/>
                <a:gd name="T65" fmla="*/ 236 h 252"/>
                <a:gd name="T66" fmla="*/ 87 w 391"/>
                <a:gd name="T67" fmla="*/ 241 h 252"/>
                <a:gd name="T68" fmla="*/ 88 w 391"/>
                <a:gd name="T69" fmla="*/ 237 h 252"/>
                <a:gd name="T70" fmla="*/ 100 w 391"/>
                <a:gd name="T71" fmla="*/ 238 h 252"/>
                <a:gd name="T72" fmla="*/ 115 w 391"/>
                <a:gd name="T73" fmla="*/ 241 h 252"/>
                <a:gd name="T74" fmla="*/ 117 w 391"/>
                <a:gd name="T75" fmla="*/ 233 h 252"/>
                <a:gd name="T76" fmla="*/ 124 w 391"/>
                <a:gd name="T77" fmla="*/ 236 h 252"/>
                <a:gd name="T78" fmla="*/ 127 w 391"/>
                <a:gd name="T79" fmla="*/ 243 h 252"/>
                <a:gd name="T80" fmla="*/ 129 w 391"/>
                <a:gd name="T81" fmla="*/ 246 h 252"/>
                <a:gd name="T82" fmla="*/ 136 w 391"/>
                <a:gd name="T83" fmla="*/ 221 h 252"/>
                <a:gd name="T84" fmla="*/ 373 w 391"/>
                <a:gd name="T85" fmla="*/ 252 h 252"/>
                <a:gd name="T86" fmla="*/ 391 w 391"/>
                <a:gd name="T87" fmla="*/ 6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1" h="252">
                  <a:moveTo>
                    <a:pt x="391" y="60"/>
                  </a:moveTo>
                  <a:cubicBezTo>
                    <a:pt x="391" y="60"/>
                    <a:pt x="243" y="42"/>
                    <a:pt x="184" y="33"/>
                  </a:cubicBezTo>
                  <a:cubicBezTo>
                    <a:pt x="112" y="22"/>
                    <a:pt x="11" y="0"/>
                    <a:pt x="11" y="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1" y="146"/>
                    <a:pt x="31" y="146"/>
                    <a:pt x="31" y="146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5" y="164"/>
                    <a:pt x="25" y="164"/>
                    <a:pt x="25" y="164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8" y="178"/>
                    <a:pt x="28" y="178"/>
                    <a:pt x="28" y="178"/>
                  </a:cubicBezTo>
                  <a:cubicBezTo>
                    <a:pt x="30" y="178"/>
                    <a:pt x="30" y="178"/>
                    <a:pt x="30" y="178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6" y="174"/>
                    <a:pt x="36" y="174"/>
                    <a:pt x="36" y="174"/>
                  </a:cubicBezTo>
                  <a:cubicBezTo>
                    <a:pt x="38" y="174"/>
                    <a:pt x="38" y="174"/>
                    <a:pt x="38" y="174"/>
                  </a:cubicBezTo>
                  <a:cubicBezTo>
                    <a:pt x="42" y="171"/>
                    <a:pt x="42" y="171"/>
                    <a:pt x="42" y="171"/>
                  </a:cubicBezTo>
                  <a:cubicBezTo>
                    <a:pt x="44" y="171"/>
                    <a:pt x="44" y="171"/>
                    <a:pt x="44" y="171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8" y="187"/>
                    <a:pt x="48" y="187"/>
                    <a:pt x="48" y="187"/>
                  </a:cubicBezTo>
                  <a:cubicBezTo>
                    <a:pt x="48" y="193"/>
                    <a:pt x="48" y="193"/>
                    <a:pt x="48" y="193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52" y="200"/>
                    <a:pt x="52" y="200"/>
                    <a:pt x="52" y="200"/>
                  </a:cubicBezTo>
                  <a:cubicBezTo>
                    <a:pt x="52" y="205"/>
                    <a:pt x="52" y="205"/>
                    <a:pt x="52" y="205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52" y="212"/>
                    <a:pt x="52" y="212"/>
                    <a:pt x="52" y="212"/>
                  </a:cubicBezTo>
                  <a:cubicBezTo>
                    <a:pt x="54" y="215"/>
                    <a:pt x="54" y="215"/>
                    <a:pt x="54" y="215"/>
                  </a:cubicBezTo>
                  <a:cubicBezTo>
                    <a:pt x="59" y="218"/>
                    <a:pt x="59" y="218"/>
                    <a:pt x="59" y="218"/>
                  </a:cubicBezTo>
                  <a:cubicBezTo>
                    <a:pt x="63" y="218"/>
                    <a:pt x="63" y="218"/>
                    <a:pt x="63" y="218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5" y="230"/>
                    <a:pt x="65" y="230"/>
                    <a:pt x="65" y="230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7" y="241"/>
                    <a:pt x="67" y="241"/>
                    <a:pt x="67" y="241"/>
                  </a:cubicBezTo>
                  <a:cubicBezTo>
                    <a:pt x="71" y="241"/>
                    <a:pt x="71" y="241"/>
                    <a:pt x="71" y="241"/>
                  </a:cubicBezTo>
                  <a:cubicBezTo>
                    <a:pt x="71" y="239"/>
                    <a:pt x="71" y="239"/>
                    <a:pt x="71" y="239"/>
                  </a:cubicBezTo>
                  <a:cubicBezTo>
                    <a:pt x="72" y="236"/>
                    <a:pt x="72" y="236"/>
                    <a:pt x="72" y="236"/>
                  </a:cubicBezTo>
                  <a:cubicBezTo>
                    <a:pt x="74" y="236"/>
                    <a:pt x="74" y="236"/>
                    <a:pt x="74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82" y="239"/>
                    <a:pt x="82" y="239"/>
                    <a:pt x="82" y="239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39"/>
                    <a:pt x="87" y="239"/>
                    <a:pt x="87" y="239"/>
                  </a:cubicBezTo>
                  <a:cubicBezTo>
                    <a:pt x="88" y="237"/>
                    <a:pt x="88" y="237"/>
                    <a:pt x="88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100" y="238"/>
                    <a:pt x="100" y="238"/>
                    <a:pt x="100" y="238"/>
                  </a:cubicBezTo>
                  <a:cubicBezTo>
                    <a:pt x="105" y="240"/>
                    <a:pt x="105" y="240"/>
                    <a:pt x="105" y="240"/>
                  </a:cubicBezTo>
                  <a:cubicBezTo>
                    <a:pt x="115" y="241"/>
                    <a:pt x="115" y="241"/>
                    <a:pt x="115" y="241"/>
                  </a:cubicBezTo>
                  <a:cubicBezTo>
                    <a:pt x="116" y="238"/>
                    <a:pt x="116" y="238"/>
                    <a:pt x="116" y="238"/>
                  </a:cubicBezTo>
                  <a:cubicBezTo>
                    <a:pt x="117" y="233"/>
                    <a:pt x="117" y="233"/>
                    <a:pt x="117" y="233"/>
                  </a:cubicBezTo>
                  <a:cubicBezTo>
                    <a:pt x="121" y="233"/>
                    <a:pt x="121" y="233"/>
                    <a:pt x="121" y="233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126" y="239"/>
                    <a:pt x="126" y="239"/>
                    <a:pt x="126" y="239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27" y="244"/>
                    <a:pt x="127" y="244"/>
                    <a:pt x="127" y="244"/>
                  </a:cubicBezTo>
                  <a:cubicBezTo>
                    <a:pt x="129" y="246"/>
                    <a:pt x="129" y="246"/>
                    <a:pt x="129" y="246"/>
                  </a:cubicBezTo>
                  <a:cubicBezTo>
                    <a:pt x="131" y="248"/>
                    <a:pt x="131" y="248"/>
                    <a:pt x="131" y="248"/>
                  </a:cubicBezTo>
                  <a:cubicBezTo>
                    <a:pt x="136" y="221"/>
                    <a:pt x="136" y="221"/>
                    <a:pt x="136" y="221"/>
                  </a:cubicBezTo>
                  <a:cubicBezTo>
                    <a:pt x="372" y="252"/>
                    <a:pt x="372" y="252"/>
                    <a:pt x="372" y="252"/>
                  </a:cubicBezTo>
                  <a:cubicBezTo>
                    <a:pt x="373" y="252"/>
                    <a:pt x="373" y="252"/>
                    <a:pt x="373" y="252"/>
                  </a:cubicBezTo>
                  <a:cubicBezTo>
                    <a:pt x="377" y="207"/>
                    <a:pt x="377" y="207"/>
                    <a:pt x="377" y="207"/>
                  </a:cubicBezTo>
                  <a:lnTo>
                    <a:pt x="391" y="6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35E573-0E36-B3B6-EE00-6C0E3EC17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7046" y="1787054"/>
              <a:ext cx="197314" cy="315365"/>
            </a:xfrm>
            <a:custGeom>
              <a:avLst/>
              <a:gdLst>
                <a:gd name="T0" fmla="*/ 34 w 117"/>
                <a:gd name="T1" fmla="*/ 182 h 187"/>
                <a:gd name="T2" fmla="*/ 34 w 117"/>
                <a:gd name="T3" fmla="*/ 176 h 187"/>
                <a:gd name="T4" fmla="*/ 37 w 117"/>
                <a:gd name="T5" fmla="*/ 171 h 187"/>
                <a:gd name="T6" fmla="*/ 40 w 117"/>
                <a:gd name="T7" fmla="*/ 166 h 187"/>
                <a:gd name="T8" fmla="*/ 44 w 117"/>
                <a:gd name="T9" fmla="*/ 161 h 187"/>
                <a:gd name="T10" fmla="*/ 40 w 117"/>
                <a:gd name="T11" fmla="*/ 159 h 187"/>
                <a:gd name="T12" fmla="*/ 42 w 117"/>
                <a:gd name="T13" fmla="*/ 155 h 187"/>
                <a:gd name="T14" fmla="*/ 45 w 117"/>
                <a:gd name="T15" fmla="*/ 155 h 187"/>
                <a:gd name="T16" fmla="*/ 48 w 117"/>
                <a:gd name="T17" fmla="*/ 150 h 187"/>
                <a:gd name="T18" fmla="*/ 52 w 117"/>
                <a:gd name="T19" fmla="*/ 153 h 187"/>
                <a:gd name="T20" fmla="*/ 51 w 117"/>
                <a:gd name="T21" fmla="*/ 149 h 187"/>
                <a:gd name="T22" fmla="*/ 56 w 117"/>
                <a:gd name="T23" fmla="*/ 148 h 187"/>
                <a:gd name="T24" fmla="*/ 59 w 117"/>
                <a:gd name="T25" fmla="*/ 139 h 187"/>
                <a:gd name="T26" fmla="*/ 67 w 117"/>
                <a:gd name="T27" fmla="*/ 141 h 187"/>
                <a:gd name="T28" fmla="*/ 68 w 117"/>
                <a:gd name="T29" fmla="*/ 132 h 187"/>
                <a:gd name="T30" fmla="*/ 68 w 117"/>
                <a:gd name="T31" fmla="*/ 123 h 187"/>
                <a:gd name="T32" fmla="*/ 69 w 117"/>
                <a:gd name="T33" fmla="*/ 116 h 187"/>
                <a:gd name="T34" fmla="*/ 79 w 117"/>
                <a:gd name="T35" fmla="*/ 122 h 187"/>
                <a:gd name="T36" fmla="*/ 81 w 117"/>
                <a:gd name="T37" fmla="*/ 115 h 187"/>
                <a:gd name="T38" fmla="*/ 84 w 117"/>
                <a:gd name="T39" fmla="*/ 122 h 187"/>
                <a:gd name="T40" fmla="*/ 88 w 117"/>
                <a:gd name="T41" fmla="*/ 116 h 187"/>
                <a:gd name="T42" fmla="*/ 87 w 117"/>
                <a:gd name="T43" fmla="*/ 111 h 187"/>
                <a:gd name="T44" fmla="*/ 95 w 117"/>
                <a:gd name="T45" fmla="*/ 115 h 187"/>
                <a:gd name="T46" fmla="*/ 97 w 117"/>
                <a:gd name="T47" fmla="*/ 111 h 187"/>
                <a:gd name="T48" fmla="*/ 103 w 117"/>
                <a:gd name="T49" fmla="*/ 105 h 187"/>
                <a:gd name="T50" fmla="*/ 106 w 117"/>
                <a:gd name="T51" fmla="*/ 101 h 187"/>
                <a:gd name="T52" fmla="*/ 114 w 117"/>
                <a:gd name="T53" fmla="*/ 97 h 187"/>
                <a:gd name="T54" fmla="*/ 116 w 117"/>
                <a:gd name="T55" fmla="*/ 88 h 187"/>
                <a:gd name="T56" fmla="*/ 112 w 117"/>
                <a:gd name="T57" fmla="*/ 86 h 187"/>
                <a:gd name="T58" fmla="*/ 112 w 117"/>
                <a:gd name="T59" fmla="*/ 82 h 187"/>
                <a:gd name="T60" fmla="*/ 104 w 117"/>
                <a:gd name="T61" fmla="*/ 77 h 187"/>
                <a:gd name="T62" fmla="*/ 101 w 117"/>
                <a:gd name="T63" fmla="*/ 64 h 187"/>
                <a:gd name="T64" fmla="*/ 95 w 117"/>
                <a:gd name="T65" fmla="*/ 63 h 187"/>
                <a:gd name="T66" fmla="*/ 84 w 117"/>
                <a:gd name="T67" fmla="*/ 56 h 187"/>
                <a:gd name="T68" fmla="*/ 77 w 117"/>
                <a:gd name="T69" fmla="*/ 31 h 187"/>
                <a:gd name="T70" fmla="*/ 71 w 117"/>
                <a:gd name="T71" fmla="*/ 11 h 187"/>
                <a:gd name="T72" fmla="*/ 53 w 117"/>
                <a:gd name="T73" fmla="*/ 3 h 187"/>
                <a:gd name="T74" fmla="*/ 42 w 117"/>
                <a:gd name="T75" fmla="*/ 11 h 187"/>
                <a:gd name="T76" fmla="*/ 30 w 117"/>
                <a:gd name="T77" fmla="*/ 5 h 187"/>
                <a:gd name="T78" fmla="*/ 22 w 117"/>
                <a:gd name="T79" fmla="*/ 22 h 187"/>
                <a:gd name="T80" fmla="*/ 13 w 117"/>
                <a:gd name="T81" fmla="*/ 54 h 187"/>
                <a:gd name="T82" fmla="*/ 15 w 117"/>
                <a:gd name="T83" fmla="*/ 71 h 187"/>
                <a:gd name="T84" fmla="*/ 12 w 117"/>
                <a:gd name="T85" fmla="*/ 82 h 187"/>
                <a:gd name="T86" fmla="*/ 7 w 117"/>
                <a:gd name="T87" fmla="*/ 95 h 187"/>
                <a:gd name="T88" fmla="*/ 0 w 117"/>
                <a:gd name="T89" fmla="*/ 10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" h="187">
                  <a:moveTo>
                    <a:pt x="33" y="187"/>
                  </a:moveTo>
                  <a:lnTo>
                    <a:pt x="33" y="185"/>
                  </a:lnTo>
                  <a:lnTo>
                    <a:pt x="34" y="182"/>
                  </a:lnTo>
                  <a:lnTo>
                    <a:pt x="34" y="181"/>
                  </a:lnTo>
                  <a:lnTo>
                    <a:pt x="34" y="178"/>
                  </a:lnTo>
                  <a:lnTo>
                    <a:pt x="34" y="176"/>
                  </a:lnTo>
                  <a:lnTo>
                    <a:pt x="35" y="174"/>
                  </a:lnTo>
                  <a:lnTo>
                    <a:pt x="37" y="174"/>
                  </a:lnTo>
                  <a:lnTo>
                    <a:pt x="37" y="171"/>
                  </a:lnTo>
                  <a:lnTo>
                    <a:pt x="38" y="169"/>
                  </a:lnTo>
                  <a:lnTo>
                    <a:pt x="38" y="166"/>
                  </a:lnTo>
                  <a:lnTo>
                    <a:pt x="40" y="166"/>
                  </a:lnTo>
                  <a:lnTo>
                    <a:pt x="41" y="166"/>
                  </a:lnTo>
                  <a:lnTo>
                    <a:pt x="44" y="166"/>
                  </a:lnTo>
                  <a:lnTo>
                    <a:pt x="44" y="161"/>
                  </a:lnTo>
                  <a:lnTo>
                    <a:pt x="41" y="161"/>
                  </a:lnTo>
                  <a:lnTo>
                    <a:pt x="40" y="161"/>
                  </a:lnTo>
                  <a:lnTo>
                    <a:pt x="40" y="159"/>
                  </a:lnTo>
                  <a:lnTo>
                    <a:pt x="40" y="158"/>
                  </a:lnTo>
                  <a:lnTo>
                    <a:pt x="42" y="156"/>
                  </a:lnTo>
                  <a:lnTo>
                    <a:pt x="42" y="155"/>
                  </a:lnTo>
                  <a:lnTo>
                    <a:pt x="44" y="153"/>
                  </a:lnTo>
                  <a:lnTo>
                    <a:pt x="45" y="154"/>
                  </a:lnTo>
                  <a:lnTo>
                    <a:pt x="45" y="155"/>
                  </a:lnTo>
                  <a:lnTo>
                    <a:pt x="47" y="154"/>
                  </a:lnTo>
                  <a:lnTo>
                    <a:pt x="48" y="153"/>
                  </a:lnTo>
                  <a:lnTo>
                    <a:pt x="48" y="150"/>
                  </a:lnTo>
                  <a:lnTo>
                    <a:pt x="50" y="152"/>
                  </a:lnTo>
                  <a:lnTo>
                    <a:pt x="51" y="153"/>
                  </a:lnTo>
                  <a:lnTo>
                    <a:pt x="52" y="153"/>
                  </a:lnTo>
                  <a:lnTo>
                    <a:pt x="52" y="150"/>
                  </a:lnTo>
                  <a:lnTo>
                    <a:pt x="52" y="149"/>
                  </a:lnTo>
                  <a:lnTo>
                    <a:pt x="51" y="149"/>
                  </a:lnTo>
                  <a:lnTo>
                    <a:pt x="50" y="147"/>
                  </a:lnTo>
                  <a:lnTo>
                    <a:pt x="54" y="147"/>
                  </a:lnTo>
                  <a:lnTo>
                    <a:pt x="56" y="148"/>
                  </a:lnTo>
                  <a:lnTo>
                    <a:pt x="59" y="147"/>
                  </a:lnTo>
                  <a:lnTo>
                    <a:pt x="60" y="144"/>
                  </a:lnTo>
                  <a:lnTo>
                    <a:pt x="59" y="139"/>
                  </a:lnTo>
                  <a:lnTo>
                    <a:pt x="61" y="139"/>
                  </a:lnTo>
                  <a:lnTo>
                    <a:pt x="64" y="142"/>
                  </a:lnTo>
                  <a:lnTo>
                    <a:pt x="67" y="141"/>
                  </a:lnTo>
                  <a:lnTo>
                    <a:pt x="68" y="139"/>
                  </a:lnTo>
                  <a:lnTo>
                    <a:pt x="69" y="135"/>
                  </a:lnTo>
                  <a:lnTo>
                    <a:pt x="68" y="132"/>
                  </a:lnTo>
                  <a:lnTo>
                    <a:pt x="69" y="128"/>
                  </a:lnTo>
                  <a:lnTo>
                    <a:pt x="69" y="126"/>
                  </a:lnTo>
                  <a:lnTo>
                    <a:pt x="68" y="123"/>
                  </a:lnTo>
                  <a:lnTo>
                    <a:pt x="68" y="121"/>
                  </a:lnTo>
                  <a:lnTo>
                    <a:pt x="69" y="118"/>
                  </a:lnTo>
                  <a:lnTo>
                    <a:pt x="69" y="116"/>
                  </a:lnTo>
                  <a:lnTo>
                    <a:pt x="73" y="120"/>
                  </a:lnTo>
                  <a:lnTo>
                    <a:pt x="74" y="122"/>
                  </a:lnTo>
                  <a:lnTo>
                    <a:pt x="79" y="122"/>
                  </a:lnTo>
                  <a:lnTo>
                    <a:pt x="79" y="120"/>
                  </a:lnTo>
                  <a:lnTo>
                    <a:pt x="79" y="116"/>
                  </a:lnTo>
                  <a:lnTo>
                    <a:pt x="81" y="115"/>
                  </a:lnTo>
                  <a:lnTo>
                    <a:pt x="84" y="116"/>
                  </a:lnTo>
                  <a:lnTo>
                    <a:pt x="84" y="118"/>
                  </a:lnTo>
                  <a:lnTo>
                    <a:pt x="84" y="122"/>
                  </a:lnTo>
                  <a:lnTo>
                    <a:pt x="87" y="121"/>
                  </a:lnTo>
                  <a:lnTo>
                    <a:pt x="90" y="118"/>
                  </a:lnTo>
                  <a:lnTo>
                    <a:pt x="88" y="116"/>
                  </a:lnTo>
                  <a:lnTo>
                    <a:pt x="86" y="114"/>
                  </a:lnTo>
                  <a:lnTo>
                    <a:pt x="86" y="112"/>
                  </a:lnTo>
                  <a:lnTo>
                    <a:pt x="87" y="111"/>
                  </a:lnTo>
                  <a:lnTo>
                    <a:pt x="90" y="114"/>
                  </a:lnTo>
                  <a:lnTo>
                    <a:pt x="93" y="116"/>
                  </a:lnTo>
                  <a:lnTo>
                    <a:pt x="95" y="115"/>
                  </a:lnTo>
                  <a:lnTo>
                    <a:pt x="94" y="111"/>
                  </a:lnTo>
                  <a:lnTo>
                    <a:pt x="95" y="111"/>
                  </a:lnTo>
                  <a:lnTo>
                    <a:pt x="97" y="111"/>
                  </a:lnTo>
                  <a:lnTo>
                    <a:pt x="97" y="105"/>
                  </a:lnTo>
                  <a:lnTo>
                    <a:pt x="101" y="105"/>
                  </a:lnTo>
                  <a:lnTo>
                    <a:pt x="103" y="105"/>
                  </a:lnTo>
                  <a:lnTo>
                    <a:pt x="104" y="104"/>
                  </a:lnTo>
                  <a:lnTo>
                    <a:pt x="104" y="101"/>
                  </a:lnTo>
                  <a:lnTo>
                    <a:pt x="106" y="101"/>
                  </a:lnTo>
                  <a:lnTo>
                    <a:pt x="107" y="100"/>
                  </a:lnTo>
                  <a:lnTo>
                    <a:pt x="110" y="97"/>
                  </a:lnTo>
                  <a:lnTo>
                    <a:pt x="114" y="97"/>
                  </a:lnTo>
                  <a:lnTo>
                    <a:pt x="116" y="95"/>
                  </a:lnTo>
                  <a:lnTo>
                    <a:pt x="117" y="89"/>
                  </a:lnTo>
                  <a:lnTo>
                    <a:pt x="116" y="88"/>
                  </a:lnTo>
                  <a:lnTo>
                    <a:pt x="115" y="88"/>
                  </a:lnTo>
                  <a:lnTo>
                    <a:pt x="113" y="88"/>
                  </a:lnTo>
                  <a:lnTo>
                    <a:pt x="112" y="86"/>
                  </a:lnTo>
                  <a:lnTo>
                    <a:pt x="114" y="84"/>
                  </a:lnTo>
                  <a:lnTo>
                    <a:pt x="114" y="83"/>
                  </a:lnTo>
                  <a:lnTo>
                    <a:pt x="112" y="82"/>
                  </a:lnTo>
                  <a:lnTo>
                    <a:pt x="110" y="77"/>
                  </a:lnTo>
                  <a:lnTo>
                    <a:pt x="106" y="77"/>
                  </a:lnTo>
                  <a:lnTo>
                    <a:pt x="104" y="77"/>
                  </a:lnTo>
                  <a:lnTo>
                    <a:pt x="102" y="73"/>
                  </a:lnTo>
                  <a:lnTo>
                    <a:pt x="101" y="68"/>
                  </a:lnTo>
                  <a:lnTo>
                    <a:pt x="101" y="64"/>
                  </a:lnTo>
                  <a:lnTo>
                    <a:pt x="100" y="61"/>
                  </a:lnTo>
                  <a:lnTo>
                    <a:pt x="97" y="62"/>
                  </a:lnTo>
                  <a:lnTo>
                    <a:pt x="95" y="63"/>
                  </a:lnTo>
                  <a:lnTo>
                    <a:pt x="91" y="63"/>
                  </a:lnTo>
                  <a:lnTo>
                    <a:pt x="87" y="61"/>
                  </a:lnTo>
                  <a:lnTo>
                    <a:pt x="84" y="56"/>
                  </a:lnTo>
                  <a:lnTo>
                    <a:pt x="83" y="49"/>
                  </a:lnTo>
                  <a:lnTo>
                    <a:pt x="79" y="40"/>
                  </a:lnTo>
                  <a:lnTo>
                    <a:pt x="77" y="31"/>
                  </a:lnTo>
                  <a:lnTo>
                    <a:pt x="75" y="26"/>
                  </a:lnTo>
                  <a:lnTo>
                    <a:pt x="73" y="18"/>
                  </a:lnTo>
                  <a:lnTo>
                    <a:pt x="71" y="11"/>
                  </a:lnTo>
                  <a:lnTo>
                    <a:pt x="69" y="8"/>
                  </a:lnTo>
                  <a:lnTo>
                    <a:pt x="56" y="0"/>
                  </a:lnTo>
                  <a:lnTo>
                    <a:pt x="53" y="3"/>
                  </a:lnTo>
                  <a:lnTo>
                    <a:pt x="50" y="7"/>
                  </a:lnTo>
                  <a:lnTo>
                    <a:pt x="45" y="11"/>
                  </a:lnTo>
                  <a:lnTo>
                    <a:pt x="42" y="11"/>
                  </a:lnTo>
                  <a:lnTo>
                    <a:pt x="39" y="9"/>
                  </a:lnTo>
                  <a:lnTo>
                    <a:pt x="34" y="6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7" y="7"/>
                  </a:lnTo>
                  <a:lnTo>
                    <a:pt x="22" y="22"/>
                  </a:lnTo>
                  <a:lnTo>
                    <a:pt x="20" y="33"/>
                  </a:lnTo>
                  <a:lnTo>
                    <a:pt x="15" y="45"/>
                  </a:lnTo>
                  <a:lnTo>
                    <a:pt x="13" y="54"/>
                  </a:lnTo>
                  <a:lnTo>
                    <a:pt x="12" y="64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4" y="73"/>
                  </a:lnTo>
                  <a:lnTo>
                    <a:pt x="12" y="76"/>
                  </a:lnTo>
                  <a:lnTo>
                    <a:pt x="12" y="82"/>
                  </a:lnTo>
                  <a:lnTo>
                    <a:pt x="10" y="87"/>
                  </a:lnTo>
                  <a:lnTo>
                    <a:pt x="10" y="94"/>
                  </a:lnTo>
                  <a:lnTo>
                    <a:pt x="7" y="95"/>
                  </a:lnTo>
                  <a:lnTo>
                    <a:pt x="7" y="100"/>
                  </a:lnTo>
                  <a:lnTo>
                    <a:pt x="1" y="100"/>
                  </a:lnTo>
                  <a:lnTo>
                    <a:pt x="0" y="103"/>
                  </a:lnTo>
                  <a:lnTo>
                    <a:pt x="23" y="178"/>
                  </a:lnTo>
                  <a:lnTo>
                    <a:pt x="33" y="187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FF13B89-8FAE-1E6A-633C-D061F1481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7598" y="2002920"/>
              <a:ext cx="408119" cy="300187"/>
            </a:xfrm>
            <a:custGeom>
              <a:avLst/>
              <a:gdLst>
                <a:gd name="T0" fmla="*/ 10 w 242"/>
                <a:gd name="T1" fmla="*/ 136 h 178"/>
                <a:gd name="T2" fmla="*/ 16 w 242"/>
                <a:gd name="T3" fmla="*/ 129 h 178"/>
                <a:gd name="T4" fmla="*/ 22 w 242"/>
                <a:gd name="T5" fmla="*/ 124 h 178"/>
                <a:gd name="T6" fmla="*/ 22 w 242"/>
                <a:gd name="T7" fmla="*/ 119 h 178"/>
                <a:gd name="T8" fmla="*/ 14 w 242"/>
                <a:gd name="T9" fmla="*/ 102 h 178"/>
                <a:gd name="T10" fmla="*/ 31 w 242"/>
                <a:gd name="T11" fmla="*/ 96 h 178"/>
                <a:gd name="T12" fmla="*/ 47 w 242"/>
                <a:gd name="T13" fmla="*/ 96 h 178"/>
                <a:gd name="T14" fmla="*/ 56 w 242"/>
                <a:gd name="T15" fmla="*/ 96 h 178"/>
                <a:gd name="T16" fmla="*/ 67 w 242"/>
                <a:gd name="T17" fmla="*/ 93 h 178"/>
                <a:gd name="T18" fmla="*/ 83 w 242"/>
                <a:gd name="T19" fmla="*/ 83 h 178"/>
                <a:gd name="T20" fmla="*/ 93 w 242"/>
                <a:gd name="T21" fmla="*/ 77 h 178"/>
                <a:gd name="T22" fmla="*/ 93 w 242"/>
                <a:gd name="T23" fmla="*/ 71 h 178"/>
                <a:gd name="T24" fmla="*/ 93 w 242"/>
                <a:gd name="T25" fmla="*/ 63 h 178"/>
                <a:gd name="T26" fmla="*/ 89 w 242"/>
                <a:gd name="T27" fmla="*/ 61 h 178"/>
                <a:gd name="T28" fmla="*/ 85 w 242"/>
                <a:gd name="T29" fmla="*/ 55 h 178"/>
                <a:gd name="T30" fmla="*/ 98 w 242"/>
                <a:gd name="T31" fmla="*/ 44 h 178"/>
                <a:gd name="T32" fmla="*/ 102 w 242"/>
                <a:gd name="T33" fmla="*/ 33 h 178"/>
                <a:gd name="T34" fmla="*/ 116 w 242"/>
                <a:gd name="T35" fmla="*/ 15 h 178"/>
                <a:gd name="T36" fmla="*/ 130 w 242"/>
                <a:gd name="T37" fmla="*/ 8 h 178"/>
                <a:gd name="T38" fmla="*/ 147 w 242"/>
                <a:gd name="T39" fmla="*/ 2 h 178"/>
                <a:gd name="T40" fmla="*/ 163 w 242"/>
                <a:gd name="T41" fmla="*/ 5 h 178"/>
                <a:gd name="T42" fmla="*/ 165 w 242"/>
                <a:gd name="T43" fmla="*/ 16 h 178"/>
                <a:gd name="T44" fmla="*/ 171 w 242"/>
                <a:gd name="T45" fmla="*/ 24 h 178"/>
                <a:gd name="T46" fmla="*/ 171 w 242"/>
                <a:gd name="T47" fmla="*/ 34 h 178"/>
                <a:gd name="T48" fmla="*/ 174 w 242"/>
                <a:gd name="T49" fmla="*/ 48 h 178"/>
                <a:gd name="T50" fmla="*/ 181 w 242"/>
                <a:gd name="T51" fmla="*/ 59 h 178"/>
                <a:gd name="T52" fmla="*/ 184 w 242"/>
                <a:gd name="T53" fmla="*/ 79 h 178"/>
                <a:gd name="T54" fmla="*/ 188 w 242"/>
                <a:gd name="T55" fmla="*/ 89 h 178"/>
                <a:gd name="T56" fmla="*/ 188 w 242"/>
                <a:gd name="T57" fmla="*/ 120 h 178"/>
                <a:gd name="T58" fmla="*/ 192 w 242"/>
                <a:gd name="T59" fmla="*/ 146 h 178"/>
                <a:gd name="T60" fmla="*/ 192 w 242"/>
                <a:gd name="T61" fmla="*/ 158 h 178"/>
                <a:gd name="T62" fmla="*/ 186 w 242"/>
                <a:gd name="T63" fmla="*/ 171 h 178"/>
                <a:gd name="T64" fmla="*/ 198 w 242"/>
                <a:gd name="T65" fmla="*/ 166 h 178"/>
                <a:gd name="T66" fmla="*/ 206 w 242"/>
                <a:gd name="T67" fmla="*/ 160 h 178"/>
                <a:gd name="T68" fmla="*/ 217 w 242"/>
                <a:gd name="T69" fmla="*/ 158 h 178"/>
                <a:gd name="T70" fmla="*/ 225 w 242"/>
                <a:gd name="T71" fmla="*/ 153 h 178"/>
                <a:gd name="T72" fmla="*/ 225 w 242"/>
                <a:gd name="T73" fmla="*/ 157 h 178"/>
                <a:gd name="T74" fmla="*/ 233 w 242"/>
                <a:gd name="T75" fmla="*/ 151 h 178"/>
                <a:gd name="T76" fmla="*/ 240 w 242"/>
                <a:gd name="T77" fmla="*/ 149 h 178"/>
                <a:gd name="T78" fmla="*/ 233 w 242"/>
                <a:gd name="T79" fmla="*/ 157 h 178"/>
                <a:gd name="T80" fmla="*/ 219 w 242"/>
                <a:gd name="T81" fmla="*/ 166 h 178"/>
                <a:gd name="T82" fmla="*/ 206 w 242"/>
                <a:gd name="T83" fmla="*/ 173 h 178"/>
                <a:gd name="T84" fmla="*/ 189 w 242"/>
                <a:gd name="T85" fmla="*/ 178 h 178"/>
                <a:gd name="T86" fmla="*/ 182 w 242"/>
                <a:gd name="T87" fmla="*/ 171 h 178"/>
                <a:gd name="T88" fmla="*/ 180 w 242"/>
                <a:gd name="T89" fmla="*/ 165 h 178"/>
                <a:gd name="T90" fmla="*/ 155 w 242"/>
                <a:gd name="T91" fmla="*/ 158 h 178"/>
                <a:gd name="T92" fmla="*/ 154 w 242"/>
                <a:gd name="T93" fmla="*/ 151 h 178"/>
                <a:gd name="T94" fmla="*/ 148 w 242"/>
                <a:gd name="T95" fmla="*/ 150 h 178"/>
                <a:gd name="T96" fmla="*/ 140 w 242"/>
                <a:gd name="T97" fmla="*/ 138 h 178"/>
                <a:gd name="T98" fmla="*/ 2 w 242"/>
                <a:gd name="T99" fmla="*/ 15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2" h="178">
                  <a:moveTo>
                    <a:pt x="0" y="146"/>
                  </a:moveTo>
                  <a:lnTo>
                    <a:pt x="10" y="136"/>
                  </a:lnTo>
                  <a:lnTo>
                    <a:pt x="12" y="133"/>
                  </a:lnTo>
                  <a:lnTo>
                    <a:pt x="16" y="129"/>
                  </a:lnTo>
                  <a:lnTo>
                    <a:pt x="18" y="127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9"/>
                  </a:lnTo>
                  <a:lnTo>
                    <a:pt x="17" y="109"/>
                  </a:lnTo>
                  <a:lnTo>
                    <a:pt x="14" y="102"/>
                  </a:lnTo>
                  <a:lnTo>
                    <a:pt x="18" y="99"/>
                  </a:lnTo>
                  <a:lnTo>
                    <a:pt x="31" y="96"/>
                  </a:lnTo>
                  <a:lnTo>
                    <a:pt x="38" y="96"/>
                  </a:lnTo>
                  <a:lnTo>
                    <a:pt x="47" y="96"/>
                  </a:lnTo>
                  <a:lnTo>
                    <a:pt x="53" y="96"/>
                  </a:lnTo>
                  <a:lnTo>
                    <a:pt x="56" y="96"/>
                  </a:lnTo>
                  <a:lnTo>
                    <a:pt x="63" y="93"/>
                  </a:lnTo>
                  <a:lnTo>
                    <a:pt x="67" y="93"/>
                  </a:lnTo>
                  <a:lnTo>
                    <a:pt x="77" y="90"/>
                  </a:lnTo>
                  <a:lnTo>
                    <a:pt x="83" y="83"/>
                  </a:lnTo>
                  <a:lnTo>
                    <a:pt x="89" y="80"/>
                  </a:lnTo>
                  <a:lnTo>
                    <a:pt x="93" y="77"/>
                  </a:lnTo>
                  <a:lnTo>
                    <a:pt x="93" y="75"/>
                  </a:lnTo>
                  <a:lnTo>
                    <a:pt x="93" y="71"/>
                  </a:lnTo>
                  <a:lnTo>
                    <a:pt x="89" y="66"/>
                  </a:lnTo>
                  <a:lnTo>
                    <a:pt x="93" y="63"/>
                  </a:lnTo>
                  <a:lnTo>
                    <a:pt x="94" y="59"/>
                  </a:lnTo>
                  <a:lnTo>
                    <a:pt x="89" y="61"/>
                  </a:lnTo>
                  <a:lnTo>
                    <a:pt x="87" y="59"/>
                  </a:lnTo>
                  <a:lnTo>
                    <a:pt x="85" y="55"/>
                  </a:lnTo>
                  <a:lnTo>
                    <a:pt x="90" y="51"/>
                  </a:lnTo>
                  <a:lnTo>
                    <a:pt x="98" y="44"/>
                  </a:lnTo>
                  <a:lnTo>
                    <a:pt x="101" y="38"/>
                  </a:lnTo>
                  <a:lnTo>
                    <a:pt x="102" y="33"/>
                  </a:lnTo>
                  <a:lnTo>
                    <a:pt x="110" y="23"/>
                  </a:lnTo>
                  <a:lnTo>
                    <a:pt x="116" y="15"/>
                  </a:lnTo>
                  <a:lnTo>
                    <a:pt x="123" y="10"/>
                  </a:lnTo>
                  <a:lnTo>
                    <a:pt x="130" y="8"/>
                  </a:lnTo>
                  <a:lnTo>
                    <a:pt x="141" y="5"/>
                  </a:lnTo>
                  <a:lnTo>
                    <a:pt x="147" y="2"/>
                  </a:lnTo>
                  <a:lnTo>
                    <a:pt x="163" y="0"/>
                  </a:lnTo>
                  <a:lnTo>
                    <a:pt x="163" y="5"/>
                  </a:lnTo>
                  <a:lnTo>
                    <a:pt x="163" y="11"/>
                  </a:lnTo>
                  <a:lnTo>
                    <a:pt x="165" y="16"/>
                  </a:lnTo>
                  <a:lnTo>
                    <a:pt x="168" y="23"/>
                  </a:lnTo>
                  <a:lnTo>
                    <a:pt x="171" y="24"/>
                  </a:lnTo>
                  <a:lnTo>
                    <a:pt x="174" y="32"/>
                  </a:lnTo>
                  <a:lnTo>
                    <a:pt x="171" y="34"/>
                  </a:lnTo>
                  <a:lnTo>
                    <a:pt x="170" y="41"/>
                  </a:lnTo>
                  <a:lnTo>
                    <a:pt x="174" y="48"/>
                  </a:lnTo>
                  <a:lnTo>
                    <a:pt x="177" y="56"/>
                  </a:lnTo>
                  <a:lnTo>
                    <a:pt x="181" y="59"/>
                  </a:lnTo>
                  <a:lnTo>
                    <a:pt x="182" y="70"/>
                  </a:lnTo>
                  <a:lnTo>
                    <a:pt x="184" y="79"/>
                  </a:lnTo>
                  <a:lnTo>
                    <a:pt x="188" y="88"/>
                  </a:lnTo>
                  <a:lnTo>
                    <a:pt x="188" y="89"/>
                  </a:lnTo>
                  <a:lnTo>
                    <a:pt x="188" y="102"/>
                  </a:lnTo>
                  <a:lnTo>
                    <a:pt x="188" y="120"/>
                  </a:lnTo>
                  <a:lnTo>
                    <a:pt x="192" y="139"/>
                  </a:lnTo>
                  <a:lnTo>
                    <a:pt x="192" y="146"/>
                  </a:lnTo>
                  <a:lnTo>
                    <a:pt x="196" y="152"/>
                  </a:lnTo>
                  <a:lnTo>
                    <a:pt x="192" y="158"/>
                  </a:lnTo>
                  <a:lnTo>
                    <a:pt x="193" y="161"/>
                  </a:lnTo>
                  <a:lnTo>
                    <a:pt x="186" y="171"/>
                  </a:lnTo>
                  <a:lnTo>
                    <a:pt x="193" y="168"/>
                  </a:lnTo>
                  <a:lnTo>
                    <a:pt x="198" y="166"/>
                  </a:lnTo>
                  <a:lnTo>
                    <a:pt x="204" y="162"/>
                  </a:lnTo>
                  <a:lnTo>
                    <a:pt x="206" y="160"/>
                  </a:lnTo>
                  <a:lnTo>
                    <a:pt x="212" y="159"/>
                  </a:lnTo>
                  <a:lnTo>
                    <a:pt x="217" y="158"/>
                  </a:lnTo>
                  <a:lnTo>
                    <a:pt x="219" y="156"/>
                  </a:lnTo>
                  <a:lnTo>
                    <a:pt x="225" y="153"/>
                  </a:lnTo>
                  <a:lnTo>
                    <a:pt x="230" y="147"/>
                  </a:lnTo>
                  <a:lnTo>
                    <a:pt x="225" y="157"/>
                  </a:lnTo>
                  <a:lnTo>
                    <a:pt x="230" y="155"/>
                  </a:lnTo>
                  <a:lnTo>
                    <a:pt x="233" y="151"/>
                  </a:lnTo>
                  <a:lnTo>
                    <a:pt x="236" y="150"/>
                  </a:lnTo>
                  <a:lnTo>
                    <a:pt x="240" y="149"/>
                  </a:lnTo>
                  <a:lnTo>
                    <a:pt x="242" y="149"/>
                  </a:lnTo>
                  <a:lnTo>
                    <a:pt x="233" y="157"/>
                  </a:lnTo>
                  <a:lnTo>
                    <a:pt x="225" y="163"/>
                  </a:lnTo>
                  <a:lnTo>
                    <a:pt x="219" y="166"/>
                  </a:lnTo>
                  <a:lnTo>
                    <a:pt x="214" y="171"/>
                  </a:lnTo>
                  <a:lnTo>
                    <a:pt x="206" y="173"/>
                  </a:lnTo>
                  <a:lnTo>
                    <a:pt x="197" y="176"/>
                  </a:lnTo>
                  <a:lnTo>
                    <a:pt x="189" y="178"/>
                  </a:lnTo>
                  <a:lnTo>
                    <a:pt x="184" y="175"/>
                  </a:lnTo>
                  <a:lnTo>
                    <a:pt x="182" y="171"/>
                  </a:lnTo>
                  <a:lnTo>
                    <a:pt x="182" y="167"/>
                  </a:lnTo>
                  <a:lnTo>
                    <a:pt x="180" y="165"/>
                  </a:lnTo>
                  <a:lnTo>
                    <a:pt x="167" y="161"/>
                  </a:lnTo>
                  <a:lnTo>
                    <a:pt x="155" y="158"/>
                  </a:lnTo>
                  <a:lnTo>
                    <a:pt x="157" y="153"/>
                  </a:lnTo>
                  <a:lnTo>
                    <a:pt x="154" y="151"/>
                  </a:lnTo>
                  <a:lnTo>
                    <a:pt x="151" y="151"/>
                  </a:lnTo>
                  <a:lnTo>
                    <a:pt x="148" y="150"/>
                  </a:lnTo>
                  <a:lnTo>
                    <a:pt x="144" y="143"/>
                  </a:lnTo>
                  <a:lnTo>
                    <a:pt x="140" y="138"/>
                  </a:lnTo>
                  <a:lnTo>
                    <a:pt x="132" y="133"/>
                  </a:lnTo>
                  <a:lnTo>
                    <a:pt x="2" y="156"/>
                  </a:lnTo>
                  <a:lnTo>
                    <a:pt x="0" y="146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4E1706C-41F2-6F72-0882-9E8EDA457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2488" y="1982681"/>
              <a:ext cx="94441" cy="170331"/>
            </a:xfrm>
            <a:custGeom>
              <a:avLst/>
              <a:gdLst>
                <a:gd name="T0" fmla="*/ 0 w 56"/>
                <a:gd name="T1" fmla="*/ 23 h 101"/>
                <a:gd name="T2" fmla="*/ 2 w 56"/>
                <a:gd name="T3" fmla="*/ 28 h 101"/>
                <a:gd name="T4" fmla="*/ 5 w 56"/>
                <a:gd name="T5" fmla="*/ 35 h 101"/>
                <a:gd name="T6" fmla="*/ 8 w 56"/>
                <a:gd name="T7" fmla="*/ 36 h 101"/>
                <a:gd name="T8" fmla="*/ 11 w 56"/>
                <a:gd name="T9" fmla="*/ 44 h 101"/>
                <a:gd name="T10" fmla="*/ 8 w 56"/>
                <a:gd name="T11" fmla="*/ 46 h 101"/>
                <a:gd name="T12" fmla="*/ 7 w 56"/>
                <a:gd name="T13" fmla="*/ 53 h 101"/>
                <a:gd name="T14" fmla="*/ 11 w 56"/>
                <a:gd name="T15" fmla="*/ 60 h 101"/>
                <a:gd name="T16" fmla="*/ 14 w 56"/>
                <a:gd name="T17" fmla="*/ 68 h 101"/>
                <a:gd name="T18" fmla="*/ 18 w 56"/>
                <a:gd name="T19" fmla="*/ 71 h 101"/>
                <a:gd name="T20" fmla="*/ 19 w 56"/>
                <a:gd name="T21" fmla="*/ 82 h 101"/>
                <a:gd name="T22" fmla="*/ 21 w 56"/>
                <a:gd name="T23" fmla="*/ 91 h 101"/>
                <a:gd name="T24" fmla="*/ 25 w 56"/>
                <a:gd name="T25" fmla="*/ 100 h 101"/>
                <a:gd name="T26" fmla="*/ 25 w 56"/>
                <a:gd name="T27" fmla="*/ 101 h 101"/>
                <a:gd name="T28" fmla="*/ 47 w 56"/>
                <a:gd name="T29" fmla="*/ 98 h 101"/>
                <a:gd name="T30" fmla="*/ 45 w 56"/>
                <a:gd name="T31" fmla="*/ 91 h 101"/>
                <a:gd name="T32" fmla="*/ 46 w 56"/>
                <a:gd name="T33" fmla="*/ 82 h 101"/>
                <a:gd name="T34" fmla="*/ 45 w 56"/>
                <a:gd name="T35" fmla="*/ 71 h 101"/>
                <a:gd name="T36" fmla="*/ 44 w 56"/>
                <a:gd name="T37" fmla="*/ 60 h 101"/>
                <a:gd name="T38" fmla="*/ 47 w 56"/>
                <a:gd name="T39" fmla="*/ 45 h 101"/>
                <a:gd name="T40" fmla="*/ 47 w 56"/>
                <a:gd name="T41" fmla="*/ 32 h 101"/>
                <a:gd name="T42" fmla="*/ 56 w 56"/>
                <a:gd name="T43" fmla="*/ 25 h 101"/>
                <a:gd name="T44" fmla="*/ 56 w 56"/>
                <a:gd name="T45" fmla="*/ 21 h 101"/>
                <a:gd name="T46" fmla="*/ 53 w 56"/>
                <a:gd name="T47" fmla="*/ 17 h 101"/>
                <a:gd name="T48" fmla="*/ 53 w 56"/>
                <a:gd name="T49" fmla="*/ 12 h 101"/>
                <a:gd name="T50" fmla="*/ 53 w 56"/>
                <a:gd name="T51" fmla="*/ 4 h 101"/>
                <a:gd name="T52" fmla="*/ 50 w 56"/>
                <a:gd name="T53" fmla="*/ 0 h 101"/>
                <a:gd name="T54" fmla="*/ 43 w 56"/>
                <a:gd name="T55" fmla="*/ 2 h 101"/>
                <a:gd name="T56" fmla="*/ 36 w 56"/>
                <a:gd name="T57" fmla="*/ 4 h 101"/>
                <a:gd name="T58" fmla="*/ 22 w 56"/>
                <a:gd name="T59" fmla="*/ 6 h 101"/>
                <a:gd name="T60" fmla="*/ 15 w 56"/>
                <a:gd name="T61" fmla="*/ 8 h 101"/>
                <a:gd name="T62" fmla="*/ 5 w 56"/>
                <a:gd name="T63" fmla="*/ 12 h 101"/>
                <a:gd name="T64" fmla="*/ 0 w 56"/>
                <a:gd name="T65" fmla="*/ 12 h 101"/>
                <a:gd name="T66" fmla="*/ 0 w 56"/>
                <a:gd name="T67" fmla="*/ 17 h 101"/>
                <a:gd name="T68" fmla="*/ 0 w 56"/>
                <a:gd name="T69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101">
                  <a:moveTo>
                    <a:pt x="0" y="23"/>
                  </a:moveTo>
                  <a:lnTo>
                    <a:pt x="2" y="28"/>
                  </a:lnTo>
                  <a:lnTo>
                    <a:pt x="5" y="35"/>
                  </a:lnTo>
                  <a:lnTo>
                    <a:pt x="8" y="36"/>
                  </a:lnTo>
                  <a:lnTo>
                    <a:pt x="11" y="44"/>
                  </a:lnTo>
                  <a:lnTo>
                    <a:pt x="8" y="46"/>
                  </a:lnTo>
                  <a:lnTo>
                    <a:pt x="7" y="53"/>
                  </a:lnTo>
                  <a:lnTo>
                    <a:pt x="11" y="60"/>
                  </a:lnTo>
                  <a:lnTo>
                    <a:pt x="14" y="68"/>
                  </a:lnTo>
                  <a:lnTo>
                    <a:pt x="18" y="71"/>
                  </a:lnTo>
                  <a:lnTo>
                    <a:pt x="19" y="82"/>
                  </a:lnTo>
                  <a:lnTo>
                    <a:pt x="21" y="91"/>
                  </a:lnTo>
                  <a:lnTo>
                    <a:pt x="25" y="100"/>
                  </a:lnTo>
                  <a:lnTo>
                    <a:pt x="25" y="101"/>
                  </a:lnTo>
                  <a:lnTo>
                    <a:pt x="47" y="98"/>
                  </a:lnTo>
                  <a:lnTo>
                    <a:pt x="45" y="91"/>
                  </a:lnTo>
                  <a:lnTo>
                    <a:pt x="46" y="82"/>
                  </a:lnTo>
                  <a:lnTo>
                    <a:pt x="45" y="71"/>
                  </a:lnTo>
                  <a:lnTo>
                    <a:pt x="44" y="60"/>
                  </a:lnTo>
                  <a:lnTo>
                    <a:pt x="47" y="45"/>
                  </a:lnTo>
                  <a:lnTo>
                    <a:pt x="47" y="32"/>
                  </a:lnTo>
                  <a:lnTo>
                    <a:pt x="56" y="25"/>
                  </a:lnTo>
                  <a:lnTo>
                    <a:pt x="56" y="21"/>
                  </a:lnTo>
                  <a:lnTo>
                    <a:pt x="53" y="17"/>
                  </a:lnTo>
                  <a:lnTo>
                    <a:pt x="53" y="12"/>
                  </a:lnTo>
                  <a:lnTo>
                    <a:pt x="53" y="4"/>
                  </a:lnTo>
                  <a:lnTo>
                    <a:pt x="50" y="0"/>
                  </a:lnTo>
                  <a:lnTo>
                    <a:pt x="43" y="2"/>
                  </a:lnTo>
                  <a:lnTo>
                    <a:pt x="36" y="4"/>
                  </a:lnTo>
                  <a:lnTo>
                    <a:pt x="22" y="6"/>
                  </a:lnTo>
                  <a:lnTo>
                    <a:pt x="15" y="8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F4BF30D-5358-B564-5530-3CCBB18C9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691" y="1960757"/>
              <a:ext cx="84322" cy="187195"/>
            </a:xfrm>
            <a:custGeom>
              <a:avLst/>
              <a:gdLst>
                <a:gd name="T0" fmla="*/ 18 w 50"/>
                <a:gd name="T1" fmla="*/ 0 h 111"/>
                <a:gd name="T2" fmla="*/ 14 w 50"/>
                <a:gd name="T3" fmla="*/ 1 h 111"/>
                <a:gd name="T4" fmla="*/ 9 w 50"/>
                <a:gd name="T5" fmla="*/ 1 h 111"/>
                <a:gd name="T6" fmla="*/ 9 w 50"/>
                <a:gd name="T7" fmla="*/ 6 h 111"/>
                <a:gd name="T8" fmla="*/ 8 w 50"/>
                <a:gd name="T9" fmla="*/ 9 h 111"/>
                <a:gd name="T10" fmla="*/ 6 w 50"/>
                <a:gd name="T11" fmla="*/ 13 h 111"/>
                <a:gd name="T12" fmla="*/ 9 w 50"/>
                <a:gd name="T13" fmla="*/ 17 h 111"/>
                <a:gd name="T14" fmla="*/ 9 w 50"/>
                <a:gd name="T15" fmla="*/ 25 h 111"/>
                <a:gd name="T16" fmla="*/ 9 w 50"/>
                <a:gd name="T17" fmla="*/ 30 h 111"/>
                <a:gd name="T18" fmla="*/ 12 w 50"/>
                <a:gd name="T19" fmla="*/ 34 h 111"/>
                <a:gd name="T20" fmla="*/ 12 w 50"/>
                <a:gd name="T21" fmla="*/ 38 h 111"/>
                <a:gd name="T22" fmla="*/ 3 w 50"/>
                <a:gd name="T23" fmla="*/ 45 h 111"/>
                <a:gd name="T24" fmla="*/ 3 w 50"/>
                <a:gd name="T25" fmla="*/ 58 h 111"/>
                <a:gd name="T26" fmla="*/ 0 w 50"/>
                <a:gd name="T27" fmla="*/ 73 h 111"/>
                <a:gd name="T28" fmla="*/ 1 w 50"/>
                <a:gd name="T29" fmla="*/ 84 h 111"/>
                <a:gd name="T30" fmla="*/ 2 w 50"/>
                <a:gd name="T31" fmla="*/ 95 h 111"/>
                <a:gd name="T32" fmla="*/ 1 w 50"/>
                <a:gd name="T33" fmla="*/ 104 h 111"/>
                <a:gd name="T34" fmla="*/ 3 w 50"/>
                <a:gd name="T35" fmla="*/ 111 h 111"/>
                <a:gd name="T36" fmla="*/ 40 w 50"/>
                <a:gd name="T37" fmla="*/ 102 h 111"/>
                <a:gd name="T38" fmla="*/ 41 w 50"/>
                <a:gd name="T39" fmla="*/ 97 h 111"/>
                <a:gd name="T40" fmla="*/ 49 w 50"/>
                <a:gd name="T41" fmla="*/ 94 h 111"/>
                <a:gd name="T42" fmla="*/ 48 w 50"/>
                <a:gd name="T43" fmla="*/ 91 h 111"/>
                <a:gd name="T44" fmla="*/ 50 w 50"/>
                <a:gd name="T45" fmla="*/ 83 h 111"/>
                <a:gd name="T46" fmla="*/ 50 w 50"/>
                <a:gd name="T47" fmla="*/ 83 h 111"/>
                <a:gd name="T48" fmla="*/ 41 w 50"/>
                <a:gd name="T49" fmla="*/ 75 h 111"/>
                <a:gd name="T50" fmla="*/ 18 w 50"/>
                <a:gd name="T5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111">
                  <a:moveTo>
                    <a:pt x="18" y="0"/>
                  </a:moveTo>
                  <a:lnTo>
                    <a:pt x="14" y="1"/>
                  </a:lnTo>
                  <a:lnTo>
                    <a:pt x="9" y="1"/>
                  </a:lnTo>
                  <a:lnTo>
                    <a:pt x="9" y="6"/>
                  </a:lnTo>
                  <a:lnTo>
                    <a:pt x="8" y="9"/>
                  </a:lnTo>
                  <a:lnTo>
                    <a:pt x="6" y="13"/>
                  </a:lnTo>
                  <a:lnTo>
                    <a:pt x="9" y="17"/>
                  </a:lnTo>
                  <a:lnTo>
                    <a:pt x="9" y="25"/>
                  </a:lnTo>
                  <a:lnTo>
                    <a:pt x="9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3" y="45"/>
                  </a:lnTo>
                  <a:lnTo>
                    <a:pt x="3" y="58"/>
                  </a:lnTo>
                  <a:lnTo>
                    <a:pt x="0" y="73"/>
                  </a:lnTo>
                  <a:lnTo>
                    <a:pt x="1" y="84"/>
                  </a:lnTo>
                  <a:lnTo>
                    <a:pt x="2" y="95"/>
                  </a:lnTo>
                  <a:lnTo>
                    <a:pt x="1" y="104"/>
                  </a:lnTo>
                  <a:lnTo>
                    <a:pt x="3" y="111"/>
                  </a:lnTo>
                  <a:lnTo>
                    <a:pt x="40" y="102"/>
                  </a:lnTo>
                  <a:lnTo>
                    <a:pt x="41" y="97"/>
                  </a:lnTo>
                  <a:lnTo>
                    <a:pt x="49" y="94"/>
                  </a:lnTo>
                  <a:lnTo>
                    <a:pt x="48" y="91"/>
                  </a:lnTo>
                  <a:lnTo>
                    <a:pt x="50" y="83"/>
                  </a:lnTo>
                  <a:lnTo>
                    <a:pt x="50" y="83"/>
                  </a:lnTo>
                  <a:lnTo>
                    <a:pt x="41" y="75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DBA4A97-EF3D-E262-EB29-B9216C854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650" y="2188428"/>
              <a:ext cx="94441" cy="86009"/>
            </a:xfrm>
            <a:custGeom>
              <a:avLst/>
              <a:gdLst>
                <a:gd name="T0" fmla="*/ 4 w 56"/>
                <a:gd name="T1" fmla="*/ 29 h 51"/>
                <a:gd name="T2" fmla="*/ 4 w 56"/>
                <a:gd name="T3" fmla="*/ 36 h 51"/>
                <a:gd name="T4" fmla="*/ 8 w 56"/>
                <a:gd name="T5" fmla="*/ 42 h 51"/>
                <a:gd name="T6" fmla="*/ 4 w 56"/>
                <a:gd name="T7" fmla="*/ 48 h 51"/>
                <a:gd name="T8" fmla="*/ 5 w 56"/>
                <a:gd name="T9" fmla="*/ 51 h 51"/>
                <a:gd name="T10" fmla="*/ 9 w 56"/>
                <a:gd name="T11" fmla="*/ 50 h 51"/>
                <a:gd name="T12" fmla="*/ 13 w 56"/>
                <a:gd name="T13" fmla="*/ 45 h 51"/>
                <a:gd name="T14" fmla="*/ 15 w 56"/>
                <a:gd name="T15" fmla="*/ 44 h 51"/>
                <a:gd name="T16" fmla="*/ 20 w 56"/>
                <a:gd name="T17" fmla="*/ 39 h 51"/>
                <a:gd name="T18" fmla="*/ 25 w 56"/>
                <a:gd name="T19" fmla="*/ 36 h 51"/>
                <a:gd name="T20" fmla="*/ 33 w 56"/>
                <a:gd name="T21" fmla="*/ 36 h 51"/>
                <a:gd name="T22" fmla="*/ 37 w 56"/>
                <a:gd name="T23" fmla="*/ 34 h 51"/>
                <a:gd name="T24" fmla="*/ 39 w 56"/>
                <a:gd name="T25" fmla="*/ 32 h 51"/>
                <a:gd name="T26" fmla="*/ 44 w 56"/>
                <a:gd name="T27" fmla="*/ 30 h 51"/>
                <a:gd name="T28" fmla="*/ 49 w 56"/>
                <a:gd name="T29" fmla="*/ 28 h 51"/>
                <a:gd name="T30" fmla="*/ 55 w 56"/>
                <a:gd name="T31" fmla="*/ 28 h 51"/>
                <a:gd name="T32" fmla="*/ 56 w 56"/>
                <a:gd name="T33" fmla="*/ 26 h 51"/>
                <a:gd name="T34" fmla="*/ 50 w 56"/>
                <a:gd name="T35" fmla="*/ 0 h 51"/>
                <a:gd name="T36" fmla="*/ 24 w 56"/>
                <a:gd name="T37" fmla="*/ 5 h 51"/>
                <a:gd name="T38" fmla="*/ 0 w 56"/>
                <a:gd name="T39" fmla="*/ 9 h 51"/>
                <a:gd name="T40" fmla="*/ 0 w 56"/>
                <a:gd name="T41" fmla="*/ 10 h 51"/>
                <a:gd name="T42" fmla="*/ 4 w 56"/>
                <a:gd name="T43" fmla="*/ 2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1">
                  <a:moveTo>
                    <a:pt x="4" y="29"/>
                  </a:moveTo>
                  <a:lnTo>
                    <a:pt x="4" y="36"/>
                  </a:lnTo>
                  <a:lnTo>
                    <a:pt x="8" y="42"/>
                  </a:lnTo>
                  <a:lnTo>
                    <a:pt x="4" y="48"/>
                  </a:lnTo>
                  <a:lnTo>
                    <a:pt x="5" y="51"/>
                  </a:lnTo>
                  <a:lnTo>
                    <a:pt x="9" y="50"/>
                  </a:lnTo>
                  <a:lnTo>
                    <a:pt x="13" y="45"/>
                  </a:lnTo>
                  <a:lnTo>
                    <a:pt x="15" y="44"/>
                  </a:lnTo>
                  <a:lnTo>
                    <a:pt x="20" y="39"/>
                  </a:lnTo>
                  <a:lnTo>
                    <a:pt x="25" y="36"/>
                  </a:lnTo>
                  <a:lnTo>
                    <a:pt x="33" y="36"/>
                  </a:lnTo>
                  <a:lnTo>
                    <a:pt x="37" y="34"/>
                  </a:lnTo>
                  <a:lnTo>
                    <a:pt x="39" y="32"/>
                  </a:lnTo>
                  <a:lnTo>
                    <a:pt x="44" y="30"/>
                  </a:lnTo>
                  <a:lnTo>
                    <a:pt x="49" y="28"/>
                  </a:lnTo>
                  <a:lnTo>
                    <a:pt x="55" y="28"/>
                  </a:lnTo>
                  <a:lnTo>
                    <a:pt x="56" y="26"/>
                  </a:lnTo>
                  <a:lnTo>
                    <a:pt x="50" y="0"/>
                  </a:lnTo>
                  <a:lnTo>
                    <a:pt x="24" y="5"/>
                  </a:lnTo>
                  <a:lnTo>
                    <a:pt x="0" y="9"/>
                  </a:lnTo>
                  <a:lnTo>
                    <a:pt x="0" y="10"/>
                  </a:lnTo>
                  <a:lnTo>
                    <a:pt x="4" y="29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7760818-E825-1565-A927-A3CB2220B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972" y="2179995"/>
              <a:ext cx="40475" cy="52280"/>
            </a:xfrm>
            <a:custGeom>
              <a:avLst/>
              <a:gdLst>
                <a:gd name="T0" fmla="*/ 23 w 24"/>
                <a:gd name="T1" fmla="*/ 15 h 31"/>
                <a:gd name="T2" fmla="*/ 21 w 24"/>
                <a:gd name="T3" fmla="*/ 13 h 31"/>
                <a:gd name="T4" fmla="*/ 21 w 24"/>
                <a:gd name="T5" fmla="*/ 12 h 31"/>
                <a:gd name="T6" fmla="*/ 18 w 24"/>
                <a:gd name="T7" fmla="*/ 11 h 31"/>
                <a:gd name="T8" fmla="*/ 16 w 24"/>
                <a:gd name="T9" fmla="*/ 10 h 31"/>
                <a:gd name="T10" fmla="*/ 16 w 24"/>
                <a:gd name="T11" fmla="*/ 7 h 31"/>
                <a:gd name="T12" fmla="*/ 13 w 24"/>
                <a:gd name="T13" fmla="*/ 5 h 31"/>
                <a:gd name="T14" fmla="*/ 10 w 24"/>
                <a:gd name="T15" fmla="*/ 0 h 31"/>
                <a:gd name="T16" fmla="*/ 0 w 24"/>
                <a:gd name="T17" fmla="*/ 5 h 31"/>
                <a:gd name="T18" fmla="*/ 6 w 24"/>
                <a:gd name="T19" fmla="*/ 31 h 31"/>
                <a:gd name="T20" fmla="*/ 8 w 24"/>
                <a:gd name="T21" fmla="*/ 29 h 31"/>
                <a:gd name="T22" fmla="*/ 10 w 24"/>
                <a:gd name="T23" fmla="*/ 28 h 31"/>
                <a:gd name="T24" fmla="*/ 14 w 24"/>
                <a:gd name="T25" fmla="*/ 26 h 31"/>
                <a:gd name="T26" fmla="*/ 14 w 24"/>
                <a:gd name="T27" fmla="*/ 23 h 31"/>
                <a:gd name="T28" fmla="*/ 14 w 24"/>
                <a:gd name="T29" fmla="*/ 22 h 31"/>
                <a:gd name="T30" fmla="*/ 14 w 24"/>
                <a:gd name="T31" fmla="*/ 20 h 31"/>
                <a:gd name="T32" fmla="*/ 14 w 24"/>
                <a:gd name="T33" fmla="*/ 17 h 31"/>
                <a:gd name="T34" fmla="*/ 14 w 24"/>
                <a:gd name="T35" fmla="*/ 15 h 31"/>
                <a:gd name="T36" fmla="*/ 14 w 24"/>
                <a:gd name="T37" fmla="*/ 14 h 31"/>
                <a:gd name="T38" fmla="*/ 15 w 24"/>
                <a:gd name="T39" fmla="*/ 13 h 31"/>
                <a:gd name="T40" fmla="*/ 16 w 24"/>
                <a:gd name="T41" fmla="*/ 13 h 31"/>
                <a:gd name="T42" fmla="*/ 19 w 24"/>
                <a:gd name="T43" fmla="*/ 14 h 31"/>
                <a:gd name="T44" fmla="*/ 19 w 24"/>
                <a:gd name="T45" fmla="*/ 16 h 31"/>
                <a:gd name="T46" fmla="*/ 21 w 24"/>
                <a:gd name="T47" fmla="*/ 20 h 31"/>
                <a:gd name="T48" fmla="*/ 21 w 24"/>
                <a:gd name="T49" fmla="*/ 21 h 31"/>
                <a:gd name="T50" fmla="*/ 22 w 24"/>
                <a:gd name="T51" fmla="*/ 22 h 31"/>
                <a:gd name="T52" fmla="*/ 24 w 24"/>
                <a:gd name="T53" fmla="*/ 21 h 31"/>
                <a:gd name="T54" fmla="*/ 24 w 24"/>
                <a:gd name="T55" fmla="*/ 20 h 31"/>
                <a:gd name="T56" fmla="*/ 24 w 24"/>
                <a:gd name="T57" fmla="*/ 19 h 31"/>
                <a:gd name="T58" fmla="*/ 23 w 24"/>
                <a:gd name="T5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" h="31">
                  <a:moveTo>
                    <a:pt x="23" y="15"/>
                  </a:moveTo>
                  <a:lnTo>
                    <a:pt x="21" y="13"/>
                  </a:lnTo>
                  <a:lnTo>
                    <a:pt x="21" y="12"/>
                  </a:lnTo>
                  <a:lnTo>
                    <a:pt x="18" y="11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3" y="5"/>
                  </a:lnTo>
                  <a:lnTo>
                    <a:pt x="10" y="0"/>
                  </a:lnTo>
                  <a:lnTo>
                    <a:pt x="0" y="5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2" y="22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3" y="15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921BE7D-5D55-DD3D-65F9-8B3BA1D6A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650" y="2119282"/>
              <a:ext cx="183822" cy="92755"/>
            </a:xfrm>
            <a:custGeom>
              <a:avLst/>
              <a:gdLst>
                <a:gd name="T0" fmla="*/ 105 w 109"/>
                <a:gd name="T1" fmla="*/ 32 h 55"/>
                <a:gd name="T2" fmla="*/ 101 w 109"/>
                <a:gd name="T3" fmla="*/ 29 h 55"/>
                <a:gd name="T4" fmla="*/ 97 w 109"/>
                <a:gd name="T5" fmla="*/ 25 h 55"/>
                <a:gd name="T6" fmla="*/ 97 w 109"/>
                <a:gd name="T7" fmla="*/ 29 h 55"/>
                <a:gd name="T8" fmla="*/ 102 w 109"/>
                <a:gd name="T9" fmla="*/ 35 h 55"/>
                <a:gd name="T10" fmla="*/ 95 w 109"/>
                <a:gd name="T11" fmla="*/ 36 h 55"/>
                <a:gd name="T12" fmla="*/ 88 w 109"/>
                <a:gd name="T13" fmla="*/ 37 h 55"/>
                <a:gd name="T14" fmla="*/ 85 w 109"/>
                <a:gd name="T15" fmla="*/ 35 h 55"/>
                <a:gd name="T16" fmla="*/ 81 w 109"/>
                <a:gd name="T17" fmla="*/ 32 h 55"/>
                <a:gd name="T18" fmla="*/ 81 w 109"/>
                <a:gd name="T19" fmla="*/ 27 h 55"/>
                <a:gd name="T20" fmla="*/ 73 w 109"/>
                <a:gd name="T21" fmla="*/ 22 h 55"/>
                <a:gd name="T22" fmla="*/ 69 w 109"/>
                <a:gd name="T23" fmla="*/ 22 h 55"/>
                <a:gd name="T24" fmla="*/ 68 w 109"/>
                <a:gd name="T25" fmla="*/ 16 h 55"/>
                <a:gd name="T26" fmla="*/ 71 w 109"/>
                <a:gd name="T27" fmla="*/ 13 h 55"/>
                <a:gd name="T28" fmla="*/ 77 w 109"/>
                <a:gd name="T29" fmla="*/ 9 h 55"/>
                <a:gd name="T30" fmla="*/ 76 w 109"/>
                <a:gd name="T31" fmla="*/ 6 h 55"/>
                <a:gd name="T32" fmla="*/ 71 w 109"/>
                <a:gd name="T33" fmla="*/ 6 h 55"/>
                <a:gd name="T34" fmla="*/ 68 w 109"/>
                <a:gd name="T35" fmla="*/ 0 h 55"/>
                <a:gd name="T36" fmla="*/ 59 w 109"/>
                <a:gd name="T37" fmla="*/ 8 h 55"/>
                <a:gd name="T38" fmla="*/ 0 w 109"/>
                <a:gd name="T39" fmla="*/ 20 h 55"/>
                <a:gd name="T40" fmla="*/ 0 w 109"/>
                <a:gd name="T41" fmla="*/ 50 h 55"/>
                <a:gd name="T42" fmla="*/ 50 w 109"/>
                <a:gd name="T43" fmla="*/ 41 h 55"/>
                <a:gd name="T44" fmla="*/ 63 w 109"/>
                <a:gd name="T45" fmla="*/ 41 h 55"/>
                <a:gd name="T46" fmla="*/ 66 w 109"/>
                <a:gd name="T47" fmla="*/ 46 h 55"/>
                <a:gd name="T48" fmla="*/ 71 w 109"/>
                <a:gd name="T49" fmla="*/ 48 h 55"/>
                <a:gd name="T50" fmla="*/ 73 w 109"/>
                <a:gd name="T51" fmla="*/ 51 h 55"/>
                <a:gd name="T52" fmla="*/ 74 w 109"/>
                <a:gd name="T53" fmla="*/ 55 h 55"/>
                <a:gd name="T54" fmla="*/ 77 w 109"/>
                <a:gd name="T55" fmla="*/ 55 h 55"/>
                <a:gd name="T56" fmla="*/ 79 w 109"/>
                <a:gd name="T57" fmla="*/ 49 h 55"/>
                <a:gd name="T58" fmla="*/ 82 w 109"/>
                <a:gd name="T59" fmla="*/ 45 h 55"/>
                <a:gd name="T60" fmla="*/ 86 w 109"/>
                <a:gd name="T61" fmla="*/ 46 h 55"/>
                <a:gd name="T62" fmla="*/ 87 w 109"/>
                <a:gd name="T63" fmla="*/ 51 h 55"/>
                <a:gd name="T64" fmla="*/ 92 w 109"/>
                <a:gd name="T65" fmla="*/ 47 h 55"/>
                <a:gd name="T66" fmla="*/ 94 w 109"/>
                <a:gd name="T67" fmla="*/ 45 h 55"/>
                <a:gd name="T68" fmla="*/ 101 w 109"/>
                <a:gd name="T69" fmla="*/ 43 h 55"/>
                <a:gd name="T70" fmla="*/ 106 w 109"/>
                <a:gd name="T71" fmla="*/ 40 h 55"/>
                <a:gd name="T72" fmla="*/ 109 w 109"/>
                <a:gd name="T73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9" h="55">
                  <a:moveTo>
                    <a:pt x="107" y="35"/>
                  </a:moveTo>
                  <a:lnTo>
                    <a:pt x="105" y="32"/>
                  </a:lnTo>
                  <a:lnTo>
                    <a:pt x="104" y="31"/>
                  </a:lnTo>
                  <a:lnTo>
                    <a:pt x="101" y="29"/>
                  </a:lnTo>
                  <a:lnTo>
                    <a:pt x="98" y="27"/>
                  </a:lnTo>
                  <a:lnTo>
                    <a:pt x="97" y="25"/>
                  </a:lnTo>
                  <a:lnTo>
                    <a:pt x="96" y="27"/>
                  </a:lnTo>
                  <a:lnTo>
                    <a:pt x="97" y="29"/>
                  </a:lnTo>
                  <a:lnTo>
                    <a:pt x="100" y="32"/>
                  </a:lnTo>
                  <a:lnTo>
                    <a:pt x="102" y="35"/>
                  </a:lnTo>
                  <a:lnTo>
                    <a:pt x="99" y="36"/>
                  </a:lnTo>
                  <a:lnTo>
                    <a:pt x="95" y="36"/>
                  </a:lnTo>
                  <a:lnTo>
                    <a:pt x="89" y="39"/>
                  </a:lnTo>
                  <a:lnTo>
                    <a:pt x="88" y="37"/>
                  </a:lnTo>
                  <a:lnTo>
                    <a:pt x="87" y="36"/>
                  </a:lnTo>
                  <a:lnTo>
                    <a:pt x="85" y="35"/>
                  </a:lnTo>
                  <a:lnTo>
                    <a:pt x="82" y="33"/>
                  </a:lnTo>
                  <a:lnTo>
                    <a:pt x="81" y="32"/>
                  </a:lnTo>
                  <a:lnTo>
                    <a:pt x="82" y="30"/>
                  </a:lnTo>
                  <a:lnTo>
                    <a:pt x="81" y="27"/>
                  </a:lnTo>
                  <a:lnTo>
                    <a:pt x="77" y="24"/>
                  </a:lnTo>
                  <a:lnTo>
                    <a:pt x="73" y="22"/>
                  </a:lnTo>
                  <a:lnTo>
                    <a:pt x="71" y="22"/>
                  </a:lnTo>
                  <a:lnTo>
                    <a:pt x="69" y="22"/>
                  </a:lnTo>
                  <a:lnTo>
                    <a:pt x="68" y="20"/>
                  </a:lnTo>
                  <a:lnTo>
                    <a:pt x="68" y="16"/>
                  </a:lnTo>
                  <a:lnTo>
                    <a:pt x="70" y="14"/>
                  </a:lnTo>
                  <a:lnTo>
                    <a:pt x="71" y="13"/>
                  </a:lnTo>
                  <a:lnTo>
                    <a:pt x="73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6" y="6"/>
                  </a:lnTo>
                  <a:lnTo>
                    <a:pt x="73" y="6"/>
                  </a:lnTo>
                  <a:lnTo>
                    <a:pt x="71" y="6"/>
                  </a:lnTo>
                  <a:lnTo>
                    <a:pt x="70" y="3"/>
                  </a:lnTo>
                  <a:lnTo>
                    <a:pt x="68" y="0"/>
                  </a:lnTo>
                  <a:lnTo>
                    <a:pt x="60" y="3"/>
                  </a:lnTo>
                  <a:lnTo>
                    <a:pt x="59" y="8"/>
                  </a:lnTo>
                  <a:lnTo>
                    <a:pt x="22" y="17"/>
                  </a:lnTo>
                  <a:lnTo>
                    <a:pt x="0" y="20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4" y="46"/>
                  </a:lnTo>
                  <a:lnTo>
                    <a:pt x="50" y="41"/>
                  </a:lnTo>
                  <a:lnTo>
                    <a:pt x="60" y="36"/>
                  </a:lnTo>
                  <a:lnTo>
                    <a:pt x="63" y="41"/>
                  </a:lnTo>
                  <a:lnTo>
                    <a:pt x="66" y="43"/>
                  </a:lnTo>
                  <a:lnTo>
                    <a:pt x="66" y="46"/>
                  </a:lnTo>
                  <a:lnTo>
                    <a:pt x="68" y="47"/>
                  </a:lnTo>
                  <a:lnTo>
                    <a:pt x="71" y="48"/>
                  </a:lnTo>
                  <a:lnTo>
                    <a:pt x="71" y="49"/>
                  </a:lnTo>
                  <a:lnTo>
                    <a:pt x="73" y="51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76" y="55"/>
                  </a:lnTo>
                  <a:lnTo>
                    <a:pt x="77" y="55"/>
                  </a:lnTo>
                  <a:lnTo>
                    <a:pt x="79" y="53"/>
                  </a:lnTo>
                  <a:lnTo>
                    <a:pt x="79" y="49"/>
                  </a:lnTo>
                  <a:lnTo>
                    <a:pt x="82" y="47"/>
                  </a:lnTo>
                  <a:lnTo>
                    <a:pt x="82" y="45"/>
                  </a:lnTo>
                  <a:lnTo>
                    <a:pt x="85" y="43"/>
                  </a:lnTo>
                  <a:lnTo>
                    <a:pt x="86" y="46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90" y="49"/>
                  </a:lnTo>
                  <a:lnTo>
                    <a:pt x="92" y="47"/>
                  </a:lnTo>
                  <a:lnTo>
                    <a:pt x="92" y="45"/>
                  </a:lnTo>
                  <a:lnTo>
                    <a:pt x="94" y="45"/>
                  </a:lnTo>
                  <a:lnTo>
                    <a:pt x="97" y="43"/>
                  </a:lnTo>
                  <a:lnTo>
                    <a:pt x="101" y="43"/>
                  </a:lnTo>
                  <a:lnTo>
                    <a:pt x="103" y="41"/>
                  </a:lnTo>
                  <a:lnTo>
                    <a:pt x="106" y="40"/>
                  </a:lnTo>
                  <a:lnTo>
                    <a:pt x="108" y="38"/>
                  </a:lnTo>
                  <a:lnTo>
                    <a:pt x="109" y="36"/>
                  </a:lnTo>
                  <a:lnTo>
                    <a:pt x="107" y="35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0190C55-3B2D-F728-F2FA-543FD4EF5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6311" y="2205292"/>
              <a:ext cx="16864" cy="11806"/>
            </a:xfrm>
            <a:custGeom>
              <a:avLst/>
              <a:gdLst>
                <a:gd name="T0" fmla="*/ 3 w 12"/>
                <a:gd name="T1" fmla="*/ 9 h 9"/>
                <a:gd name="T2" fmla="*/ 7 w 12"/>
                <a:gd name="T3" fmla="*/ 9 h 9"/>
                <a:gd name="T4" fmla="*/ 10 w 12"/>
                <a:gd name="T5" fmla="*/ 6 h 9"/>
                <a:gd name="T6" fmla="*/ 12 w 12"/>
                <a:gd name="T7" fmla="*/ 4 h 9"/>
                <a:gd name="T8" fmla="*/ 8 w 12"/>
                <a:gd name="T9" fmla="*/ 2 h 9"/>
                <a:gd name="T10" fmla="*/ 4 w 12"/>
                <a:gd name="T11" fmla="*/ 1 h 9"/>
                <a:gd name="T12" fmla="*/ 0 w 12"/>
                <a:gd name="T13" fmla="*/ 7 h 9"/>
                <a:gd name="T14" fmla="*/ 3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5" y="0"/>
                    <a:pt x="4" y="1"/>
                  </a:cubicBezTo>
                  <a:cubicBezTo>
                    <a:pt x="4" y="2"/>
                    <a:pt x="0" y="7"/>
                    <a:pt x="0" y="7"/>
                  </a:cubicBezTo>
                  <a:lnTo>
                    <a:pt x="3" y="9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5FC5B06-5AE6-378E-D0B6-B18A4AFAF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3818" y="2269378"/>
              <a:ext cx="70830" cy="158525"/>
            </a:xfrm>
            <a:custGeom>
              <a:avLst/>
              <a:gdLst>
                <a:gd name="T0" fmla="*/ 36 w 42"/>
                <a:gd name="T1" fmla="*/ 13 h 94"/>
                <a:gd name="T2" fmla="*/ 36 w 42"/>
                <a:gd name="T3" fmla="*/ 9 h 94"/>
                <a:gd name="T4" fmla="*/ 34 w 42"/>
                <a:gd name="T5" fmla="*/ 7 h 94"/>
                <a:gd name="T6" fmla="*/ 21 w 42"/>
                <a:gd name="T7" fmla="*/ 3 h 94"/>
                <a:gd name="T8" fmla="*/ 9 w 42"/>
                <a:gd name="T9" fmla="*/ 0 h 94"/>
                <a:gd name="T10" fmla="*/ 8 w 42"/>
                <a:gd name="T11" fmla="*/ 3 h 94"/>
                <a:gd name="T12" fmla="*/ 6 w 42"/>
                <a:gd name="T13" fmla="*/ 7 h 94"/>
                <a:gd name="T14" fmla="*/ 3 w 42"/>
                <a:gd name="T15" fmla="*/ 9 h 94"/>
                <a:gd name="T16" fmla="*/ 2 w 42"/>
                <a:gd name="T17" fmla="*/ 14 h 94"/>
                <a:gd name="T18" fmla="*/ 3 w 42"/>
                <a:gd name="T19" fmla="*/ 20 h 94"/>
                <a:gd name="T20" fmla="*/ 3 w 42"/>
                <a:gd name="T21" fmla="*/ 25 h 94"/>
                <a:gd name="T22" fmla="*/ 2 w 42"/>
                <a:gd name="T23" fmla="*/ 30 h 94"/>
                <a:gd name="T24" fmla="*/ 5 w 42"/>
                <a:gd name="T25" fmla="*/ 32 h 94"/>
                <a:gd name="T26" fmla="*/ 9 w 42"/>
                <a:gd name="T27" fmla="*/ 34 h 94"/>
                <a:gd name="T28" fmla="*/ 11 w 42"/>
                <a:gd name="T29" fmla="*/ 38 h 94"/>
                <a:gd name="T30" fmla="*/ 15 w 42"/>
                <a:gd name="T31" fmla="*/ 42 h 94"/>
                <a:gd name="T32" fmla="*/ 20 w 42"/>
                <a:gd name="T33" fmla="*/ 46 h 94"/>
                <a:gd name="T34" fmla="*/ 20 w 42"/>
                <a:gd name="T35" fmla="*/ 47 h 94"/>
                <a:gd name="T36" fmla="*/ 18 w 42"/>
                <a:gd name="T37" fmla="*/ 53 h 94"/>
                <a:gd name="T38" fmla="*/ 10 w 42"/>
                <a:gd name="T39" fmla="*/ 58 h 94"/>
                <a:gd name="T40" fmla="*/ 3 w 42"/>
                <a:gd name="T41" fmla="*/ 64 h 94"/>
                <a:gd name="T42" fmla="*/ 2 w 42"/>
                <a:gd name="T43" fmla="*/ 67 h 94"/>
                <a:gd name="T44" fmla="*/ 0 w 42"/>
                <a:gd name="T45" fmla="*/ 72 h 94"/>
                <a:gd name="T46" fmla="*/ 1 w 42"/>
                <a:gd name="T47" fmla="*/ 75 h 94"/>
                <a:gd name="T48" fmla="*/ 3 w 42"/>
                <a:gd name="T49" fmla="*/ 79 h 94"/>
                <a:gd name="T50" fmla="*/ 8 w 42"/>
                <a:gd name="T51" fmla="*/ 83 h 94"/>
                <a:gd name="T52" fmla="*/ 12 w 42"/>
                <a:gd name="T53" fmla="*/ 85 h 94"/>
                <a:gd name="T54" fmla="*/ 15 w 42"/>
                <a:gd name="T55" fmla="*/ 86 h 94"/>
                <a:gd name="T56" fmla="*/ 20 w 42"/>
                <a:gd name="T57" fmla="*/ 86 h 94"/>
                <a:gd name="T58" fmla="*/ 24 w 42"/>
                <a:gd name="T59" fmla="*/ 86 h 94"/>
                <a:gd name="T60" fmla="*/ 25 w 42"/>
                <a:gd name="T61" fmla="*/ 86 h 94"/>
                <a:gd name="T62" fmla="*/ 24 w 42"/>
                <a:gd name="T63" fmla="*/ 90 h 94"/>
                <a:gd name="T64" fmla="*/ 24 w 42"/>
                <a:gd name="T65" fmla="*/ 93 h 94"/>
                <a:gd name="T66" fmla="*/ 25 w 42"/>
                <a:gd name="T67" fmla="*/ 94 h 94"/>
                <a:gd name="T68" fmla="*/ 26 w 42"/>
                <a:gd name="T69" fmla="*/ 94 h 94"/>
                <a:gd name="T70" fmla="*/ 27 w 42"/>
                <a:gd name="T71" fmla="*/ 87 h 94"/>
                <a:gd name="T72" fmla="*/ 28 w 42"/>
                <a:gd name="T73" fmla="*/ 86 h 94"/>
                <a:gd name="T74" fmla="*/ 31 w 42"/>
                <a:gd name="T75" fmla="*/ 82 h 94"/>
                <a:gd name="T76" fmla="*/ 36 w 42"/>
                <a:gd name="T77" fmla="*/ 78 h 94"/>
                <a:gd name="T78" fmla="*/ 36 w 42"/>
                <a:gd name="T79" fmla="*/ 69 h 94"/>
                <a:gd name="T80" fmla="*/ 36 w 42"/>
                <a:gd name="T81" fmla="*/ 65 h 94"/>
                <a:gd name="T82" fmla="*/ 40 w 42"/>
                <a:gd name="T83" fmla="*/ 61 h 94"/>
                <a:gd name="T84" fmla="*/ 41 w 42"/>
                <a:gd name="T85" fmla="*/ 53 h 94"/>
                <a:gd name="T86" fmla="*/ 42 w 42"/>
                <a:gd name="T87" fmla="*/ 48 h 94"/>
                <a:gd name="T88" fmla="*/ 42 w 42"/>
                <a:gd name="T89" fmla="*/ 40 h 94"/>
                <a:gd name="T90" fmla="*/ 42 w 42"/>
                <a:gd name="T91" fmla="*/ 36 h 94"/>
                <a:gd name="T92" fmla="*/ 40 w 42"/>
                <a:gd name="T93" fmla="*/ 30 h 94"/>
                <a:gd name="T94" fmla="*/ 36 w 42"/>
                <a:gd name="T95" fmla="*/ 30 h 94"/>
                <a:gd name="T96" fmla="*/ 34 w 42"/>
                <a:gd name="T97" fmla="*/ 30 h 94"/>
                <a:gd name="T98" fmla="*/ 35 w 42"/>
                <a:gd name="T99" fmla="*/ 25 h 94"/>
                <a:gd name="T100" fmla="*/ 37 w 42"/>
                <a:gd name="T101" fmla="*/ 20 h 94"/>
                <a:gd name="T102" fmla="*/ 39 w 42"/>
                <a:gd name="T103" fmla="*/ 18 h 94"/>
                <a:gd name="T104" fmla="*/ 38 w 42"/>
                <a:gd name="T105" fmla="*/ 17 h 94"/>
                <a:gd name="T106" fmla="*/ 36 w 42"/>
                <a:gd name="T107" fmla="*/ 1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94">
                  <a:moveTo>
                    <a:pt x="36" y="13"/>
                  </a:moveTo>
                  <a:lnTo>
                    <a:pt x="36" y="9"/>
                  </a:lnTo>
                  <a:lnTo>
                    <a:pt x="34" y="7"/>
                  </a:lnTo>
                  <a:lnTo>
                    <a:pt x="21" y="3"/>
                  </a:lnTo>
                  <a:lnTo>
                    <a:pt x="9" y="0"/>
                  </a:lnTo>
                  <a:lnTo>
                    <a:pt x="8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4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2" y="30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1" y="38"/>
                  </a:lnTo>
                  <a:lnTo>
                    <a:pt x="15" y="42"/>
                  </a:lnTo>
                  <a:lnTo>
                    <a:pt x="20" y="46"/>
                  </a:lnTo>
                  <a:lnTo>
                    <a:pt x="20" y="47"/>
                  </a:lnTo>
                  <a:lnTo>
                    <a:pt x="18" y="53"/>
                  </a:lnTo>
                  <a:lnTo>
                    <a:pt x="10" y="58"/>
                  </a:lnTo>
                  <a:lnTo>
                    <a:pt x="3" y="64"/>
                  </a:lnTo>
                  <a:lnTo>
                    <a:pt x="2" y="67"/>
                  </a:lnTo>
                  <a:lnTo>
                    <a:pt x="0" y="72"/>
                  </a:lnTo>
                  <a:lnTo>
                    <a:pt x="1" y="75"/>
                  </a:lnTo>
                  <a:lnTo>
                    <a:pt x="3" y="79"/>
                  </a:lnTo>
                  <a:lnTo>
                    <a:pt x="8" y="83"/>
                  </a:lnTo>
                  <a:lnTo>
                    <a:pt x="12" y="85"/>
                  </a:lnTo>
                  <a:lnTo>
                    <a:pt x="15" y="86"/>
                  </a:lnTo>
                  <a:lnTo>
                    <a:pt x="20" y="86"/>
                  </a:lnTo>
                  <a:lnTo>
                    <a:pt x="24" y="86"/>
                  </a:lnTo>
                  <a:lnTo>
                    <a:pt x="25" y="86"/>
                  </a:lnTo>
                  <a:lnTo>
                    <a:pt x="24" y="90"/>
                  </a:lnTo>
                  <a:lnTo>
                    <a:pt x="24" y="93"/>
                  </a:lnTo>
                  <a:lnTo>
                    <a:pt x="25" y="94"/>
                  </a:lnTo>
                  <a:lnTo>
                    <a:pt x="26" y="94"/>
                  </a:lnTo>
                  <a:lnTo>
                    <a:pt x="27" y="87"/>
                  </a:lnTo>
                  <a:lnTo>
                    <a:pt x="28" y="86"/>
                  </a:lnTo>
                  <a:lnTo>
                    <a:pt x="31" y="82"/>
                  </a:lnTo>
                  <a:lnTo>
                    <a:pt x="36" y="78"/>
                  </a:lnTo>
                  <a:lnTo>
                    <a:pt x="36" y="69"/>
                  </a:lnTo>
                  <a:lnTo>
                    <a:pt x="36" y="65"/>
                  </a:lnTo>
                  <a:lnTo>
                    <a:pt x="40" y="61"/>
                  </a:lnTo>
                  <a:lnTo>
                    <a:pt x="41" y="53"/>
                  </a:lnTo>
                  <a:lnTo>
                    <a:pt x="42" y="48"/>
                  </a:lnTo>
                  <a:lnTo>
                    <a:pt x="42" y="40"/>
                  </a:lnTo>
                  <a:lnTo>
                    <a:pt x="42" y="36"/>
                  </a:lnTo>
                  <a:lnTo>
                    <a:pt x="40" y="30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5" y="25"/>
                  </a:lnTo>
                  <a:lnTo>
                    <a:pt x="37" y="20"/>
                  </a:lnTo>
                  <a:lnTo>
                    <a:pt x="39" y="18"/>
                  </a:lnTo>
                  <a:lnTo>
                    <a:pt x="38" y="17"/>
                  </a:lnTo>
                  <a:lnTo>
                    <a:pt x="36" y="13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AEC9C07-FCD2-EDF9-2F86-6442DB7B3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0327" y="2378996"/>
              <a:ext cx="55652" cy="91068"/>
            </a:xfrm>
            <a:custGeom>
              <a:avLst/>
              <a:gdLst>
                <a:gd name="T0" fmla="*/ 9 w 33"/>
                <a:gd name="T1" fmla="*/ 10 h 54"/>
                <a:gd name="T2" fmla="*/ 8 w 33"/>
                <a:gd name="T3" fmla="*/ 7 h 54"/>
                <a:gd name="T4" fmla="*/ 10 w 33"/>
                <a:gd name="T5" fmla="*/ 2 h 54"/>
                <a:gd name="T6" fmla="*/ 11 w 33"/>
                <a:gd name="T7" fmla="*/ 1 h 54"/>
                <a:gd name="T8" fmla="*/ 9 w 33"/>
                <a:gd name="T9" fmla="*/ 0 h 54"/>
                <a:gd name="T10" fmla="*/ 6 w 33"/>
                <a:gd name="T11" fmla="*/ 0 h 54"/>
                <a:gd name="T12" fmla="*/ 5 w 33"/>
                <a:gd name="T13" fmla="*/ 0 h 54"/>
                <a:gd name="T14" fmla="*/ 2 w 33"/>
                <a:gd name="T15" fmla="*/ 2 h 54"/>
                <a:gd name="T16" fmla="*/ 0 w 33"/>
                <a:gd name="T17" fmla="*/ 5 h 54"/>
                <a:gd name="T18" fmla="*/ 12 w 33"/>
                <a:gd name="T19" fmla="*/ 54 h 54"/>
                <a:gd name="T20" fmla="*/ 33 w 33"/>
                <a:gd name="T21" fmla="*/ 51 h 54"/>
                <a:gd name="T22" fmla="*/ 32 w 33"/>
                <a:gd name="T23" fmla="*/ 43 h 54"/>
                <a:gd name="T24" fmla="*/ 29 w 33"/>
                <a:gd name="T25" fmla="*/ 40 h 54"/>
                <a:gd name="T26" fmla="*/ 28 w 33"/>
                <a:gd name="T27" fmla="*/ 38 h 54"/>
                <a:gd name="T28" fmla="*/ 26 w 33"/>
                <a:gd name="T29" fmla="*/ 37 h 54"/>
                <a:gd name="T30" fmla="*/ 23 w 33"/>
                <a:gd name="T31" fmla="*/ 34 h 54"/>
                <a:gd name="T32" fmla="*/ 20 w 33"/>
                <a:gd name="T33" fmla="*/ 32 h 54"/>
                <a:gd name="T34" fmla="*/ 18 w 33"/>
                <a:gd name="T35" fmla="*/ 28 h 54"/>
                <a:gd name="T36" fmla="*/ 16 w 33"/>
                <a:gd name="T37" fmla="*/ 24 h 54"/>
                <a:gd name="T38" fmla="*/ 14 w 33"/>
                <a:gd name="T39" fmla="*/ 20 h 54"/>
                <a:gd name="T40" fmla="*/ 16 w 33"/>
                <a:gd name="T41" fmla="*/ 17 h 54"/>
                <a:gd name="T42" fmla="*/ 11 w 33"/>
                <a:gd name="T43" fmla="*/ 14 h 54"/>
                <a:gd name="T44" fmla="*/ 9 w 33"/>
                <a:gd name="T45" fmla="*/ 1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54">
                  <a:moveTo>
                    <a:pt x="9" y="10"/>
                  </a:moveTo>
                  <a:lnTo>
                    <a:pt x="8" y="7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12" y="54"/>
                  </a:lnTo>
                  <a:lnTo>
                    <a:pt x="33" y="51"/>
                  </a:lnTo>
                  <a:lnTo>
                    <a:pt x="32" y="43"/>
                  </a:lnTo>
                  <a:lnTo>
                    <a:pt x="29" y="40"/>
                  </a:lnTo>
                  <a:lnTo>
                    <a:pt x="28" y="38"/>
                  </a:lnTo>
                  <a:lnTo>
                    <a:pt x="26" y="37"/>
                  </a:lnTo>
                  <a:lnTo>
                    <a:pt x="23" y="34"/>
                  </a:lnTo>
                  <a:lnTo>
                    <a:pt x="20" y="32"/>
                  </a:lnTo>
                  <a:lnTo>
                    <a:pt x="18" y="28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6" y="17"/>
                  </a:lnTo>
                  <a:lnTo>
                    <a:pt x="11" y="14"/>
                  </a:lnTo>
                  <a:lnTo>
                    <a:pt x="9" y="1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F9B348-95FA-1A38-0031-4DBBD2D6E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496" y="2227215"/>
              <a:ext cx="317051" cy="205746"/>
            </a:xfrm>
            <a:custGeom>
              <a:avLst/>
              <a:gdLst>
                <a:gd name="T0" fmla="*/ 165 w 188"/>
                <a:gd name="T1" fmla="*/ 90 h 122"/>
                <a:gd name="T2" fmla="*/ 166 w 188"/>
                <a:gd name="T3" fmla="*/ 90 h 122"/>
                <a:gd name="T4" fmla="*/ 169 w 188"/>
                <a:gd name="T5" fmla="*/ 90 h 122"/>
                <a:gd name="T6" fmla="*/ 171 w 188"/>
                <a:gd name="T7" fmla="*/ 91 h 122"/>
                <a:gd name="T8" fmla="*/ 171 w 188"/>
                <a:gd name="T9" fmla="*/ 89 h 122"/>
                <a:gd name="T10" fmla="*/ 178 w 188"/>
                <a:gd name="T11" fmla="*/ 83 h 122"/>
                <a:gd name="T12" fmla="*/ 186 w 188"/>
                <a:gd name="T13" fmla="*/ 78 h 122"/>
                <a:gd name="T14" fmla="*/ 188 w 188"/>
                <a:gd name="T15" fmla="*/ 72 h 122"/>
                <a:gd name="T16" fmla="*/ 188 w 188"/>
                <a:gd name="T17" fmla="*/ 71 h 122"/>
                <a:gd name="T18" fmla="*/ 183 w 188"/>
                <a:gd name="T19" fmla="*/ 67 h 122"/>
                <a:gd name="T20" fmla="*/ 179 w 188"/>
                <a:gd name="T21" fmla="*/ 63 h 122"/>
                <a:gd name="T22" fmla="*/ 177 w 188"/>
                <a:gd name="T23" fmla="*/ 59 h 122"/>
                <a:gd name="T24" fmla="*/ 173 w 188"/>
                <a:gd name="T25" fmla="*/ 57 h 122"/>
                <a:gd name="T26" fmla="*/ 170 w 188"/>
                <a:gd name="T27" fmla="*/ 55 h 122"/>
                <a:gd name="T28" fmla="*/ 171 w 188"/>
                <a:gd name="T29" fmla="*/ 50 h 122"/>
                <a:gd name="T30" fmla="*/ 171 w 188"/>
                <a:gd name="T31" fmla="*/ 45 h 122"/>
                <a:gd name="T32" fmla="*/ 170 w 188"/>
                <a:gd name="T33" fmla="*/ 39 h 122"/>
                <a:gd name="T34" fmla="*/ 171 w 188"/>
                <a:gd name="T35" fmla="*/ 34 h 122"/>
                <a:gd name="T36" fmla="*/ 174 w 188"/>
                <a:gd name="T37" fmla="*/ 32 h 122"/>
                <a:gd name="T38" fmla="*/ 176 w 188"/>
                <a:gd name="T39" fmla="*/ 28 h 122"/>
                <a:gd name="T40" fmla="*/ 177 w 188"/>
                <a:gd name="T41" fmla="*/ 25 h 122"/>
                <a:gd name="T42" fmla="*/ 179 w 188"/>
                <a:gd name="T43" fmla="*/ 20 h 122"/>
                <a:gd name="T44" fmla="*/ 176 w 188"/>
                <a:gd name="T45" fmla="*/ 18 h 122"/>
                <a:gd name="T46" fmla="*/ 173 w 188"/>
                <a:gd name="T47" fmla="*/ 18 h 122"/>
                <a:gd name="T48" fmla="*/ 170 w 188"/>
                <a:gd name="T49" fmla="*/ 17 h 122"/>
                <a:gd name="T50" fmla="*/ 166 w 188"/>
                <a:gd name="T51" fmla="*/ 10 h 122"/>
                <a:gd name="T52" fmla="*/ 162 w 188"/>
                <a:gd name="T53" fmla="*/ 5 h 122"/>
                <a:gd name="T54" fmla="*/ 154 w 188"/>
                <a:gd name="T55" fmla="*/ 0 h 122"/>
                <a:gd name="T56" fmla="*/ 24 w 188"/>
                <a:gd name="T57" fmla="*/ 23 h 122"/>
                <a:gd name="T58" fmla="*/ 22 w 188"/>
                <a:gd name="T59" fmla="*/ 13 h 122"/>
                <a:gd name="T60" fmla="*/ 16 w 188"/>
                <a:gd name="T61" fmla="*/ 17 h 122"/>
                <a:gd name="T62" fmla="*/ 11 w 188"/>
                <a:gd name="T63" fmla="*/ 21 h 122"/>
                <a:gd name="T64" fmla="*/ 6 w 188"/>
                <a:gd name="T65" fmla="*/ 24 h 122"/>
                <a:gd name="T66" fmla="*/ 0 w 188"/>
                <a:gd name="T67" fmla="*/ 28 h 122"/>
                <a:gd name="T68" fmla="*/ 16 w 188"/>
                <a:gd name="T69" fmla="*/ 122 h 122"/>
                <a:gd name="T70" fmla="*/ 160 w 188"/>
                <a:gd name="T71" fmla="*/ 95 h 122"/>
                <a:gd name="T72" fmla="*/ 162 w 188"/>
                <a:gd name="T73" fmla="*/ 92 h 122"/>
                <a:gd name="T74" fmla="*/ 165 w 188"/>
                <a:gd name="T75" fmla="*/ 9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22">
                  <a:moveTo>
                    <a:pt x="165" y="90"/>
                  </a:moveTo>
                  <a:lnTo>
                    <a:pt x="166" y="90"/>
                  </a:lnTo>
                  <a:lnTo>
                    <a:pt x="169" y="90"/>
                  </a:lnTo>
                  <a:lnTo>
                    <a:pt x="171" y="91"/>
                  </a:lnTo>
                  <a:lnTo>
                    <a:pt x="171" y="89"/>
                  </a:lnTo>
                  <a:lnTo>
                    <a:pt x="178" y="83"/>
                  </a:lnTo>
                  <a:lnTo>
                    <a:pt x="186" y="78"/>
                  </a:lnTo>
                  <a:lnTo>
                    <a:pt x="188" y="72"/>
                  </a:lnTo>
                  <a:lnTo>
                    <a:pt x="188" y="71"/>
                  </a:lnTo>
                  <a:lnTo>
                    <a:pt x="183" y="67"/>
                  </a:lnTo>
                  <a:lnTo>
                    <a:pt x="179" y="63"/>
                  </a:lnTo>
                  <a:lnTo>
                    <a:pt x="177" y="59"/>
                  </a:lnTo>
                  <a:lnTo>
                    <a:pt x="173" y="57"/>
                  </a:lnTo>
                  <a:lnTo>
                    <a:pt x="170" y="55"/>
                  </a:lnTo>
                  <a:lnTo>
                    <a:pt x="171" y="50"/>
                  </a:lnTo>
                  <a:lnTo>
                    <a:pt x="171" y="45"/>
                  </a:lnTo>
                  <a:lnTo>
                    <a:pt x="170" y="39"/>
                  </a:lnTo>
                  <a:lnTo>
                    <a:pt x="171" y="34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7" y="25"/>
                  </a:lnTo>
                  <a:lnTo>
                    <a:pt x="179" y="20"/>
                  </a:lnTo>
                  <a:lnTo>
                    <a:pt x="176" y="18"/>
                  </a:lnTo>
                  <a:lnTo>
                    <a:pt x="173" y="18"/>
                  </a:lnTo>
                  <a:lnTo>
                    <a:pt x="170" y="17"/>
                  </a:lnTo>
                  <a:lnTo>
                    <a:pt x="166" y="10"/>
                  </a:lnTo>
                  <a:lnTo>
                    <a:pt x="162" y="5"/>
                  </a:lnTo>
                  <a:lnTo>
                    <a:pt x="154" y="0"/>
                  </a:lnTo>
                  <a:lnTo>
                    <a:pt x="24" y="23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1" y="21"/>
                  </a:lnTo>
                  <a:lnTo>
                    <a:pt x="6" y="24"/>
                  </a:lnTo>
                  <a:lnTo>
                    <a:pt x="0" y="28"/>
                  </a:lnTo>
                  <a:lnTo>
                    <a:pt x="16" y="122"/>
                  </a:lnTo>
                  <a:lnTo>
                    <a:pt x="160" y="95"/>
                  </a:lnTo>
                  <a:lnTo>
                    <a:pt x="162" y="92"/>
                  </a:lnTo>
                  <a:lnTo>
                    <a:pt x="165" y="9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508D8B6-142C-0157-85E2-FDCA9D05A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3682" y="3051887"/>
              <a:ext cx="490754" cy="384509"/>
            </a:xfrm>
            <a:custGeom>
              <a:avLst/>
              <a:gdLst>
                <a:gd name="T0" fmla="*/ 200 w 291"/>
                <a:gd name="T1" fmla="*/ 0 h 228"/>
                <a:gd name="T2" fmla="*/ 211 w 291"/>
                <a:gd name="T3" fmla="*/ 10 h 228"/>
                <a:gd name="T4" fmla="*/ 223 w 291"/>
                <a:gd name="T5" fmla="*/ 30 h 228"/>
                <a:gd name="T6" fmla="*/ 241 w 291"/>
                <a:gd name="T7" fmla="*/ 62 h 228"/>
                <a:gd name="T8" fmla="*/ 259 w 291"/>
                <a:gd name="T9" fmla="*/ 84 h 228"/>
                <a:gd name="T10" fmla="*/ 256 w 291"/>
                <a:gd name="T11" fmla="*/ 86 h 228"/>
                <a:gd name="T12" fmla="*/ 268 w 291"/>
                <a:gd name="T13" fmla="*/ 116 h 228"/>
                <a:gd name="T14" fmla="*/ 286 w 291"/>
                <a:gd name="T15" fmla="*/ 144 h 228"/>
                <a:gd name="T16" fmla="*/ 291 w 291"/>
                <a:gd name="T17" fmla="*/ 176 h 228"/>
                <a:gd name="T18" fmla="*/ 288 w 291"/>
                <a:gd name="T19" fmla="*/ 196 h 228"/>
                <a:gd name="T20" fmla="*/ 287 w 291"/>
                <a:gd name="T21" fmla="*/ 211 h 228"/>
                <a:gd name="T22" fmla="*/ 280 w 291"/>
                <a:gd name="T23" fmla="*/ 227 h 228"/>
                <a:gd name="T24" fmla="*/ 281 w 291"/>
                <a:gd name="T25" fmla="*/ 222 h 228"/>
                <a:gd name="T26" fmla="*/ 274 w 291"/>
                <a:gd name="T27" fmla="*/ 221 h 228"/>
                <a:gd name="T28" fmla="*/ 264 w 291"/>
                <a:gd name="T29" fmla="*/ 222 h 228"/>
                <a:gd name="T30" fmla="*/ 255 w 291"/>
                <a:gd name="T31" fmla="*/ 222 h 228"/>
                <a:gd name="T32" fmla="*/ 255 w 291"/>
                <a:gd name="T33" fmla="*/ 217 h 228"/>
                <a:gd name="T34" fmla="*/ 263 w 291"/>
                <a:gd name="T35" fmla="*/ 216 h 228"/>
                <a:gd name="T36" fmla="*/ 253 w 291"/>
                <a:gd name="T37" fmla="*/ 212 h 228"/>
                <a:gd name="T38" fmla="*/ 245 w 291"/>
                <a:gd name="T39" fmla="*/ 200 h 228"/>
                <a:gd name="T40" fmla="*/ 233 w 291"/>
                <a:gd name="T41" fmla="*/ 193 h 228"/>
                <a:gd name="T42" fmla="*/ 223 w 291"/>
                <a:gd name="T43" fmla="*/ 177 h 228"/>
                <a:gd name="T44" fmla="*/ 216 w 291"/>
                <a:gd name="T45" fmla="*/ 169 h 228"/>
                <a:gd name="T46" fmla="*/ 215 w 291"/>
                <a:gd name="T47" fmla="*/ 161 h 228"/>
                <a:gd name="T48" fmla="*/ 209 w 291"/>
                <a:gd name="T49" fmla="*/ 158 h 228"/>
                <a:gd name="T50" fmla="*/ 205 w 291"/>
                <a:gd name="T51" fmla="*/ 161 h 228"/>
                <a:gd name="T52" fmla="*/ 194 w 291"/>
                <a:gd name="T53" fmla="*/ 147 h 228"/>
                <a:gd name="T54" fmla="*/ 192 w 291"/>
                <a:gd name="T55" fmla="*/ 140 h 228"/>
                <a:gd name="T56" fmla="*/ 194 w 291"/>
                <a:gd name="T57" fmla="*/ 130 h 228"/>
                <a:gd name="T58" fmla="*/ 194 w 291"/>
                <a:gd name="T59" fmla="*/ 121 h 228"/>
                <a:gd name="T60" fmla="*/ 191 w 291"/>
                <a:gd name="T61" fmla="*/ 122 h 228"/>
                <a:gd name="T62" fmla="*/ 187 w 291"/>
                <a:gd name="T63" fmla="*/ 119 h 228"/>
                <a:gd name="T64" fmla="*/ 189 w 291"/>
                <a:gd name="T65" fmla="*/ 127 h 228"/>
                <a:gd name="T66" fmla="*/ 186 w 291"/>
                <a:gd name="T67" fmla="*/ 129 h 228"/>
                <a:gd name="T68" fmla="*/ 180 w 291"/>
                <a:gd name="T69" fmla="*/ 120 h 228"/>
                <a:gd name="T70" fmla="*/ 182 w 291"/>
                <a:gd name="T71" fmla="*/ 106 h 228"/>
                <a:gd name="T72" fmla="*/ 182 w 291"/>
                <a:gd name="T73" fmla="*/ 86 h 228"/>
                <a:gd name="T74" fmla="*/ 174 w 291"/>
                <a:gd name="T75" fmla="*/ 72 h 228"/>
                <a:gd name="T76" fmla="*/ 163 w 291"/>
                <a:gd name="T77" fmla="*/ 67 h 228"/>
                <a:gd name="T78" fmla="*/ 152 w 291"/>
                <a:gd name="T79" fmla="*/ 60 h 228"/>
                <a:gd name="T80" fmla="*/ 143 w 291"/>
                <a:gd name="T81" fmla="*/ 48 h 228"/>
                <a:gd name="T82" fmla="*/ 130 w 291"/>
                <a:gd name="T83" fmla="*/ 39 h 228"/>
                <a:gd name="T84" fmla="*/ 117 w 291"/>
                <a:gd name="T85" fmla="*/ 39 h 228"/>
                <a:gd name="T86" fmla="*/ 116 w 291"/>
                <a:gd name="T87" fmla="*/ 47 h 228"/>
                <a:gd name="T88" fmla="*/ 107 w 291"/>
                <a:gd name="T89" fmla="*/ 49 h 228"/>
                <a:gd name="T90" fmla="*/ 83 w 291"/>
                <a:gd name="T91" fmla="*/ 59 h 228"/>
                <a:gd name="T92" fmla="*/ 77 w 291"/>
                <a:gd name="T93" fmla="*/ 49 h 228"/>
                <a:gd name="T94" fmla="*/ 77 w 291"/>
                <a:gd name="T95" fmla="*/ 43 h 228"/>
                <a:gd name="T96" fmla="*/ 72 w 291"/>
                <a:gd name="T97" fmla="*/ 39 h 228"/>
                <a:gd name="T98" fmla="*/ 72 w 291"/>
                <a:gd name="T99" fmla="*/ 35 h 228"/>
                <a:gd name="T100" fmla="*/ 69 w 291"/>
                <a:gd name="T101" fmla="*/ 38 h 228"/>
                <a:gd name="T102" fmla="*/ 64 w 291"/>
                <a:gd name="T103" fmla="*/ 39 h 228"/>
                <a:gd name="T104" fmla="*/ 65 w 291"/>
                <a:gd name="T105" fmla="*/ 43 h 228"/>
                <a:gd name="T106" fmla="*/ 53 w 291"/>
                <a:gd name="T107" fmla="*/ 37 h 228"/>
                <a:gd name="T108" fmla="*/ 39 w 291"/>
                <a:gd name="T109" fmla="*/ 33 h 228"/>
                <a:gd name="T110" fmla="*/ 19 w 291"/>
                <a:gd name="T111" fmla="*/ 35 h 228"/>
                <a:gd name="T112" fmla="*/ 7 w 291"/>
                <a:gd name="T113" fmla="*/ 32 h 228"/>
                <a:gd name="T114" fmla="*/ 0 w 291"/>
                <a:gd name="T115" fmla="*/ 20 h 228"/>
                <a:gd name="T116" fmla="*/ 10 w 291"/>
                <a:gd name="T117" fmla="*/ 14 h 228"/>
                <a:gd name="T118" fmla="*/ 98 w 291"/>
                <a:gd name="T119" fmla="*/ 16 h 228"/>
                <a:gd name="T120" fmla="*/ 197 w 291"/>
                <a:gd name="T121" fmla="*/ 1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228">
                  <a:moveTo>
                    <a:pt x="194" y="0"/>
                  </a:moveTo>
                  <a:lnTo>
                    <a:pt x="194" y="0"/>
                  </a:lnTo>
                  <a:lnTo>
                    <a:pt x="200" y="0"/>
                  </a:lnTo>
                  <a:lnTo>
                    <a:pt x="209" y="2"/>
                  </a:lnTo>
                  <a:lnTo>
                    <a:pt x="210" y="7"/>
                  </a:lnTo>
                  <a:lnTo>
                    <a:pt x="211" y="10"/>
                  </a:lnTo>
                  <a:lnTo>
                    <a:pt x="215" y="12"/>
                  </a:lnTo>
                  <a:lnTo>
                    <a:pt x="218" y="17"/>
                  </a:lnTo>
                  <a:lnTo>
                    <a:pt x="223" y="30"/>
                  </a:lnTo>
                  <a:lnTo>
                    <a:pt x="229" y="40"/>
                  </a:lnTo>
                  <a:lnTo>
                    <a:pt x="237" y="55"/>
                  </a:lnTo>
                  <a:lnTo>
                    <a:pt x="241" y="62"/>
                  </a:lnTo>
                  <a:lnTo>
                    <a:pt x="251" y="77"/>
                  </a:lnTo>
                  <a:lnTo>
                    <a:pt x="256" y="81"/>
                  </a:lnTo>
                  <a:lnTo>
                    <a:pt x="259" y="84"/>
                  </a:lnTo>
                  <a:lnTo>
                    <a:pt x="259" y="87"/>
                  </a:lnTo>
                  <a:lnTo>
                    <a:pt x="259" y="96"/>
                  </a:lnTo>
                  <a:lnTo>
                    <a:pt x="256" y="86"/>
                  </a:lnTo>
                  <a:lnTo>
                    <a:pt x="255" y="96"/>
                  </a:lnTo>
                  <a:lnTo>
                    <a:pt x="261" y="106"/>
                  </a:lnTo>
                  <a:lnTo>
                    <a:pt x="268" y="116"/>
                  </a:lnTo>
                  <a:lnTo>
                    <a:pt x="275" y="129"/>
                  </a:lnTo>
                  <a:lnTo>
                    <a:pt x="280" y="137"/>
                  </a:lnTo>
                  <a:lnTo>
                    <a:pt x="286" y="144"/>
                  </a:lnTo>
                  <a:lnTo>
                    <a:pt x="289" y="153"/>
                  </a:lnTo>
                  <a:lnTo>
                    <a:pt x="291" y="168"/>
                  </a:lnTo>
                  <a:lnTo>
                    <a:pt x="291" y="176"/>
                  </a:lnTo>
                  <a:lnTo>
                    <a:pt x="291" y="185"/>
                  </a:lnTo>
                  <a:lnTo>
                    <a:pt x="291" y="193"/>
                  </a:lnTo>
                  <a:lnTo>
                    <a:pt x="288" y="196"/>
                  </a:lnTo>
                  <a:lnTo>
                    <a:pt x="286" y="200"/>
                  </a:lnTo>
                  <a:lnTo>
                    <a:pt x="286" y="205"/>
                  </a:lnTo>
                  <a:lnTo>
                    <a:pt x="287" y="211"/>
                  </a:lnTo>
                  <a:lnTo>
                    <a:pt x="286" y="218"/>
                  </a:lnTo>
                  <a:lnTo>
                    <a:pt x="283" y="225"/>
                  </a:lnTo>
                  <a:lnTo>
                    <a:pt x="280" y="227"/>
                  </a:lnTo>
                  <a:lnTo>
                    <a:pt x="277" y="228"/>
                  </a:lnTo>
                  <a:lnTo>
                    <a:pt x="279" y="224"/>
                  </a:lnTo>
                  <a:lnTo>
                    <a:pt x="281" y="222"/>
                  </a:lnTo>
                  <a:lnTo>
                    <a:pt x="281" y="217"/>
                  </a:lnTo>
                  <a:lnTo>
                    <a:pt x="280" y="217"/>
                  </a:lnTo>
                  <a:lnTo>
                    <a:pt x="274" y="221"/>
                  </a:lnTo>
                  <a:lnTo>
                    <a:pt x="270" y="222"/>
                  </a:lnTo>
                  <a:lnTo>
                    <a:pt x="267" y="221"/>
                  </a:lnTo>
                  <a:lnTo>
                    <a:pt x="264" y="222"/>
                  </a:lnTo>
                  <a:lnTo>
                    <a:pt x="261" y="224"/>
                  </a:lnTo>
                  <a:lnTo>
                    <a:pt x="259" y="223"/>
                  </a:lnTo>
                  <a:lnTo>
                    <a:pt x="255" y="222"/>
                  </a:lnTo>
                  <a:lnTo>
                    <a:pt x="253" y="219"/>
                  </a:lnTo>
                  <a:lnTo>
                    <a:pt x="254" y="217"/>
                  </a:lnTo>
                  <a:lnTo>
                    <a:pt x="255" y="217"/>
                  </a:lnTo>
                  <a:lnTo>
                    <a:pt x="262" y="218"/>
                  </a:lnTo>
                  <a:lnTo>
                    <a:pt x="264" y="217"/>
                  </a:lnTo>
                  <a:lnTo>
                    <a:pt x="263" y="216"/>
                  </a:lnTo>
                  <a:lnTo>
                    <a:pt x="260" y="214"/>
                  </a:lnTo>
                  <a:lnTo>
                    <a:pt x="256" y="215"/>
                  </a:lnTo>
                  <a:lnTo>
                    <a:pt x="253" y="212"/>
                  </a:lnTo>
                  <a:lnTo>
                    <a:pt x="250" y="207"/>
                  </a:lnTo>
                  <a:lnTo>
                    <a:pt x="246" y="203"/>
                  </a:lnTo>
                  <a:lnTo>
                    <a:pt x="245" y="200"/>
                  </a:lnTo>
                  <a:lnTo>
                    <a:pt x="242" y="196"/>
                  </a:lnTo>
                  <a:lnTo>
                    <a:pt x="237" y="195"/>
                  </a:lnTo>
                  <a:lnTo>
                    <a:pt x="233" y="193"/>
                  </a:lnTo>
                  <a:lnTo>
                    <a:pt x="229" y="192"/>
                  </a:lnTo>
                  <a:lnTo>
                    <a:pt x="225" y="181"/>
                  </a:lnTo>
                  <a:lnTo>
                    <a:pt x="223" y="177"/>
                  </a:lnTo>
                  <a:lnTo>
                    <a:pt x="220" y="174"/>
                  </a:lnTo>
                  <a:lnTo>
                    <a:pt x="219" y="172"/>
                  </a:lnTo>
                  <a:lnTo>
                    <a:pt x="216" y="169"/>
                  </a:lnTo>
                  <a:lnTo>
                    <a:pt x="213" y="167"/>
                  </a:lnTo>
                  <a:lnTo>
                    <a:pt x="214" y="163"/>
                  </a:lnTo>
                  <a:lnTo>
                    <a:pt x="215" y="161"/>
                  </a:lnTo>
                  <a:lnTo>
                    <a:pt x="212" y="155"/>
                  </a:lnTo>
                  <a:lnTo>
                    <a:pt x="209" y="156"/>
                  </a:lnTo>
                  <a:lnTo>
                    <a:pt x="209" y="158"/>
                  </a:lnTo>
                  <a:lnTo>
                    <a:pt x="209" y="163"/>
                  </a:lnTo>
                  <a:lnTo>
                    <a:pt x="207" y="163"/>
                  </a:lnTo>
                  <a:lnTo>
                    <a:pt x="205" y="161"/>
                  </a:lnTo>
                  <a:lnTo>
                    <a:pt x="202" y="158"/>
                  </a:lnTo>
                  <a:lnTo>
                    <a:pt x="197" y="150"/>
                  </a:lnTo>
                  <a:lnTo>
                    <a:pt x="194" y="147"/>
                  </a:lnTo>
                  <a:lnTo>
                    <a:pt x="193" y="146"/>
                  </a:lnTo>
                  <a:lnTo>
                    <a:pt x="194" y="144"/>
                  </a:lnTo>
                  <a:lnTo>
                    <a:pt x="192" y="140"/>
                  </a:lnTo>
                  <a:lnTo>
                    <a:pt x="189" y="139"/>
                  </a:lnTo>
                  <a:lnTo>
                    <a:pt x="192" y="133"/>
                  </a:lnTo>
                  <a:lnTo>
                    <a:pt x="194" y="130"/>
                  </a:lnTo>
                  <a:lnTo>
                    <a:pt x="195" y="127"/>
                  </a:lnTo>
                  <a:lnTo>
                    <a:pt x="196" y="124"/>
                  </a:lnTo>
                  <a:lnTo>
                    <a:pt x="194" y="121"/>
                  </a:lnTo>
                  <a:lnTo>
                    <a:pt x="193" y="125"/>
                  </a:lnTo>
                  <a:lnTo>
                    <a:pt x="191" y="124"/>
                  </a:lnTo>
                  <a:lnTo>
                    <a:pt x="191" y="122"/>
                  </a:lnTo>
                  <a:lnTo>
                    <a:pt x="188" y="118"/>
                  </a:lnTo>
                  <a:lnTo>
                    <a:pt x="187" y="118"/>
                  </a:lnTo>
                  <a:lnTo>
                    <a:pt x="187" y="119"/>
                  </a:lnTo>
                  <a:lnTo>
                    <a:pt x="188" y="121"/>
                  </a:lnTo>
                  <a:lnTo>
                    <a:pt x="189" y="124"/>
                  </a:lnTo>
                  <a:lnTo>
                    <a:pt x="189" y="127"/>
                  </a:lnTo>
                  <a:lnTo>
                    <a:pt x="189" y="128"/>
                  </a:lnTo>
                  <a:lnTo>
                    <a:pt x="187" y="130"/>
                  </a:lnTo>
                  <a:lnTo>
                    <a:pt x="186" y="129"/>
                  </a:lnTo>
                  <a:lnTo>
                    <a:pt x="184" y="127"/>
                  </a:lnTo>
                  <a:lnTo>
                    <a:pt x="181" y="122"/>
                  </a:lnTo>
                  <a:lnTo>
                    <a:pt x="180" y="120"/>
                  </a:lnTo>
                  <a:lnTo>
                    <a:pt x="180" y="116"/>
                  </a:lnTo>
                  <a:lnTo>
                    <a:pt x="180" y="110"/>
                  </a:lnTo>
                  <a:lnTo>
                    <a:pt x="182" y="106"/>
                  </a:lnTo>
                  <a:lnTo>
                    <a:pt x="183" y="98"/>
                  </a:lnTo>
                  <a:lnTo>
                    <a:pt x="183" y="93"/>
                  </a:lnTo>
                  <a:lnTo>
                    <a:pt x="182" y="86"/>
                  </a:lnTo>
                  <a:lnTo>
                    <a:pt x="180" y="79"/>
                  </a:lnTo>
                  <a:lnTo>
                    <a:pt x="177" y="77"/>
                  </a:lnTo>
                  <a:lnTo>
                    <a:pt x="174" y="72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3" y="67"/>
                  </a:lnTo>
                  <a:lnTo>
                    <a:pt x="160" y="66"/>
                  </a:lnTo>
                  <a:lnTo>
                    <a:pt x="156" y="61"/>
                  </a:lnTo>
                  <a:lnTo>
                    <a:pt x="152" y="60"/>
                  </a:lnTo>
                  <a:lnTo>
                    <a:pt x="151" y="55"/>
                  </a:lnTo>
                  <a:lnTo>
                    <a:pt x="149" y="53"/>
                  </a:lnTo>
                  <a:lnTo>
                    <a:pt x="143" y="48"/>
                  </a:lnTo>
                  <a:lnTo>
                    <a:pt x="138" y="44"/>
                  </a:lnTo>
                  <a:lnTo>
                    <a:pt x="134" y="42"/>
                  </a:lnTo>
                  <a:lnTo>
                    <a:pt x="130" y="39"/>
                  </a:lnTo>
                  <a:lnTo>
                    <a:pt x="127" y="38"/>
                  </a:lnTo>
                  <a:lnTo>
                    <a:pt x="122" y="38"/>
                  </a:lnTo>
                  <a:lnTo>
                    <a:pt x="117" y="39"/>
                  </a:lnTo>
                  <a:lnTo>
                    <a:pt x="116" y="42"/>
                  </a:lnTo>
                  <a:lnTo>
                    <a:pt x="117" y="45"/>
                  </a:lnTo>
                  <a:lnTo>
                    <a:pt x="116" y="47"/>
                  </a:lnTo>
                  <a:lnTo>
                    <a:pt x="114" y="47"/>
                  </a:lnTo>
                  <a:lnTo>
                    <a:pt x="112" y="45"/>
                  </a:lnTo>
                  <a:lnTo>
                    <a:pt x="107" y="49"/>
                  </a:lnTo>
                  <a:lnTo>
                    <a:pt x="101" y="54"/>
                  </a:lnTo>
                  <a:lnTo>
                    <a:pt x="94" y="56"/>
                  </a:lnTo>
                  <a:lnTo>
                    <a:pt x="83" y="59"/>
                  </a:lnTo>
                  <a:lnTo>
                    <a:pt x="83" y="53"/>
                  </a:lnTo>
                  <a:lnTo>
                    <a:pt x="80" y="50"/>
                  </a:lnTo>
                  <a:lnTo>
                    <a:pt x="77" y="49"/>
                  </a:lnTo>
                  <a:lnTo>
                    <a:pt x="72" y="46"/>
                  </a:lnTo>
                  <a:lnTo>
                    <a:pt x="76" y="44"/>
                  </a:lnTo>
                  <a:lnTo>
                    <a:pt x="77" y="43"/>
                  </a:lnTo>
                  <a:lnTo>
                    <a:pt x="70" y="42"/>
                  </a:lnTo>
                  <a:lnTo>
                    <a:pt x="70" y="39"/>
                  </a:lnTo>
                  <a:lnTo>
                    <a:pt x="72" y="39"/>
                  </a:lnTo>
                  <a:lnTo>
                    <a:pt x="73" y="37"/>
                  </a:lnTo>
                  <a:lnTo>
                    <a:pt x="73" y="35"/>
                  </a:lnTo>
                  <a:lnTo>
                    <a:pt x="72" y="35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69" y="38"/>
                  </a:lnTo>
                  <a:lnTo>
                    <a:pt x="67" y="36"/>
                  </a:lnTo>
                  <a:lnTo>
                    <a:pt x="62" y="36"/>
                  </a:lnTo>
                  <a:lnTo>
                    <a:pt x="64" y="39"/>
                  </a:lnTo>
                  <a:lnTo>
                    <a:pt x="65" y="39"/>
                  </a:lnTo>
                  <a:lnTo>
                    <a:pt x="66" y="43"/>
                  </a:lnTo>
                  <a:lnTo>
                    <a:pt x="65" y="43"/>
                  </a:lnTo>
                  <a:lnTo>
                    <a:pt x="61" y="41"/>
                  </a:lnTo>
                  <a:lnTo>
                    <a:pt x="57" y="38"/>
                  </a:lnTo>
                  <a:lnTo>
                    <a:pt x="53" y="37"/>
                  </a:lnTo>
                  <a:lnTo>
                    <a:pt x="44" y="37"/>
                  </a:lnTo>
                  <a:lnTo>
                    <a:pt x="41" y="35"/>
                  </a:lnTo>
                  <a:lnTo>
                    <a:pt x="39" y="33"/>
                  </a:lnTo>
                  <a:lnTo>
                    <a:pt x="36" y="33"/>
                  </a:lnTo>
                  <a:lnTo>
                    <a:pt x="26" y="35"/>
                  </a:lnTo>
                  <a:lnTo>
                    <a:pt x="19" y="35"/>
                  </a:lnTo>
                  <a:lnTo>
                    <a:pt x="14" y="38"/>
                  </a:lnTo>
                  <a:lnTo>
                    <a:pt x="11" y="39"/>
                  </a:lnTo>
                  <a:lnTo>
                    <a:pt x="7" y="32"/>
                  </a:lnTo>
                  <a:lnTo>
                    <a:pt x="6" y="27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3" y="16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93" y="6"/>
                  </a:lnTo>
                  <a:lnTo>
                    <a:pt x="98" y="16"/>
                  </a:lnTo>
                  <a:lnTo>
                    <a:pt x="189" y="11"/>
                  </a:lnTo>
                  <a:lnTo>
                    <a:pt x="190" y="19"/>
                  </a:lnTo>
                  <a:lnTo>
                    <a:pt x="197" y="19"/>
                  </a:lnTo>
                  <a:lnTo>
                    <a:pt x="194" y="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B6589E8-73DE-8910-9E29-F23B67A0A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546" y="2950699"/>
              <a:ext cx="306933" cy="271518"/>
            </a:xfrm>
            <a:custGeom>
              <a:avLst/>
              <a:gdLst>
                <a:gd name="T0" fmla="*/ 176 w 182"/>
                <a:gd name="T1" fmla="*/ 147 h 161"/>
                <a:gd name="T2" fmla="*/ 171 w 182"/>
                <a:gd name="T3" fmla="*/ 146 h 161"/>
                <a:gd name="T4" fmla="*/ 160 w 182"/>
                <a:gd name="T5" fmla="*/ 139 h 161"/>
                <a:gd name="T6" fmla="*/ 152 w 182"/>
                <a:gd name="T7" fmla="*/ 134 h 161"/>
                <a:gd name="T8" fmla="*/ 155 w 182"/>
                <a:gd name="T9" fmla="*/ 130 h 161"/>
                <a:gd name="T10" fmla="*/ 166 w 182"/>
                <a:gd name="T11" fmla="*/ 128 h 161"/>
                <a:gd name="T12" fmla="*/ 162 w 182"/>
                <a:gd name="T13" fmla="*/ 118 h 161"/>
                <a:gd name="T14" fmla="*/ 148 w 182"/>
                <a:gd name="T15" fmla="*/ 122 h 161"/>
                <a:gd name="T16" fmla="*/ 148 w 182"/>
                <a:gd name="T17" fmla="*/ 119 h 161"/>
                <a:gd name="T18" fmla="*/ 154 w 182"/>
                <a:gd name="T19" fmla="*/ 114 h 161"/>
                <a:gd name="T20" fmla="*/ 150 w 182"/>
                <a:gd name="T21" fmla="*/ 99 h 161"/>
                <a:gd name="T22" fmla="*/ 84 w 182"/>
                <a:gd name="T23" fmla="*/ 82 h 161"/>
                <a:gd name="T24" fmla="*/ 84 w 182"/>
                <a:gd name="T25" fmla="*/ 73 h 161"/>
                <a:gd name="T26" fmla="*/ 87 w 182"/>
                <a:gd name="T27" fmla="*/ 64 h 161"/>
                <a:gd name="T28" fmla="*/ 90 w 182"/>
                <a:gd name="T29" fmla="*/ 58 h 161"/>
                <a:gd name="T30" fmla="*/ 97 w 182"/>
                <a:gd name="T31" fmla="*/ 43 h 161"/>
                <a:gd name="T32" fmla="*/ 99 w 182"/>
                <a:gd name="T33" fmla="*/ 37 h 161"/>
                <a:gd name="T34" fmla="*/ 102 w 182"/>
                <a:gd name="T35" fmla="*/ 23 h 161"/>
                <a:gd name="T36" fmla="*/ 98 w 182"/>
                <a:gd name="T37" fmla="*/ 14 h 161"/>
                <a:gd name="T38" fmla="*/ 94 w 182"/>
                <a:gd name="T39" fmla="*/ 9 h 161"/>
                <a:gd name="T40" fmla="*/ 97 w 182"/>
                <a:gd name="T41" fmla="*/ 2 h 161"/>
                <a:gd name="T42" fmla="*/ 0 w 182"/>
                <a:gd name="T43" fmla="*/ 47 h 161"/>
                <a:gd name="T44" fmla="*/ 11 w 182"/>
                <a:gd name="T45" fmla="*/ 64 h 161"/>
                <a:gd name="T46" fmla="*/ 13 w 182"/>
                <a:gd name="T47" fmla="*/ 75 h 161"/>
                <a:gd name="T48" fmla="*/ 13 w 182"/>
                <a:gd name="T49" fmla="*/ 94 h 161"/>
                <a:gd name="T50" fmla="*/ 9 w 182"/>
                <a:gd name="T51" fmla="*/ 110 h 161"/>
                <a:gd name="T52" fmla="*/ 9 w 182"/>
                <a:gd name="T53" fmla="*/ 131 h 161"/>
                <a:gd name="T54" fmla="*/ 15 w 182"/>
                <a:gd name="T55" fmla="*/ 136 h 161"/>
                <a:gd name="T56" fmla="*/ 25 w 182"/>
                <a:gd name="T57" fmla="*/ 134 h 161"/>
                <a:gd name="T58" fmla="*/ 44 w 182"/>
                <a:gd name="T59" fmla="*/ 139 h 161"/>
                <a:gd name="T60" fmla="*/ 72 w 182"/>
                <a:gd name="T61" fmla="*/ 142 h 161"/>
                <a:gd name="T62" fmla="*/ 78 w 182"/>
                <a:gd name="T63" fmla="*/ 138 h 161"/>
                <a:gd name="T64" fmla="*/ 70 w 182"/>
                <a:gd name="T65" fmla="*/ 137 h 161"/>
                <a:gd name="T66" fmla="*/ 77 w 182"/>
                <a:gd name="T67" fmla="*/ 132 h 161"/>
                <a:gd name="T68" fmla="*/ 97 w 182"/>
                <a:gd name="T69" fmla="*/ 142 h 161"/>
                <a:gd name="T70" fmla="*/ 98 w 182"/>
                <a:gd name="T71" fmla="*/ 150 h 161"/>
                <a:gd name="T72" fmla="*/ 111 w 182"/>
                <a:gd name="T73" fmla="*/ 155 h 161"/>
                <a:gd name="T74" fmla="*/ 121 w 182"/>
                <a:gd name="T75" fmla="*/ 154 h 161"/>
                <a:gd name="T76" fmla="*/ 132 w 182"/>
                <a:gd name="T77" fmla="*/ 150 h 161"/>
                <a:gd name="T78" fmla="*/ 142 w 182"/>
                <a:gd name="T79" fmla="*/ 153 h 161"/>
                <a:gd name="T80" fmla="*/ 142 w 182"/>
                <a:gd name="T81" fmla="*/ 141 h 161"/>
                <a:gd name="T82" fmla="*/ 150 w 182"/>
                <a:gd name="T83" fmla="*/ 147 h 161"/>
                <a:gd name="T84" fmla="*/ 168 w 182"/>
                <a:gd name="T85" fmla="*/ 154 h 161"/>
                <a:gd name="T86" fmla="*/ 169 w 182"/>
                <a:gd name="T87" fmla="*/ 161 h 161"/>
                <a:gd name="T88" fmla="*/ 176 w 182"/>
                <a:gd name="T89" fmla="*/ 158 h 161"/>
                <a:gd name="T90" fmla="*/ 181 w 182"/>
                <a:gd name="T91" fmla="*/ 15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161">
                  <a:moveTo>
                    <a:pt x="181" y="149"/>
                  </a:moveTo>
                  <a:lnTo>
                    <a:pt x="179" y="149"/>
                  </a:lnTo>
                  <a:lnTo>
                    <a:pt x="176" y="147"/>
                  </a:lnTo>
                  <a:lnTo>
                    <a:pt x="175" y="147"/>
                  </a:lnTo>
                  <a:lnTo>
                    <a:pt x="173" y="147"/>
                  </a:lnTo>
                  <a:lnTo>
                    <a:pt x="171" y="146"/>
                  </a:lnTo>
                  <a:lnTo>
                    <a:pt x="166" y="143"/>
                  </a:lnTo>
                  <a:lnTo>
                    <a:pt x="165" y="143"/>
                  </a:lnTo>
                  <a:lnTo>
                    <a:pt x="160" y="139"/>
                  </a:lnTo>
                  <a:lnTo>
                    <a:pt x="158" y="137"/>
                  </a:lnTo>
                  <a:lnTo>
                    <a:pt x="155" y="136"/>
                  </a:lnTo>
                  <a:lnTo>
                    <a:pt x="152" y="134"/>
                  </a:lnTo>
                  <a:lnTo>
                    <a:pt x="150" y="132"/>
                  </a:lnTo>
                  <a:lnTo>
                    <a:pt x="153" y="132"/>
                  </a:lnTo>
                  <a:lnTo>
                    <a:pt x="155" y="130"/>
                  </a:lnTo>
                  <a:lnTo>
                    <a:pt x="160" y="130"/>
                  </a:lnTo>
                  <a:lnTo>
                    <a:pt x="161" y="128"/>
                  </a:lnTo>
                  <a:lnTo>
                    <a:pt x="166" y="128"/>
                  </a:lnTo>
                  <a:lnTo>
                    <a:pt x="168" y="126"/>
                  </a:lnTo>
                  <a:lnTo>
                    <a:pt x="165" y="121"/>
                  </a:lnTo>
                  <a:lnTo>
                    <a:pt x="162" y="118"/>
                  </a:lnTo>
                  <a:lnTo>
                    <a:pt x="161" y="118"/>
                  </a:lnTo>
                  <a:lnTo>
                    <a:pt x="151" y="121"/>
                  </a:lnTo>
                  <a:lnTo>
                    <a:pt x="148" y="122"/>
                  </a:lnTo>
                  <a:lnTo>
                    <a:pt x="145" y="122"/>
                  </a:lnTo>
                  <a:lnTo>
                    <a:pt x="145" y="121"/>
                  </a:lnTo>
                  <a:lnTo>
                    <a:pt x="148" y="119"/>
                  </a:lnTo>
                  <a:lnTo>
                    <a:pt x="151" y="118"/>
                  </a:lnTo>
                  <a:lnTo>
                    <a:pt x="154" y="116"/>
                  </a:lnTo>
                  <a:lnTo>
                    <a:pt x="154" y="114"/>
                  </a:lnTo>
                  <a:lnTo>
                    <a:pt x="154" y="110"/>
                  </a:lnTo>
                  <a:lnTo>
                    <a:pt x="153" y="103"/>
                  </a:lnTo>
                  <a:lnTo>
                    <a:pt x="150" y="99"/>
                  </a:lnTo>
                  <a:lnTo>
                    <a:pt x="148" y="95"/>
                  </a:lnTo>
                  <a:lnTo>
                    <a:pt x="149" y="79"/>
                  </a:lnTo>
                  <a:lnTo>
                    <a:pt x="84" y="82"/>
                  </a:lnTo>
                  <a:lnTo>
                    <a:pt x="83" y="78"/>
                  </a:lnTo>
                  <a:lnTo>
                    <a:pt x="83" y="75"/>
                  </a:lnTo>
                  <a:lnTo>
                    <a:pt x="84" y="73"/>
                  </a:lnTo>
                  <a:lnTo>
                    <a:pt x="87" y="71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60"/>
                  </a:lnTo>
                  <a:lnTo>
                    <a:pt x="90" y="58"/>
                  </a:lnTo>
                  <a:lnTo>
                    <a:pt x="91" y="51"/>
                  </a:lnTo>
                  <a:lnTo>
                    <a:pt x="93" y="49"/>
                  </a:lnTo>
                  <a:lnTo>
                    <a:pt x="97" y="43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9" y="37"/>
                  </a:lnTo>
                  <a:lnTo>
                    <a:pt x="102" y="34"/>
                  </a:lnTo>
                  <a:lnTo>
                    <a:pt x="103" y="26"/>
                  </a:lnTo>
                  <a:lnTo>
                    <a:pt x="102" y="23"/>
                  </a:lnTo>
                  <a:lnTo>
                    <a:pt x="99" y="21"/>
                  </a:lnTo>
                  <a:lnTo>
                    <a:pt x="99" y="19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7" y="11"/>
                  </a:lnTo>
                  <a:lnTo>
                    <a:pt x="94" y="9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7" y="2"/>
                  </a:lnTo>
                  <a:lnTo>
                    <a:pt x="94" y="0"/>
                  </a:lnTo>
                  <a:lnTo>
                    <a:pt x="0" y="3"/>
                  </a:lnTo>
                  <a:lnTo>
                    <a:pt x="0" y="47"/>
                  </a:lnTo>
                  <a:lnTo>
                    <a:pt x="7" y="53"/>
                  </a:lnTo>
                  <a:lnTo>
                    <a:pt x="7" y="55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3" y="75"/>
                  </a:lnTo>
                  <a:lnTo>
                    <a:pt x="15" y="83"/>
                  </a:lnTo>
                  <a:lnTo>
                    <a:pt x="17" y="89"/>
                  </a:lnTo>
                  <a:lnTo>
                    <a:pt x="13" y="94"/>
                  </a:lnTo>
                  <a:lnTo>
                    <a:pt x="11" y="102"/>
                  </a:lnTo>
                  <a:lnTo>
                    <a:pt x="11" y="105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2" y="121"/>
                  </a:lnTo>
                  <a:lnTo>
                    <a:pt x="9" y="131"/>
                  </a:lnTo>
                  <a:lnTo>
                    <a:pt x="6" y="136"/>
                  </a:lnTo>
                  <a:lnTo>
                    <a:pt x="10" y="136"/>
                  </a:lnTo>
                  <a:lnTo>
                    <a:pt x="15" y="136"/>
                  </a:lnTo>
                  <a:lnTo>
                    <a:pt x="18" y="134"/>
                  </a:lnTo>
                  <a:lnTo>
                    <a:pt x="22" y="134"/>
                  </a:lnTo>
                  <a:lnTo>
                    <a:pt x="25" y="134"/>
                  </a:lnTo>
                  <a:lnTo>
                    <a:pt x="34" y="136"/>
                  </a:lnTo>
                  <a:lnTo>
                    <a:pt x="39" y="137"/>
                  </a:lnTo>
                  <a:lnTo>
                    <a:pt x="44" y="139"/>
                  </a:lnTo>
                  <a:lnTo>
                    <a:pt x="51" y="142"/>
                  </a:lnTo>
                  <a:lnTo>
                    <a:pt x="64" y="142"/>
                  </a:lnTo>
                  <a:lnTo>
                    <a:pt x="72" y="142"/>
                  </a:lnTo>
                  <a:lnTo>
                    <a:pt x="79" y="142"/>
                  </a:lnTo>
                  <a:lnTo>
                    <a:pt x="80" y="141"/>
                  </a:lnTo>
                  <a:lnTo>
                    <a:pt x="78" y="138"/>
                  </a:lnTo>
                  <a:lnTo>
                    <a:pt x="73" y="138"/>
                  </a:lnTo>
                  <a:lnTo>
                    <a:pt x="72" y="138"/>
                  </a:lnTo>
                  <a:lnTo>
                    <a:pt x="70" y="137"/>
                  </a:lnTo>
                  <a:lnTo>
                    <a:pt x="71" y="134"/>
                  </a:lnTo>
                  <a:lnTo>
                    <a:pt x="72" y="132"/>
                  </a:lnTo>
                  <a:lnTo>
                    <a:pt x="77" y="132"/>
                  </a:lnTo>
                  <a:lnTo>
                    <a:pt x="84" y="135"/>
                  </a:lnTo>
                  <a:lnTo>
                    <a:pt x="91" y="141"/>
                  </a:lnTo>
                  <a:lnTo>
                    <a:pt x="97" y="142"/>
                  </a:lnTo>
                  <a:lnTo>
                    <a:pt x="101" y="140"/>
                  </a:lnTo>
                  <a:lnTo>
                    <a:pt x="100" y="144"/>
                  </a:lnTo>
                  <a:lnTo>
                    <a:pt x="98" y="150"/>
                  </a:lnTo>
                  <a:lnTo>
                    <a:pt x="100" y="153"/>
                  </a:lnTo>
                  <a:lnTo>
                    <a:pt x="106" y="155"/>
                  </a:lnTo>
                  <a:lnTo>
                    <a:pt x="111" y="155"/>
                  </a:lnTo>
                  <a:lnTo>
                    <a:pt x="115" y="158"/>
                  </a:lnTo>
                  <a:lnTo>
                    <a:pt x="119" y="158"/>
                  </a:lnTo>
                  <a:lnTo>
                    <a:pt x="121" y="154"/>
                  </a:lnTo>
                  <a:lnTo>
                    <a:pt x="125" y="150"/>
                  </a:lnTo>
                  <a:lnTo>
                    <a:pt x="128" y="149"/>
                  </a:lnTo>
                  <a:lnTo>
                    <a:pt x="132" y="150"/>
                  </a:lnTo>
                  <a:lnTo>
                    <a:pt x="136" y="155"/>
                  </a:lnTo>
                  <a:lnTo>
                    <a:pt x="140" y="155"/>
                  </a:lnTo>
                  <a:lnTo>
                    <a:pt x="142" y="153"/>
                  </a:lnTo>
                  <a:lnTo>
                    <a:pt x="140" y="145"/>
                  </a:lnTo>
                  <a:lnTo>
                    <a:pt x="140" y="143"/>
                  </a:lnTo>
                  <a:lnTo>
                    <a:pt x="142" y="141"/>
                  </a:lnTo>
                  <a:lnTo>
                    <a:pt x="146" y="141"/>
                  </a:lnTo>
                  <a:lnTo>
                    <a:pt x="150" y="143"/>
                  </a:lnTo>
                  <a:lnTo>
                    <a:pt x="150" y="147"/>
                  </a:lnTo>
                  <a:lnTo>
                    <a:pt x="158" y="148"/>
                  </a:lnTo>
                  <a:lnTo>
                    <a:pt x="165" y="151"/>
                  </a:lnTo>
                  <a:lnTo>
                    <a:pt x="168" y="154"/>
                  </a:lnTo>
                  <a:lnTo>
                    <a:pt x="166" y="157"/>
                  </a:lnTo>
                  <a:lnTo>
                    <a:pt x="165" y="161"/>
                  </a:lnTo>
                  <a:lnTo>
                    <a:pt x="169" y="161"/>
                  </a:lnTo>
                  <a:lnTo>
                    <a:pt x="171" y="158"/>
                  </a:lnTo>
                  <a:lnTo>
                    <a:pt x="173" y="156"/>
                  </a:lnTo>
                  <a:lnTo>
                    <a:pt x="176" y="158"/>
                  </a:lnTo>
                  <a:lnTo>
                    <a:pt x="176" y="160"/>
                  </a:lnTo>
                  <a:lnTo>
                    <a:pt x="178" y="157"/>
                  </a:lnTo>
                  <a:lnTo>
                    <a:pt x="181" y="154"/>
                  </a:lnTo>
                  <a:lnTo>
                    <a:pt x="182" y="153"/>
                  </a:lnTo>
                  <a:lnTo>
                    <a:pt x="181" y="149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CCCBC8F-5076-FC82-93D3-A6D98E586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444" y="2707852"/>
              <a:ext cx="274890" cy="247908"/>
            </a:xfrm>
            <a:custGeom>
              <a:avLst/>
              <a:gdLst>
                <a:gd name="T0" fmla="*/ 6 w 163"/>
                <a:gd name="T1" fmla="*/ 123 h 147"/>
                <a:gd name="T2" fmla="*/ 4 w 163"/>
                <a:gd name="T3" fmla="*/ 121 h 147"/>
                <a:gd name="T4" fmla="*/ 7 w 163"/>
                <a:gd name="T5" fmla="*/ 124 h 147"/>
                <a:gd name="T6" fmla="*/ 10 w 163"/>
                <a:gd name="T7" fmla="*/ 125 h 147"/>
                <a:gd name="T8" fmla="*/ 12 w 163"/>
                <a:gd name="T9" fmla="*/ 123 h 147"/>
                <a:gd name="T10" fmla="*/ 22 w 163"/>
                <a:gd name="T11" fmla="*/ 124 h 147"/>
                <a:gd name="T12" fmla="*/ 22 w 163"/>
                <a:gd name="T13" fmla="*/ 147 h 147"/>
                <a:gd name="T14" fmla="*/ 116 w 163"/>
                <a:gd name="T15" fmla="*/ 144 h 147"/>
                <a:gd name="T16" fmla="*/ 117 w 163"/>
                <a:gd name="T17" fmla="*/ 144 h 147"/>
                <a:gd name="T18" fmla="*/ 119 w 163"/>
                <a:gd name="T19" fmla="*/ 139 h 147"/>
                <a:gd name="T20" fmla="*/ 120 w 163"/>
                <a:gd name="T21" fmla="*/ 136 h 147"/>
                <a:gd name="T22" fmla="*/ 119 w 163"/>
                <a:gd name="T23" fmla="*/ 133 h 147"/>
                <a:gd name="T24" fmla="*/ 119 w 163"/>
                <a:gd name="T25" fmla="*/ 127 h 147"/>
                <a:gd name="T26" fmla="*/ 119 w 163"/>
                <a:gd name="T27" fmla="*/ 125 h 147"/>
                <a:gd name="T28" fmla="*/ 117 w 163"/>
                <a:gd name="T29" fmla="*/ 122 h 147"/>
                <a:gd name="T30" fmla="*/ 116 w 163"/>
                <a:gd name="T31" fmla="*/ 121 h 147"/>
                <a:gd name="T32" fmla="*/ 116 w 163"/>
                <a:gd name="T33" fmla="*/ 119 h 147"/>
                <a:gd name="T34" fmla="*/ 117 w 163"/>
                <a:gd name="T35" fmla="*/ 117 h 147"/>
                <a:gd name="T36" fmla="*/ 116 w 163"/>
                <a:gd name="T37" fmla="*/ 116 h 147"/>
                <a:gd name="T38" fmla="*/ 118 w 163"/>
                <a:gd name="T39" fmla="*/ 113 h 147"/>
                <a:gd name="T40" fmla="*/ 121 w 163"/>
                <a:gd name="T41" fmla="*/ 109 h 147"/>
                <a:gd name="T42" fmla="*/ 122 w 163"/>
                <a:gd name="T43" fmla="*/ 109 h 147"/>
                <a:gd name="T44" fmla="*/ 121 w 163"/>
                <a:gd name="T45" fmla="*/ 107 h 147"/>
                <a:gd name="T46" fmla="*/ 123 w 163"/>
                <a:gd name="T47" fmla="*/ 103 h 147"/>
                <a:gd name="T48" fmla="*/ 125 w 163"/>
                <a:gd name="T49" fmla="*/ 100 h 147"/>
                <a:gd name="T50" fmla="*/ 123 w 163"/>
                <a:gd name="T51" fmla="*/ 99 h 147"/>
                <a:gd name="T52" fmla="*/ 124 w 163"/>
                <a:gd name="T53" fmla="*/ 95 h 147"/>
                <a:gd name="T54" fmla="*/ 127 w 163"/>
                <a:gd name="T55" fmla="*/ 92 h 147"/>
                <a:gd name="T56" fmla="*/ 132 w 163"/>
                <a:gd name="T57" fmla="*/ 86 h 147"/>
                <a:gd name="T58" fmla="*/ 135 w 163"/>
                <a:gd name="T59" fmla="*/ 81 h 147"/>
                <a:gd name="T60" fmla="*/ 135 w 163"/>
                <a:gd name="T61" fmla="*/ 77 h 147"/>
                <a:gd name="T62" fmla="*/ 137 w 163"/>
                <a:gd name="T63" fmla="*/ 72 h 147"/>
                <a:gd name="T64" fmla="*/ 138 w 163"/>
                <a:gd name="T65" fmla="*/ 72 h 147"/>
                <a:gd name="T66" fmla="*/ 140 w 163"/>
                <a:gd name="T67" fmla="*/ 70 h 147"/>
                <a:gd name="T68" fmla="*/ 141 w 163"/>
                <a:gd name="T69" fmla="*/ 67 h 147"/>
                <a:gd name="T70" fmla="*/ 143 w 163"/>
                <a:gd name="T71" fmla="*/ 65 h 147"/>
                <a:gd name="T72" fmla="*/ 147 w 163"/>
                <a:gd name="T73" fmla="*/ 63 h 147"/>
                <a:gd name="T74" fmla="*/ 146 w 163"/>
                <a:gd name="T75" fmla="*/ 60 h 147"/>
                <a:gd name="T76" fmla="*/ 148 w 163"/>
                <a:gd name="T77" fmla="*/ 58 h 147"/>
                <a:gd name="T78" fmla="*/ 150 w 163"/>
                <a:gd name="T79" fmla="*/ 54 h 147"/>
                <a:gd name="T80" fmla="*/ 150 w 163"/>
                <a:gd name="T81" fmla="*/ 48 h 147"/>
                <a:gd name="T82" fmla="*/ 150 w 163"/>
                <a:gd name="T83" fmla="*/ 43 h 147"/>
                <a:gd name="T84" fmla="*/ 153 w 163"/>
                <a:gd name="T85" fmla="*/ 39 h 147"/>
                <a:gd name="T86" fmla="*/ 156 w 163"/>
                <a:gd name="T87" fmla="*/ 37 h 147"/>
                <a:gd name="T88" fmla="*/ 156 w 163"/>
                <a:gd name="T89" fmla="*/ 35 h 147"/>
                <a:gd name="T90" fmla="*/ 157 w 163"/>
                <a:gd name="T91" fmla="*/ 33 h 147"/>
                <a:gd name="T92" fmla="*/ 157 w 163"/>
                <a:gd name="T93" fmla="*/ 29 h 147"/>
                <a:gd name="T94" fmla="*/ 160 w 163"/>
                <a:gd name="T95" fmla="*/ 28 h 147"/>
                <a:gd name="T96" fmla="*/ 161 w 163"/>
                <a:gd name="T97" fmla="*/ 26 h 147"/>
                <a:gd name="T98" fmla="*/ 162 w 163"/>
                <a:gd name="T99" fmla="*/ 24 h 147"/>
                <a:gd name="T100" fmla="*/ 163 w 163"/>
                <a:gd name="T101" fmla="*/ 22 h 147"/>
                <a:gd name="T102" fmla="*/ 163 w 163"/>
                <a:gd name="T103" fmla="*/ 19 h 147"/>
                <a:gd name="T104" fmla="*/ 138 w 163"/>
                <a:gd name="T105" fmla="*/ 20 h 147"/>
                <a:gd name="T106" fmla="*/ 148 w 163"/>
                <a:gd name="T107" fmla="*/ 5 h 147"/>
                <a:gd name="T108" fmla="*/ 147 w 163"/>
                <a:gd name="T109" fmla="*/ 0 h 147"/>
                <a:gd name="T110" fmla="*/ 0 w 163"/>
                <a:gd name="T111" fmla="*/ 4 h 147"/>
                <a:gd name="T112" fmla="*/ 7 w 163"/>
                <a:gd name="T113" fmla="*/ 47 h 147"/>
                <a:gd name="T114" fmla="*/ 6 w 163"/>
                <a:gd name="T115" fmla="*/ 12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" h="147">
                  <a:moveTo>
                    <a:pt x="6" y="123"/>
                  </a:moveTo>
                  <a:lnTo>
                    <a:pt x="4" y="121"/>
                  </a:lnTo>
                  <a:lnTo>
                    <a:pt x="7" y="124"/>
                  </a:lnTo>
                  <a:lnTo>
                    <a:pt x="10" y="125"/>
                  </a:lnTo>
                  <a:lnTo>
                    <a:pt x="12" y="123"/>
                  </a:lnTo>
                  <a:lnTo>
                    <a:pt x="22" y="124"/>
                  </a:lnTo>
                  <a:lnTo>
                    <a:pt x="22" y="147"/>
                  </a:lnTo>
                  <a:lnTo>
                    <a:pt x="116" y="144"/>
                  </a:lnTo>
                  <a:lnTo>
                    <a:pt x="117" y="144"/>
                  </a:lnTo>
                  <a:lnTo>
                    <a:pt x="119" y="139"/>
                  </a:lnTo>
                  <a:lnTo>
                    <a:pt x="120" y="136"/>
                  </a:lnTo>
                  <a:lnTo>
                    <a:pt x="119" y="133"/>
                  </a:lnTo>
                  <a:lnTo>
                    <a:pt x="119" y="127"/>
                  </a:lnTo>
                  <a:lnTo>
                    <a:pt x="119" y="125"/>
                  </a:lnTo>
                  <a:lnTo>
                    <a:pt x="117" y="122"/>
                  </a:lnTo>
                  <a:lnTo>
                    <a:pt x="116" y="121"/>
                  </a:lnTo>
                  <a:lnTo>
                    <a:pt x="116" y="119"/>
                  </a:lnTo>
                  <a:lnTo>
                    <a:pt x="117" y="117"/>
                  </a:lnTo>
                  <a:lnTo>
                    <a:pt x="116" y="116"/>
                  </a:lnTo>
                  <a:lnTo>
                    <a:pt x="118" y="113"/>
                  </a:lnTo>
                  <a:lnTo>
                    <a:pt x="121" y="109"/>
                  </a:lnTo>
                  <a:lnTo>
                    <a:pt x="122" y="109"/>
                  </a:lnTo>
                  <a:lnTo>
                    <a:pt x="121" y="107"/>
                  </a:lnTo>
                  <a:lnTo>
                    <a:pt x="123" y="103"/>
                  </a:lnTo>
                  <a:lnTo>
                    <a:pt x="125" y="100"/>
                  </a:lnTo>
                  <a:lnTo>
                    <a:pt x="123" y="99"/>
                  </a:lnTo>
                  <a:lnTo>
                    <a:pt x="124" y="95"/>
                  </a:lnTo>
                  <a:lnTo>
                    <a:pt x="127" y="92"/>
                  </a:lnTo>
                  <a:lnTo>
                    <a:pt x="132" y="86"/>
                  </a:lnTo>
                  <a:lnTo>
                    <a:pt x="135" y="81"/>
                  </a:lnTo>
                  <a:lnTo>
                    <a:pt x="135" y="77"/>
                  </a:lnTo>
                  <a:lnTo>
                    <a:pt x="137" y="72"/>
                  </a:lnTo>
                  <a:lnTo>
                    <a:pt x="138" y="72"/>
                  </a:lnTo>
                  <a:lnTo>
                    <a:pt x="140" y="70"/>
                  </a:lnTo>
                  <a:lnTo>
                    <a:pt x="141" y="67"/>
                  </a:lnTo>
                  <a:lnTo>
                    <a:pt x="143" y="65"/>
                  </a:lnTo>
                  <a:lnTo>
                    <a:pt x="147" y="63"/>
                  </a:lnTo>
                  <a:lnTo>
                    <a:pt x="146" y="60"/>
                  </a:lnTo>
                  <a:lnTo>
                    <a:pt x="148" y="58"/>
                  </a:lnTo>
                  <a:lnTo>
                    <a:pt x="150" y="54"/>
                  </a:lnTo>
                  <a:lnTo>
                    <a:pt x="150" y="48"/>
                  </a:lnTo>
                  <a:lnTo>
                    <a:pt x="150" y="43"/>
                  </a:lnTo>
                  <a:lnTo>
                    <a:pt x="153" y="39"/>
                  </a:lnTo>
                  <a:lnTo>
                    <a:pt x="156" y="37"/>
                  </a:lnTo>
                  <a:lnTo>
                    <a:pt x="156" y="35"/>
                  </a:lnTo>
                  <a:lnTo>
                    <a:pt x="157" y="33"/>
                  </a:lnTo>
                  <a:lnTo>
                    <a:pt x="157" y="29"/>
                  </a:lnTo>
                  <a:lnTo>
                    <a:pt x="160" y="28"/>
                  </a:lnTo>
                  <a:lnTo>
                    <a:pt x="161" y="26"/>
                  </a:lnTo>
                  <a:lnTo>
                    <a:pt x="162" y="24"/>
                  </a:lnTo>
                  <a:lnTo>
                    <a:pt x="163" y="22"/>
                  </a:lnTo>
                  <a:lnTo>
                    <a:pt x="163" y="19"/>
                  </a:lnTo>
                  <a:lnTo>
                    <a:pt x="138" y="20"/>
                  </a:lnTo>
                  <a:lnTo>
                    <a:pt x="148" y="5"/>
                  </a:lnTo>
                  <a:lnTo>
                    <a:pt x="147" y="0"/>
                  </a:lnTo>
                  <a:lnTo>
                    <a:pt x="0" y="4"/>
                  </a:lnTo>
                  <a:lnTo>
                    <a:pt x="7" y="47"/>
                  </a:lnTo>
                  <a:lnTo>
                    <a:pt x="6" y="123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3F96AFD-B3C0-EF34-0896-45A6A8063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665" y="2657259"/>
              <a:ext cx="465458" cy="151779"/>
            </a:xfrm>
            <a:custGeom>
              <a:avLst/>
              <a:gdLst>
                <a:gd name="T0" fmla="*/ 193 w 326"/>
                <a:gd name="T1" fmla="*/ 14 h 107"/>
                <a:gd name="T2" fmla="*/ 83 w 326"/>
                <a:gd name="T3" fmla="*/ 21 h 107"/>
                <a:gd name="T4" fmla="*/ 85 w 326"/>
                <a:gd name="T5" fmla="*/ 31 h 107"/>
                <a:gd name="T6" fmla="*/ 26 w 326"/>
                <a:gd name="T7" fmla="*/ 32 h 107"/>
                <a:gd name="T8" fmla="*/ 24 w 326"/>
                <a:gd name="T9" fmla="*/ 33 h 107"/>
                <a:gd name="T10" fmla="*/ 24 w 326"/>
                <a:gd name="T11" fmla="*/ 36 h 107"/>
                <a:gd name="T12" fmla="*/ 24 w 326"/>
                <a:gd name="T13" fmla="*/ 39 h 107"/>
                <a:gd name="T14" fmla="*/ 23 w 326"/>
                <a:gd name="T15" fmla="*/ 42 h 107"/>
                <a:gd name="T16" fmla="*/ 21 w 326"/>
                <a:gd name="T17" fmla="*/ 43 h 107"/>
                <a:gd name="T18" fmla="*/ 20 w 326"/>
                <a:gd name="T19" fmla="*/ 45 h 107"/>
                <a:gd name="T20" fmla="*/ 21 w 326"/>
                <a:gd name="T21" fmla="*/ 46 h 107"/>
                <a:gd name="T22" fmla="*/ 23 w 326"/>
                <a:gd name="T23" fmla="*/ 50 h 107"/>
                <a:gd name="T24" fmla="*/ 22 w 326"/>
                <a:gd name="T25" fmla="*/ 52 h 107"/>
                <a:gd name="T26" fmla="*/ 20 w 326"/>
                <a:gd name="T27" fmla="*/ 55 h 107"/>
                <a:gd name="T28" fmla="*/ 19 w 326"/>
                <a:gd name="T29" fmla="*/ 58 h 107"/>
                <a:gd name="T30" fmla="*/ 20 w 326"/>
                <a:gd name="T31" fmla="*/ 58 h 107"/>
                <a:gd name="T32" fmla="*/ 20 w 326"/>
                <a:gd name="T33" fmla="*/ 62 h 107"/>
                <a:gd name="T34" fmla="*/ 19 w 326"/>
                <a:gd name="T35" fmla="*/ 64 h 107"/>
                <a:gd name="T36" fmla="*/ 18 w 326"/>
                <a:gd name="T37" fmla="*/ 66 h 107"/>
                <a:gd name="T38" fmla="*/ 16 w 326"/>
                <a:gd name="T39" fmla="*/ 69 h 107"/>
                <a:gd name="T40" fmla="*/ 13 w 326"/>
                <a:gd name="T41" fmla="*/ 70 h 107"/>
                <a:gd name="T42" fmla="*/ 13 w 326"/>
                <a:gd name="T43" fmla="*/ 75 h 107"/>
                <a:gd name="T44" fmla="*/ 12 w 326"/>
                <a:gd name="T45" fmla="*/ 77 h 107"/>
                <a:gd name="T46" fmla="*/ 12 w 326"/>
                <a:gd name="T47" fmla="*/ 79 h 107"/>
                <a:gd name="T48" fmla="*/ 8 w 326"/>
                <a:gd name="T49" fmla="*/ 82 h 107"/>
                <a:gd name="T50" fmla="*/ 5 w 326"/>
                <a:gd name="T51" fmla="*/ 87 h 107"/>
                <a:gd name="T52" fmla="*/ 5 w 326"/>
                <a:gd name="T53" fmla="*/ 92 h 107"/>
                <a:gd name="T54" fmla="*/ 5 w 326"/>
                <a:gd name="T55" fmla="*/ 99 h 107"/>
                <a:gd name="T56" fmla="*/ 2 w 326"/>
                <a:gd name="T57" fmla="*/ 104 h 107"/>
                <a:gd name="T58" fmla="*/ 0 w 326"/>
                <a:gd name="T59" fmla="*/ 107 h 107"/>
                <a:gd name="T60" fmla="*/ 0 w 326"/>
                <a:gd name="T61" fmla="*/ 107 h 107"/>
                <a:gd name="T62" fmla="*/ 232 w 326"/>
                <a:gd name="T63" fmla="*/ 89 h 107"/>
                <a:gd name="T64" fmla="*/ 232 w 326"/>
                <a:gd name="T65" fmla="*/ 89 h 107"/>
                <a:gd name="T66" fmla="*/ 232 w 326"/>
                <a:gd name="T67" fmla="*/ 88 h 107"/>
                <a:gd name="T68" fmla="*/ 233 w 326"/>
                <a:gd name="T69" fmla="*/ 82 h 107"/>
                <a:gd name="T70" fmla="*/ 233 w 326"/>
                <a:gd name="T71" fmla="*/ 79 h 107"/>
                <a:gd name="T72" fmla="*/ 237 w 326"/>
                <a:gd name="T73" fmla="*/ 75 h 107"/>
                <a:gd name="T74" fmla="*/ 240 w 326"/>
                <a:gd name="T75" fmla="*/ 75 h 107"/>
                <a:gd name="T76" fmla="*/ 244 w 326"/>
                <a:gd name="T77" fmla="*/ 72 h 107"/>
                <a:gd name="T78" fmla="*/ 243 w 326"/>
                <a:gd name="T79" fmla="*/ 68 h 107"/>
                <a:gd name="T80" fmla="*/ 246 w 326"/>
                <a:gd name="T81" fmla="*/ 64 h 107"/>
                <a:gd name="T82" fmla="*/ 280 w 326"/>
                <a:gd name="T83" fmla="*/ 44 h 107"/>
                <a:gd name="T84" fmla="*/ 285 w 326"/>
                <a:gd name="T85" fmla="*/ 41 h 107"/>
                <a:gd name="T86" fmla="*/ 287 w 326"/>
                <a:gd name="T87" fmla="*/ 37 h 107"/>
                <a:gd name="T88" fmla="*/ 291 w 326"/>
                <a:gd name="T89" fmla="*/ 31 h 107"/>
                <a:gd name="T90" fmla="*/ 294 w 326"/>
                <a:gd name="T91" fmla="*/ 31 h 107"/>
                <a:gd name="T92" fmla="*/ 297 w 326"/>
                <a:gd name="T93" fmla="*/ 35 h 107"/>
                <a:gd name="T94" fmla="*/ 301 w 326"/>
                <a:gd name="T95" fmla="*/ 31 h 107"/>
                <a:gd name="T96" fmla="*/ 306 w 326"/>
                <a:gd name="T97" fmla="*/ 25 h 107"/>
                <a:gd name="T98" fmla="*/ 317 w 326"/>
                <a:gd name="T99" fmla="*/ 23 h 107"/>
                <a:gd name="T100" fmla="*/ 318 w 326"/>
                <a:gd name="T101" fmla="*/ 19 h 107"/>
                <a:gd name="T102" fmla="*/ 321 w 326"/>
                <a:gd name="T103" fmla="*/ 14 h 107"/>
                <a:gd name="T104" fmla="*/ 325 w 326"/>
                <a:gd name="T105" fmla="*/ 12 h 107"/>
                <a:gd name="T106" fmla="*/ 326 w 326"/>
                <a:gd name="T107" fmla="*/ 12 h 107"/>
                <a:gd name="T108" fmla="*/ 326 w 326"/>
                <a:gd name="T109" fmla="*/ 0 h 107"/>
                <a:gd name="T110" fmla="*/ 193 w 326"/>
                <a:gd name="T111" fmla="*/ 1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6" h="107">
                  <a:moveTo>
                    <a:pt x="193" y="14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3" y="49"/>
                    <a:pt x="23" y="50"/>
                  </a:cubicBezTo>
                  <a:cubicBezTo>
                    <a:pt x="24" y="51"/>
                    <a:pt x="22" y="52"/>
                    <a:pt x="22" y="52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233" y="82"/>
                    <a:pt x="233" y="82"/>
                    <a:pt x="233" y="82"/>
                  </a:cubicBezTo>
                  <a:cubicBezTo>
                    <a:pt x="233" y="79"/>
                    <a:pt x="233" y="79"/>
                    <a:pt x="233" y="79"/>
                  </a:cubicBezTo>
                  <a:cubicBezTo>
                    <a:pt x="237" y="75"/>
                    <a:pt x="237" y="75"/>
                    <a:pt x="237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4" y="72"/>
                    <a:pt x="244" y="72"/>
                    <a:pt x="244" y="72"/>
                  </a:cubicBezTo>
                  <a:cubicBezTo>
                    <a:pt x="243" y="68"/>
                    <a:pt x="243" y="68"/>
                    <a:pt x="243" y="68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85" y="41"/>
                    <a:pt x="285" y="41"/>
                    <a:pt x="285" y="41"/>
                  </a:cubicBezTo>
                  <a:cubicBezTo>
                    <a:pt x="287" y="37"/>
                    <a:pt x="287" y="37"/>
                    <a:pt x="287" y="37"/>
                  </a:cubicBezTo>
                  <a:cubicBezTo>
                    <a:pt x="291" y="31"/>
                    <a:pt x="291" y="31"/>
                    <a:pt x="291" y="31"/>
                  </a:cubicBezTo>
                  <a:cubicBezTo>
                    <a:pt x="294" y="31"/>
                    <a:pt x="294" y="31"/>
                    <a:pt x="294" y="31"/>
                  </a:cubicBezTo>
                  <a:cubicBezTo>
                    <a:pt x="297" y="35"/>
                    <a:pt x="297" y="35"/>
                    <a:pt x="297" y="35"/>
                  </a:cubicBezTo>
                  <a:cubicBezTo>
                    <a:pt x="301" y="31"/>
                    <a:pt x="301" y="31"/>
                    <a:pt x="301" y="31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19"/>
                    <a:pt x="318" y="19"/>
                    <a:pt x="318" y="19"/>
                  </a:cubicBezTo>
                  <a:cubicBezTo>
                    <a:pt x="321" y="14"/>
                    <a:pt x="321" y="14"/>
                    <a:pt x="321" y="14"/>
                  </a:cubicBezTo>
                  <a:cubicBezTo>
                    <a:pt x="325" y="12"/>
                    <a:pt x="325" y="12"/>
                    <a:pt x="325" y="12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26" y="0"/>
                    <a:pt x="326" y="0"/>
                    <a:pt x="326" y="0"/>
                  </a:cubicBezTo>
                  <a:lnTo>
                    <a:pt x="193" y="14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D23FBD5-117E-CA2A-7353-24CAF8726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2208" y="2606665"/>
              <a:ext cx="465458" cy="205746"/>
            </a:xfrm>
            <a:custGeom>
              <a:avLst/>
              <a:gdLst>
                <a:gd name="T0" fmla="*/ 320 w 326"/>
                <a:gd name="T1" fmla="*/ 28 h 144"/>
                <a:gd name="T2" fmla="*/ 315 w 326"/>
                <a:gd name="T3" fmla="*/ 38 h 144"/>
                <a:gd name="T4" fmla="*/ 311 w 326"/>
                <a:gd name="T5" fmla="*/ 32 h 144"/>
                <a:gd name="T6" fmla="*/ 300 w 326"/>
                <a:gd name="T7" fmla="*/ 30 h 144"/>
                <a:gd name="T8" fmla="*/ 289 w 326"/>
                <a:gd name="T9" fmla="*/ 35 h 144"/>
                <a:gd name="T10" fmla="*/ 285 w 326"/>
                <a:gd name="T11" fmla="*/ 32 h 144"/>
                <a:gd name="T12" fmla="*/ 282 w 326"/>
                <a:gd name="T13" fmla="*/ 25 h 144"/>
                <a:gd name="T14" fmla="*/ 281 w 326"/>
                <a:gd name="T15" fmla="*/ 18 h 144"/>
                <a:gd name="T16" fmla="*/ 284 w 326"/>
                <a:gd name="T17" fmla="*/ 20 h 144"/>
                <a:gd name="T18" fmla="*/ 290 w 326"/>
                <a:gd name="T19" fmla="*/ 29 h 144"/>
                <a:gd name="T20" fmla="*/ 295 w 326"/>
                <a:gd name="T21" fmla="*/ 26 h 144"/>
                <a:gd name="T22" fmla="*/ 305 w 326"/>
                <a:gd name="T23" fmla="*/ 22 h 144"/>
                <a:gd name="T24" fmla="*/ 306 w 326"/>
                <a:gd name="T25" fmla="*/ 16 h 144"/>
                <a:gd name="T26" fmla="*/ 303 w 326"/>
                <a:gd name="T27" fmla="*/ 12 h 144"/>
                <a:gd name="T28" fmla="*/ 312 w 326"/>
                <a:gd name="T29" fmla="*/ 14 h 144"/>
                <a:gd name="T30" fmla="*/ 308 w 326"/>
                <a:gd name="T31" fmla="*/ 4 h 144"/>
                <a:gd name="T32" fmla="*/ 155 w 326"/>
                <a:gd name="T33" fmla="*/ 28 h 144"/>
                <a:gd name="T34" fmla="*/ 93 w 326"/>
                <a:gd name="T35" fmla="*/ 47 h 144"/>
                <a:gd name="T36" fmla="*/ 85 w 326"/>
                <a:gd name="T37" fmla="*/ 58 h 144"/>
                <a:gd name="T38" fmla="*/ 65 w 326"/>
                <a:gd name="T39" fmla="*/ 70 h 144"/>
                <a:gd name="T40" fmla="*/ 55 w 326"/>
                <a:gd name="T41" fmla="*/ 72 h 144"/>
                <a:gd name="T42" fmla="*/ 14 w 326"/>
                <a:gd name="T43" fmla="*/ 99 h 144"/>
                <a:gd name="T44" fmla="*/ 8 w 326"/>
                <a:gd name="T45" fmla="*/ 110 h 144"/>
                <a:gd name="T46" fmla="*/ 1 w 326"/>
                <a:gd name="T47" fmla="*/ 117 h 144"/>
                <a:gd name="T48" fmla="*/ 0 w 326"/>
                <a:gd name="T49" fmla="*/ 124 h 144"/>
                <a:gd name="T50" fmla="*/ 83 w 326"/>
                <a:gd name="T51" fmla="*/ 104 h 144"/>
                <a:gd name="T52" fmla="*/ 108 w 326"/>
                <a:gd name="T53" fmla="*/ 105 h 144"/>
                <a:gd name="T54" fmla="*/ 123 w 326"/>
                <a:gd name="T55" fmla="*/ 100 h 144"/>
                <a:gd name="T56" fmla="*/ 142 w 326"/>
                <a:gd name="T57" fmla="*/ 114 h 144"/>
                <a:gd name="T58" fmla="*/ 243 w 326"/>
                <a:gd name="T59" fmla="*/ 140 h 144"/>
                <a:gd name="T60" fmla="*/ 256 w 326"/>
                <a:gd name="T61" fmla="*/ 136 h 144"/>
                <a:gd name="T62" fmla="*/ 263 w 326"/>
                <a:gd name="T63" fmla="*/ 117 h 144"/>
                <a:gd name="T64" fmla="*/ 271 w 326"/>
                <a:gd name="T65" fmla="*/ 106 h 144"/>
                <a:gd name="T66" fmla="*/ 270 w 326"/>
                <a:gd name="T67" fmla="*/ 100 h 144"/>
                <a:gd name="T68" fmla="*/ 272 w 326"/>
                <a:gd name="T69" fmla="*/ 97 h 144"/>
                <a:gd name="T70" fmla="*/ 278 w 326"/>
                <a:gd name="T71" fmla="*/ 100 h 144"/>
                <a:gd name="T72" fmla="*/ 281 w 326"/>
                <a:gd name="T73" fmla="*/ 95 h 144"/>
                <a:gd name="T74" fmla="*/ 285 w 326"/>
                <a:gd name="T75" fmla="*/ 95 h 144"/>
                <a:gd name="T76" fmla="*/ 296 w 326"/>
                <a:gd name="T77" fmla="*/ 91 h 144"/>
                <a:gd name="T78" fmla="*/ 301 w 326"/>
                <a:gd name="T79" fmla="*/ 87 h 144"/>
                <a:gd name="T80" fmla="*/ 308 w 326"/>
                <a:gd name="T81" fmla="*/ 81 h 144"/>
                <a:gd name="T82" fmla="*/ 308 w 326"/>
                <a:gd name="T83" fmla="*/ 75 h 144"/>
                <a:gd name="T84" fmla="*/ 301 w 326"/>
                <a:gd name="T85" fmla="*/ 78 h 144"/>
                <a:gd name="T86" fmla="*/ 291 w 326"/>
                <a:gd name="T87" fmla="*/ 83 h 144"/>
                <a:gd name="T88" fmla="*/ 283 w 326"/>
                <a:gd name="T89" fmla="*/ 77 h 144"/>
                <a:gd name="T90" fmla="*/ 288 w 326"/>
                <a:gd name="T91" fmla="*/ 77 h 144"/>
                <a:gd name="T92" fmla="*/ 296 w 326"/>
                <a:gd name="T93" fmla="*/ 73 h 144"/>
                <a:gd name="T94" fmla="*/ 297 w 326"/>
                <a:gd name="T95" fmla="*/ 68 h 144"/>
                <a:gd name="T96" fmla="*/ 296 w 326"/>
                <a:gd name="T97" fmla="*/ 64 h 144"/>
                <a:gd name="T98" fmla="*/ 280 w 326"/>
                <a:gd name="T99" fmla="*/ 58 h 144"/>
                <a:gd name="T100" fmla="*/ 290 w 326"/>
                <a:gd name="T101" fmla="*/ 57 h 144"/>
                <a:gd name="T102" fmla="*/ 294 w 326"/>
                <a:gd name="T103" fmla="*/ 55 h 144"/>
                <a:gd name="T104" fmla="*/ 294 w 326"/>
                <a:gd name="T105" fmla="*/ 51 h 144"/>
                <a:gd name="T106" fmla="*/ 300 w 326"/>
                <a:gd name="T107" fmla="*/ 58 h 144"/>
                <a:gd name="T108" fmla="*/ 306 w 326"/>
                <a:gd name="T109" fmla="*/ 58 h 144"/>
                <a:gd name="T110" fmla="*/ 317 w 326"/>
                <a:gd name="T111" fmla="*/ 57 h 144"/>
                <a:gd name="T112" fmla="*/ 319 w 326"/>
                <a:gd name="T113" fmla="*/ 48 h 144"/>
                <a:gd name="T114" fmla="*/ 322 w 326"/>
                <a:gd name="T115" fmla="*/ 42 h 144"/>
                <a:gd name="T116" fmla="*/ 325 w 326"/>
                <a:gd name="T117" fmla="*/ 3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144">
                  <a:moveTo>
                    <a:pt x="324" y="34"/>
                  </a:moveTo>
                  <a:cubicBezTo>
                    <a:pt x="322" y="31"/>
                    <a:pt x="322" y="31"/>
                    <a:pt x="322" y="31"/>
                  </a:cubicBezTo>
                  <a:cubicBezTo>
                    <a:pt x="320" y="28"/>
                    <a:pt x="320" y="28"/>
                    <a:pt x="320" y="28"/>
                  </a:cubicBezTo>
                  <a:cubicBezTo>
                    <a:pt x="317" y="28"/>
                    <a:pt x="317" y="28"/>
                    <a:pt x="317" y="28"/>
                  </a:cubicBezTo>
                  <a:cubicBezTo>
                    <a:pt x="316" y="29"/>
                    <a:pt x="316" y="29"/>
                    <a:pt x="316" y="29"/>
                  </a:cubicBezTo>
                  <a:cubicBezTo>
                    <a:pt x="315" y="38"/>
                    <a:pt x="315" y="38"/>
                    <a:pt x="315" y="38"/>
                  </a:cubicBezTo>
                  <a:cubicBezTo>
                    <a:pt x="315" y="40"/>
                    <a:pt x="315" y="40"/>
                    <a:pt x="315" y="40"/>
                  </a:cubicBezTo>
                  <a:cubicBezTo>
                    <a:pt x="312" y="38"/>
                    <a:pt x="312" y="38"/>
                    <a:pt x="312" y="38"/>
                  </a:cubicBezTo>
                  <a:cubicBezTo>
                    <a:pt x="311" y="32"/>
                    <a:pt x="311" y="32"/>
                    <a:pt x="311" y="32"/>
                  </a:cubicBezTo>
                  <a:cubicBezTo>
                    <a:pt x="309" y="28"/>
                    <a:pt x="309" y="28"/>
                    <a:pt x="309" y="28"/>
                  </a:cubicBezTo>
                  <a:cubicBezTo>
                    <a:pt x="306" y="27"/>
                    <a:pt x="306" y="27"/>
                    <a:pt x="306" y="27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298" y="30"/>
                    <a:pt x="298" y="30"/>
                    <a:pt x="298" y="30"/>
                  </a:cubicBezTo>
                  <a:cubicBezTo>
                    <a:pt x="292" y="32"/>
                    <a:pt x="292" y="32"/>
                    <a:pt x="292" y="32"/>
                  </a:cubicBezTo>
                  <a:cubicBezTo>
                    <a:pt x="289" y="35"/>
                    <a:pt x="289" y="35"/>
                    <a:pt x="289" y="35"/>
                  </a:cubicBezTo>
                  <a:cubicBezTo>
                    <a:pt x="286" y="39"/>
                    <a:pt x="286" y="39"/>
                    <a:pt x="286" y="3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85" y="32"/>
                    <a:pt x="285" y="32"/>
                    <a:pt x="285" y="32"/>
                  </a:cubicBezTo>
                  <a:cubicBezTo>
                    <a:pt x="285" y="30"/>
                    <a:pt x="285" y="30"/>
                    <a:pt x="285" y="30"/>
                  </a:cubicBezTo>
                  <a:cubicBezTo>
                    <a:pt x="283" y="27"/>
                    <a:pt x="283" y="27"/>
                    <a:pt x="283" y="27"/>
                  </a:cubicBezTo>
                  <a:cubicBezTo>
                    <a:pt x="282" y="25"/>
                    <a:pt x="282" y="25"/>
                    <a:pt x="282" y="25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1" y="20"/>
                    <a:pt x="281" y="20"/>
                    <a:pt x="281" y="20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5" y="26"/>
                    <a:pt x="285" y="26"/>
                    <a:pt x="285" y="26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90" y="29"/>
                    <a:pt x="290" y="29"/>
                    <a:pt x="290" y="29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5" y="26"/>
                    <a:pt x="295" y="26"/>
                    <a:pt x="295" y="26"/>
                  </a:cubicBezTo>
                  <a:cubicBezTo>
                    <a:pt x="299" y="24"/>
                    <a:pt x="299" y="24"/>
                    <a:pt x="299" y="24"/>
                  </a:cubicBezTo>
                  <a:cubicBezTo>
                    <a:pt x="300" y="22"/>
                    <a:pt x="300" y="22"/>
                    <a:pt x="300" y="22"/>
                  </a:cubicBezTo>
                  <a:cubicBezTo>
                    <a:pt x="305" y="22"/>
                    <a:pt x="305" y="22"/>
                    <a:pt x="305" y="22"/>
                  </a:cubicBezTo>
                  <a:cubicBezTo>
                    <a:pt x="306" y="19"/>
                    <a:pt x="306" y="19"/>
                    <a:pt x="306" y="19"/>
                  </a:cubicBezTo>
                  <a:cubicBezTo>
                    <a:pt x="307" y="18"/>
                    <a:pt x="307" y="18"/>
                    <a:pt x="307" y="18"/>
                  </a:cubicBezTo>
                  <a:cubicBezTo>
                    <a:pt x="307" y="18"/>
                    <a:pt x="306" y="17"/>
                    <a:pt x="306" y="16"/>
                  </a:cubicBezTo>
                  <a:cubicBezTo>
                    <a:pt x="305" y="16"/>
                    <a:pt x="305" y="16"/>
                    <a:pt x="305" y="16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4" y="12"/>
                    <a:pt x="304" y="12"/>
                    <a:pt x="304" y="12"/>
                  </a:cubicBezTo>
                  <a:cubicBezTo>
                    <a:pt x="309" y="14"/>
                    <a:pt x="309" y="14"/>
                    <a:pt x="309" y="14"/>
                  </a:cubicBezTo>
                  <a:cubicBezTo>
                    <a:pt x="312" y="14"/>
                    <a:pt x="312" y="14"/>
                    <a:pt x="312" y="14"/>
                  </a:cubicBezTo>
                  <a:cubicBezTo>
                    <a:pt x="312" y="11"/>
                    <a:pt x="312" y="11"/>
                    <a:pt x="312" y="11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8" y="4"/>
                    <a:pt x="308" y="4"/>
                    <a:pt x="308" y="4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218" y="18"/>
                    <a:pt x="218" y="18"/>
                    <a:pt x="218" y="18"/>
                  </a:cubicBezTo>
                  <a:cubicBezTo>
                    <a:pt x="155" y="28"/>
                    <a:pt x="155" y="28"/>
                    <a:pt x="155" y="28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3" y="47"/>
                    <a:pt x="93" y="47"/>
                    <a:pt x="93" y="47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90" y="104"/>
                    <a:pt x="90" y="104"/>
                    <a:pt x="90" y="104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82" y="106"/>
                    <a:pt x="182" y="106"/>
                    <a:pt x="182" y="106"/>
                  </a:cubicBezTo>
                  <a:cubicBezTo>
                    <a:pt x="234" y="144"/>
                    <a:pt x="234" y="144"/>
                    <a:pt x="234" y="144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5" y="140"/>
                    <a:pt x="245" y="140"/>
                    <a:pt x="245" y="140"/>
                  </a:cubicBezTo>
                  <a:cubicBezTo>
                    <a:pt x="254" y="139"/>
                    <a:pt x="254" y="139"/>
                    <a:pt x="254" y="139"/>
                  </a:cubicBezTo>
                  <a:cubicBezTo>
                    <a:pt x="256" y="136"/>
                    <a:pt x="256" y="136"/>
                    <a:pt x="256" y="136"/>
                  </a:cubicBezTo>
                  <a:cubicBezTo>
                    <a:pt x="259" y="133"/>
                    <a:pt x="259" y="133"/>
                    <a:pt x="259" y="133"/>
                  </a:cubicBezTo>
                  <a:cubicBezTo>
                    <a:pt x="260" y="124"/>
                    <a:pt x="260" y="124"/>
                    <a:pt x="260" y="124"/>
                  </a:cubicBezTo>
                  <a:cubicBezTo>
                    <a:pt x="263" y="117"/>
                    <a:pt x="263" y="117"/>
                    <a:pt x="263" y="117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71" y="108"/>
                    <a:pt x="271" y="108"/>
                    <a:pt x="271" y="108"/>
                  </a:cubicBezTo>
                  <a:cubicBezTo>
                    <a:pt x="271" y="106"/>
                    <a:pt x="271" y="106"/>
                    <a:pt x="271" y="106"/>
                  </a:cubicBezTo>
                  <a:cubicBezTo>
                    <a:pt x="270" y="103"/>
                    <a:pt x="270" y="103"/>
                    <a:pt x="270" y="103"/>
                  </a:cubicBezTo>
                  <a:cubicBezTo>
                    <a:pt x="269" y="101"/>
                    <a:pt x="269" y="101"/>
                    <a:pt x="269" y="101"/>
                  </a:cubicBezTo>
                  <a:cubicBezTo>
                    <a:pt x="270" y="100"/>
                    <a:pt x="270" y="100"/>
                    <a:pt x="270" y="100"/>
                  </a:cubicBezTo>
                  <a:cubicBezTo>
                    <a:pt x="270" y="98"/>
                    <a:pt x="270" y="98"/>
                    <a:pt x="270" y="98"/>
                  </a:cubicBezTo>
                  <a:cubicBezTo>
                    <a:pt x="271" y="97"/>
                    <a:pt x="271" y="97"/>
                    <a:pt x="271" y="97"/>
                  </a:cubicBezTo>
                  <a:cubicBezTo>
                    <a:pt x="272" y="97"/>
                    <a:pt x="272" y="97"/>
                    <a:pt x="272" y="97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4" y="102"/>
                    <a:pt x="274" y="102"/>
                    <a:pt x="274" y="102"/>
                  </a:cubicBezTo>
                  <a:cubicBezTo>
                    <a:pt x="278" y="100"/>
                    <a:pt x="278" y="100"/>
                    <a:pt x="278" y="100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1" y="97"/>
                    <a:pt x="281" y="97"/>
                    <a:pt x="281" y="97"/>
                  </a:cubicBezTo>
                  <a:cubicBezTo>
                    <a:pt x="281" y="95"/>
                    <a:pt x="281" y="95"/>
                    <a:pt x="281" y="95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283" y="93"/>
                    <a:pt x="283" y="93"/>
                    <a:pt x="283" y="93"/>
                  </a:cubicBezTo>
                  <a:cubicBezTo>
                    <a:pt x="285" y="95"/>
                    <a:pt x="285" y="95"/>
                    <a:pt x="285" y="95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4" y="91"/>
                    <a:pt x="294" y="91"/>
                    <a:pt x="294" y="91"/>
                  </a:cubicBezTo>
                  <a:cubicBezTo>
                    <a:pt x="296" y="91"/>
                    <a:pt x="296" y="91"/>
                    <a:pt x="296" y="91"/>
                  </a:cubicBezTo>
                  <a:cubicBezTo>
                    <a:pt x="299" y="89"/>
                    <a:pt x="299" y="89"/>
                    <a:pt x="299" y="89"/>
                  </a:cubicBezTo>
                  <a:cubicBezTo>
                    <a:pt x="301" y="88"/>
                    <a:pt x="301" y="88"/>
                    <a:pt x="301" y="88"/>
                  </a:cubicBezTo>
                  <a:cubicBezTo>
                    <a:pt x="301" y="87"/>
                    <a:pt x="301" y="87"/>
                    <a:pt x="301" y="87"/>
                  </a:cubicBezTo>
                  <a:cubicBezTo>
                    <a:pt x="305" y="90"/>
                    <a:pt x="305" y="90"/>
                    <a:pt x="305" y="90"/>
                  </a:cubicBezTo>
                  <a:cubicBezTo>
                    <a:pt x="307" y="86"/>
                    <a:pt x="307" y="86"/>
                    <a:pt x="307" y="86"/>
                  </a:cubicBezTo>
                  <a:cubicBezTo>
                    <a:pt x="308" y="81"/>
                    <a:pt x="308" y="81"/>
                    <a:pt x="308" y="81"/>
                  </a:cubicBezTo>
                  <a:cubicBezTo>
                    <a:pt x="309" y="79"/>
                    <a:pt x="309" y="79"/>
                    <a:pt x="309" y="79"/>
                  </a:cubicBezTo>
                  <a:cubicBezTo>
                    <a:pt x="310" y="77"/>
                    <a:pt x="310" y="77"/>
                    <a:pt x="310" y="77"/>
                  </a:cubicBezTo>
                  <a:cubicBezTo>
                    <a:pt x="310" y="77"/>
                    <a:pt x="309" y="74"/>
                    <a:pt x="308" y="75"/>
                  </a:cubicBezTo>
                  <a:cubicBezTo>
                    <a:pt x="307" y="75"/>
                    <a:pt x="304" y="76"/>
                    <a:pt x="304" y="76"/>
                  </a:cubicBezTo>
                  <a:cubicBezTo>
                    <a:pt x="303" y="78"/>
                    <a:pt x="303" y="78"/>
                    <a:pt x="303" y="78"/>
                  </a:cubicBezTo>
                  <a:cubicBezTo>
                    <a:pt x="301" y="78"/>
                    <a:pt x="301" y="78"/>
                    <a:pt x="301" y="78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4" y="83"/>
                    <a:pt x="294" y="83"/>
                    <a:pt x="294" y="83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83" y="81"/>
                    <a:pt x="283" y="81"/>
                    <a:pt x="283" y="81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4" y="76"/>
                    <a:pt x="284" y="76"/>
                    <a:pt x="284" y="76"/>
                  </a:cubicBezTo>
                  <a:cubicBezTo>
                    <a:pt x="286" y="76"/>
                    <a:pt x="286" y="76"/>
                    <a:pt x="286" y="76"/>
                  </a:cubicBezTo>
                  <a:cubicBezTo>
                    <a:pt x="288" y="77"/>
                    <a:pt x="288" y="77"/>
                    <a:pt x="288" y="77"/>
                  </a:cubicBezTo>
                  <a:cubicBezTo>
                    <a:pt x="293" y="77"/>
                    <a:pt x="293" y="77"/>
                    <a:pt x="293" y="77"/>
                  </a:cubicBezTo>
                  <a:cubicBezTo>
                    <a:pt x="296" y="75"/>
                    <a:pt x="296" y="75"/>
                    <a:pt x="296" y="75"/>
                  </a:cubicBezTo>
                  <a:cubicBezTo>
                    <a:pt x="296" y="73"/>
                    <a:pt x="296" y="73"/>
                    <a:pt x="296" y="73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299" y="64"/>
                    <a:pt x="299" y="64"/>
                    <a:pt x="299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0" y="58"/>
                    <a:pt x="280" y="58"/>
                    <a:pt x="280" y="58"/>
                  </a:cubicBezTo>
                  <a:cubicBezTo>
                    <a:pt x="280" y="57"/>
                    <a:pt x="280" y="57"/>
                    <a:pt x="280" y="57"/>
                  </a:cubicBezTo>
                  <a:cubicBezTo>
                    <a:pt x="284" y="57"/>
                    <a:pt x="284" y="57"/>
                    <a:pt x="284" y="57"/>
                  </a:cubicBezTo>
                  <a:cubicBezTo>
                    <a:pt x="290" y="57"/>
                    <a:pt x="290" y="57"/>
                    <a:pt x="290" y="57"/>
                  </a:cubicBezTo>
                  <a:cubicBezTo>
                    <a:pt x="294" y="59"/>
                    <a:pt x="294" y="59"/>
                    <a:pt x="294" y="59"/>
                  </a:cubicBezTo>
                  <a:cubicBezTo>
                    <a:pt x="295" y="57"/>
                    <a:pt x="295" y="57"/>
                    <a:pt x="295" y="57"/>
                  </a:cubicBezTo>
                  <a:cubicBezTo>
                    <a:pt x="294" y="55"/>
                    <a:pt x="294" y="55"/>
                    <a:pt x="294" y="55"/>
                  </a:cubicBezTo>
                  <a:cubicBezTo>
                    <a:pt x="293" y="54"/>
                    <a:pt x="293" y="54"/>
                    <a:pt x="293" y="54"/>
                  </a:cubicBezTo>
                  <a:cubicBezTo>
                    <a:pt x="292" y="52"/>
                    <a:pt x="292" y="52"/>
                    <a:pt x="292" y="52"/>
                  </a:cubicBezTo>
                  <a:cubicBezTo>
                    <a:pt x="294" y="51"/>
                    <a:pt x="294" y="51"/>
                    <a:pt x="294" y="51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8" y="56"/>
                    <a:pt x="298" y="56"/>
                    <a:pt x="298" y="56"/>
                  </a:cubicBezTo>
                  <a:cubicBezTo>
                    <a:pt x="300" y="58"/>
                    <a:pt x="300" y="58"/>
                    <a:pt x="300" y="58"/>
                  </a:cubicBezTo>
                  <a:cubicBezTo>
                    <a:pt x="303" y="58"/>
                    <a:pt x="303" y="58"/>
                    <a:pt x="303" y="58"/>
                  </a:cubicBezTo>
                  <a:cubicBezTo>
                    <a:pt x="304" y="57"/>
                    <a:pt x="304" y="57"/>
                    <a:pt x="304" y="57"/>
                  </a:cubicBezTo>
                  <a:cubicBezTo>
                    <a:pt x="306" y="58"/>
                    <a:pt x="306" y="58"/>
                    <a:pt x="306" y="58"/>
                  </a:cubicBezTo>
                  <a:cubicBezTo>
                    <a:pt x="310" y="58"/>
                    <a:pt x="310" y="58"/>
                    <a:pt x="310" y="58"/>
                  </a:cubicBezTo>
                  <a:cubicBezTo>
                    <a:pt x="316" y="58"/>
                    <a:pt x="316" y="58"/>
                    <a:pt x="316" y="58"/>
                  </a:cubicBezTo>
                  <a:cubicBezTo>
                    <a:pt x="317" y="57"/>
                    <a:pt x="317" y="57"/>
                    <a:pt x="317" y="57"/>
                  </a:cubicBezTo>
                  <a:cubicBezTo>
                    <a:pt x="317" y="53"/>
                    <a:pt x="317" y="53"/>
                    <a:pt x="317" y="53"/>
                  </a:cubicBezTo>
                  <a:cubicBezTo>
                    <a:pt x="318" y="51"/>
                    <a:pt x="318" y="51"/>
                    <a:pt x="318" y="51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19" y="46"/>
                    <a:pt x="319" y="46"/>
                    <a:pt x="319" y="46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22" y="42"/>
                    <a:pt x="322" y="42"/>
                    <a:pt x="322" y="42"/>
                  </a:cubicBezTo>
                  <a:cubicBezTo>
                    <a:pt x="323" y="44"/>
                    <a:pt x="323" y="44"/>
                    <a:pt x="323" y="44"/>
                  </a:cubicBezTo>
                  <a:cubicBezTo>
                    <a:pt x="325" y="42"/>
                    <a:pt x="325" y="42"/>
                    <a:pt x="325" y="42"/>
                  </a:cubicBezTo>
                  <a:cubicBezTo>
                    <a:pt x="325" y="39"/>
                    <a:pt x="325" y="39"/>
                    <a:pt x="325" y="39"/>
                  </a:cubicBezTo>
                  <a:cubicBezTo>
                    <a:pt x="326" y="37"/>
                    <a:pt x="326" y="37"/>
                    <a:pt x="326" y="37"/>
                  </a:cubicBezTo>
                  <a:lnTo>
                    <a:pt x="324" y="34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026CB-BD14-0081-5408-972AA11CF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4750" y="2775310"/>
              <a:ext cx="286695" cy="308620"/>
            </a:xfrm>
            <a:custGeom>
              <a:avLst/>
              <a:gdLst>
                <a:gd name="T0" fmla="*/ 196 w 201"/>
                <a:gd name="T1" fmla="*/ 127 h 216"/>
                <a:gd name="T2" fmla="*/ 195 w 201"/>
                <a:gd name="T3" fmla="*/ 120 h 216"/>
                <a:gd name="T4" fmla="*/ 191 w 201"/>
                <a:gd name="T5" fmla="*/ 115 h 216"/>
                <a:gd name="T6" fmla="*/ 190 w 201"/>
                <a:gd name="T7" fmla="*/ 110 h 216"/>
                <a:gd name="T8" fmla="*/ 187 w 201"/>
                <a:gd name="T9" fmla="*/ 107 h 216"/>
                <a:gd name="T10" fmla="*/ 183 w 201"/>
                <a:gd name="T11" fmla="*/ 106 h 216"/>
                <a:gd name="T12" fmla="*/ 181 w 201"/>
                <a:gd name="T13" fmla="*/ 101 h 216"/>
                <a:gd name="T14" fmla="*/ 179 w 201"/>
                <a:gd name="T15" fmla="*/ 96 h 216"/>
                <a:gd name="T16" fmla="*/ 174 w 201"/>
                <a:gd name="T17" fmla="*/ 89 h 216"/>
                <a:gd name="T18" fmla="*/ 168 w 201"/>
                <a:gd name="T19" fmla="*/ 84 h 216"/>
                <a:gd name="T20" fmla="*/ 158 w 201"/>
                <a:gd name="T21" fmla="*/ 78 h 216"/>
                <a:gd name="T22" fmla="*/ 147 w 201"/>
                <a:gd name="T23" fmla="*/ 63 h 216"/>
                <a:gd name="T24" fmla="*/ 126 w 201"/>
                <a:gd name="T25" fmla="*/ 46 h 216"/>
                <a:gd name="T26" fmla="*/ 116 w 201"/>
                <a:gd name="T27" fmla="*/ 35 h 216"/>
                <a:gd name="T28" fmla="*/ 111 w 201"/>
                <a:gd name="T29" fmla="*/ 27 h 216"/>
                <a:gd name="T30" fmla="*/ 96 w 201"/>
                <a:gd name="T31" fmla="*/ 19 h 216"/>
                <a:gd name="T32" fmla="*/ 92 w 201"/>
                <a:gd name="T33" fmla="*/ 14 h 216"/>
                <a:gd name="T34" fmla="*/ 97 w 201"/>
                <a:gd name="T35" fmla="*/ 8 h 216"/>
                <a:gd name="T36" fmla="*/ 103 w 201"/>
                <a:gd name="T37" fmla="*/ 4 h 216"/>
                <a:gd name="T38" fmla="*/ 104 w 201"/>
                <a:gd name="T39" fmla="*/ 0 h 216"/>
                <a:gd name="T40" fmla="*/ 48 w 201"/>
                <a:gd name="T41" fmla="*/ 6 h 216"/>
                <a:gd name="T42" fmla="*/ 0 w 201"/>
                <a:gd name="T43" fmla="*/ 10 h 216"/>
                <a:gd name="T44" fmla="*/ 11 w 201"/>
                <a:gd name="T45" fmla="*/ 58 h 216"/>
                <a:gd name="T46" fmla="*/ 25 w 201"/>
                <a:gd name="T47" fmla="*/ 107 h 216"/>
                <a:gd name="T48" fmla="*/ 38 w 201"/>
                <a:gd name="T49" fmla="*/ 128 h 216"/>
                <a:gd name="T50" fmla="*/ 39 w 201"/>
                <a:gd name="T51" fmla="*/ 137 h 216"/>
                <a:gd name="T52" fmla="*/ 40 w 201"/>
                <a:gd name="T53" fmla="*/ 144 h 216"/>
                <a:gd name="T54" fmla="*/ 39 w 201"/>
                <a:gd name="T55" fmla="*/ 150 h 216"/>
                <a:gd name="T56" fmla="*/ 35 w 201"/>
                <a:gd name="T57" fmla="*/ 157 h 216"/>
                <a:gd name="T58" fmla="*/ 37 w 201"/>
                <a:gd name="T59" fmla="*/ 172 h 216"/>
                <a:gd name="T60" fmla="*/ 40 w 201"/>
                <a:gd name="T61" fmla="*/ 182 h 216"/>
                <a:gd name="T62" fmla="*/ 37 w 201"/>
                <a:gd name="T63" fmla="*/ 186 h 216"/>
                <a:gd name="T64" fmla="*/ 41 w 201"/>
                <a:gd name="T65" fmla="*/ 193 h 216"/>
                <a:gd name="T66" fmla="*/ 46 w 201"/>
                <a:gd name="T67" fmla="*/ 201 h 216"/>
                <a:gd name="T68" fmla="*/ 160 w 201"/>
                <a:gd name="T69" fmla="*/ 207 h 216"/>
                <a:gd name="T70" fmla="*/ 169 w 201"/>
                <a:gd name="T71" fmla="*/ 216 h 216"/>
                <a:gd name="T72" fmla="*/ 166 w 201"/>
                <a:gd name="T73" fmla="*/ 193 h 216"/>
                <a:gd name="T74" fmla="*/ 183 w 201"/>
                <a:gd name="T75" fmla="*/ 196 h 216"/>
                <a:gd name="T76" fmla="*/ 185 w 201"/>
                <a:gd name="T77" fmla="*/ 189 h 216"/>
                <a:gd name="T78" fmla="*/ 182 w 201"/>
                <a:gd name="T79" fmla="*/ 187 h 216"/>
                <a:gd name="T80" fmla="*/ 180 w 201"/>
                <a:gd name="T81" fmla="*/ 183 h 216"/>
                <a:gd name="T82" fmla="*/ 185 w 201"/>
                <a:gd name="T83" fmla="*/ 183 h 216"/>
                <a:gd name="T84" fmla="*/ 183 w 201"/>
                <a:gd name="T85" fmla="*/ 177 h 216"/>
                <a:gd name="T86" fmla="*/ 188 w 201"/>
                <a:gd name="T87" fmla="*/ 174 h 216"/>
                <a:gd name="T88" fmla="*/ 187 w 201"/>
                <a:gd name="T89" fmla="*/ 168 h 216"/>
                <a:gd name="T90" fmla="*/ 188 w 201"/>
                <a:gd name="T91" fmla="*/ 165 h 216"/>
                <a:gd name="T92" fmla="*/ 189 w 201"/>
                <a:gd name="T93" fmla="*/ 161 h 216"/>
                <a:gd name="T94" fmla="*/ 189 w 201"/>
                <a:gd name="T95" fmla="*/ 151 h 216"/>
                <a:gd name="T96" fmla="*/ 194 w 201"/>
                <a:gd name="T97" fmla="*/ 152 h 216"/>
                <a:gd name="T98" fmla="*/ 193 w 201"/>
                <a:gd name="T99" fmla="*/ 149 h 216"/>
                <a:gd name="T100" fmla="*/ 189 w 201"/>
                <a:gd name="T101" fmla="*/ 144 h 216"/>
                <a:gd name="T102" fmla="*/ 196 w 201"/>
                <a:gd name="T103" fmla="*/ 144 h 216"/>
                <a:gd name="T104" fmla="*/ 193 w 201"/>
                <a:gd name="T105" fmla="*/ 141 h 216"/>
                <a:gd name="T106" fmla="*/ 192 w 201"/>
                <a:gd name="T107" fmla="*/ 137 h 216"/>
                <a:gd name="T108" fmla="*/ 197 w 201"/>
                <a:gd name="T109" fmla="*/ 138 h 216"/>
                <a:gd name="T110" fmla="*/ 199 w 201"/>
                <a:gd name="T111" fmla="*/ 134 h 216"/>
                <a:gd name="T112" fmla="*/ 201 w 201"/>
                <a:gd name="T113" fmla="*/ 130 h 216"/>
                <a:gd name="T114" fmla="*/ 198 w 201"/>
                <a:gd name="T115" fmla="*/ 12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1" h="216">
                  <a:moveTo>
                    <a:pt x="198" y="128"/>
                  </a:moveTo>
                  <a:cubicBezTo>
                    <a:pt x="196" y="127"/>
                    <a:pt x="196" y="127"/>
                    <a:pt x="196" y="127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195" y="120"/>
                    <a:pt x="195" y="120"/>
                    <a:pt x="195" y="120"/>
                  </a:cubicBezTo>
                  <a:cubicBezTo>
                    <a:pt x="195" y="119"/>
                    <a:pt x="195" y="119"/>
                    <a:pt x="195" y="119"/>
                  </a:cubicBezTo>
                  <a:cubicBezTo>
                    <a:pt x="191" y="115"/>
                    <a:pt x="191" y="115"/>
                    <a:pt x="191" y="115"/>
                  </a:cubicBezTo>
                  <a:cubicBezTo>
                    <a:pt x="190" y="112"/>
                    <a:pt x="190" y="112"/>
                    <a:pt x="190" y="112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90" y="109"/>
                    <a:pt x="190" y="109"/>
                    <a:pt x="190" y="109"/>
                  </a:cubicBezTo>
                  <a:cubicBezTo>
                    <a:pt x="187" y="107"/>
                    <a:pt x="187" y="107"/>
                    <a:pt x="187" y="107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3" y="106"/>
                    <a:pt x="183" y="106"/>
                    <a:pt x="183" y="106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1" y="101"/>
                    <a:pt x="181" y="101"/>
                    <a:pt x="181" y="101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79" y="96"/>
                    <a:pt x="179" y="96"/>
                    <a:pt x="179" y="96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1" y="87"/>
                    <a:pt x="171" y="87"/>
                    <a:pt x="171" y="87"/>
                  </a:cubicBezTo>
                  <a:cubicBezTo>
                    <a:pt x="168" y="84"/>
                    <a:pt x="168" y="84"/>
                    <a:pt x="168" y="84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42" y="59"/>
                    <a:pt x="142" y="59"/>
                    <a:pt x="142" y="59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9" y="137"/>
                    <a:pt x="39" y="137"/>
                    <a:pt x="39" y="137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63"/>
                    <a:pt x="35" y="163"/>
                    <a:pt x="35" y="163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41" y="193"/>
                    <a:pt x="41" y="193"/>
                    <a:pt x="41" y="193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6" y="201"/>
                    <a:pt x="46" y="201"/>
                    <a:pt x="46" y="201"/>
                  </a:cubicBezTo>
                  <a:cubicBezTo>
                    <a:pt x="52" y="213"/>
                    <a:pt x="52" y="213"/>
                    <a:pt x="52" y="213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61" y="216"/>
                    <a:pt x="161" y="216"/>
                    <a:pt x="161" y="216"/>
                  </a:cubicBezTo>
                  <a:cubicBezTo>
                    <a:pt x="169" y="216"/>
                    <a:pt x="169" y="216"/>
                    <a:pt x="169" y="216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73" y="194"/>
                    <a:pt x="173" y="194"/>
                    <a:pt x="173" y="194"/>
                  </a:cubicBezTo>
                  <a:cubicBezTo>
                    <a:pt x="183" y="196"/>
                    <a:pt x="183" y="196"/>
                    <a:pt x="183" y="19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193"/>
                    <a:pt x="185" y="189"/>
                    <a:pt x="185" y="189"/>
                  </a:cubicBezTo>
                  <a:cubicBezTo>
                    <a:pt x="185" y="188"/>
                    <a:pt x="184" y="188"/>
                    <a:pt x="184" y="188"/>
                  </a:cubicBezTo>
                  <a:cubicBezTo>
                    <a:pt x="184" y="188"/>
                    <a:pt x="183" y="187"/>
                    <a:pt x="182" y="187"/>
                  </a:cubicBezTo>
                  <a:cubicBezTo>
                    <a:pt x="181" y="186"/>
                    <a:pt x="181" y="185"/>
                    <a:pt x="180" y="184"/>
                  </a:cubicBezTo>
                  <a:cubicBezTo>
                    <a:pt x="179" y="183"/>
                    <a:pt x="180" y="183"/>
                    <a:pt x="180" y="183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85" y="183"/>
                    <a:pt x="185" y="183"/>
                    <a:pt x="185" y="183"/>
                  </a:cubicBezTo>
                  <a:cubicBezTo>
                    <a:pt x="185" y="183"/>
                    <a:pt x="184" y="181"/>
                    <a:pt x="184" y="179"/>
                  </a:cubicBezTo>
                  <a:cubicBezTo>
                    <a:pt x="183" y="177"/>
                    <a:pt x="183" y="177"/>
                    <a:pt x="183" y="177"/>
                  </a:cubicBezTo>
                  <a:cubicBezTo>
                    <a:pt x="186" y="176"/>
                    <a:pt x="186" y="176"/>
                    <a:pt x="186" y="176"/>
                  </a:cubicBezTo>
                  <a:cubicBezTo>
                    <a:pt x="188" y="174"/>
                    <a:pt x="188" y="174"/>
                    <a:pt x="188" y="174"/>
                  </a:cubicBezTo>
                  <a:cubicBezTo>
                    <a:pt x="190" y="169"/>
                    <a:pt x="190" y="169"/>
                    <a:pt x="190" y="169"/>
                  </a:cubicBezTo>
                  <a:cubicBezTo>
                    <a:pt x="187" y="168"/>
                    <a:pt x="187" y="168"/>
                    <a:pt x="187" y="168"/>
                  </a:cubicBezTo>
                  <a:cubicBezTo>
                    <a:pt x="187" y="168"/>
                    <a:pt x="187" y="167"/>
                    <a:pt x="187" y="167"/>
                  </a:cubicBezTo>
                  <a:cubicBezTo>
                    <a:pt x="187" y="166"/>
                    <a:pt x="188" y="166"/>
                    <a:pt x="188" y="165"/>
                  </a:cubicBezTo>
                  <a:cubicBezTo>
                    <a:pt x="188" y="165"/>
                    <a:pt x="189" y="164"/>
                    <a:pt x="189" y="164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54"/>
                    <a:pt x="189" y="154"/>
                    <a:pt x="189" y="154"/>
                  </a:cubicBezTo>
                  <a:cubicBezTo>
                    <a:pt x="189" y="151"/>
                    <a:pt x="189" y="151"/>
                    <a:pt x="189" y="151"/>
                  </a:cubicBezTo>
                  <a:cubicBezTo>
                    <a:pt x="189" y="151"/>
                    <a:pt x="191" y="151"/>
                    <a:pt x="192" y="151"/>
                  </a:cubicBezTo>
                  <a:cubicBezTo>
                    <a:pt x="192" y="151"/>
                    <a:pt x="194" y="152"/>
                    <a:pt x="194" y="152"/>
                  </a:cubicBezTo>
                  <a:cubicBezTo>
                    <a:pt x="194" y="152"/>
                    <a:pt x="195" y="151"/>
                    <a:pt x="195" y="150"/>
                  </a:cubicBezTo>
                  <a:cubicBezTo>
                    <a:pt x="195" y="150"/>
                    <a:pt x="195" y="150"/>
                    <a:pt x="193" y="149"/>
                  </a:cubicBezTo>
                  <a:cubicBezTo>
                    <a:pt x="192" y="148"/>
                    <a:pt x="190" y="147"/>
                    <a:pt x="190" y="147"/>
                  </a:cubicBezTo>
                  <a:cubicBezTo>
                    <a:pt x="190" y="146"/>
                    <a:pt x="189" y="144"/>
                    <a:pt x="189" y="144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196" y="144"/>
                    <a:pt x="196" y="144"/>
                    <a:pt x="196" y="144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3" y="141"/>
                    <a:pt x="193" y="141"/>
                  </a:cubicBezTo>
                  <a:cubicBezTo>
                    <a:pt x="193" y="141"/>
                    <a:pt x="191" y="139"/>
                    <a:pt x="191" y="139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7" y="138"/>
                    <a:pt x="197" y="138"/>
                    <a:pt x="197" y="138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9" y="134"/>
                    <a:pt x="199" y="134"/>
                    <a:pt x="199" y="134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1" y="130"/>
                    <a:pt x="201" y="130"/>
                    <a:pt x="201" y="130"/>
                  </a:cubicBezTo>
                  <a:cubicBezTo>
                    <a:pt x="200" y="129"/>
                    <a:pt x="200" y="129"/>
                    <a:pt x="200" y="129"/>
                  </a:cubicBezTo>
                  <a:lnTo>
                    <a:pt x="198" y="128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5E10A0C-16C7-06E7-843C-E0E6319E9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91" y="2432962"/>
              <a:ext cx="418238" cy="234416"/>
            </a:xfrm>
            <a:custGeom>
              <a:avLst/>
              <a:gdLst>
                <a:gd name="T0" fmla="*/ 169 w 248"/>
                <a:gd name="T1" fmla="*/ 118 h 139"/>
                <a:gd name="T2" fmla="*/ 248 w 248"/>
                <a:gd name="T3" fmla="*/ 101 h 139"/>
                <a:gd name="T4" fmla="*/ 246 w 248"/>
                <a:gd name="T5" fmla="*/ 93 h 139"/>
                <a:gd name="T6" fmla="*/ 239 w 248"/>
                <a:gd name="T7" fmla="*/ 86 h 139"/>
                <a:gd name="T8" fmla="*/ 232 w 248"/>
                <a:gd name="T9" fmla="*/ 83 h 139"/>
                <a:gd name="T10" fmla="*/ 228 w 248"/>
                <a:gd name="T11" fmla="*/ 78 h 139"/>
                <a:gd name="T12" fmla="*/ 224 w 248"/>
                <a:gd name="T13" fmla="*/ 72 h 139"/>
                <a:gd name="T14" fmla="*/ 226 w 248"/>
                <a:gd name="T15" fmla="*/ 68 h 139"/>
                <a:gd name="T16" fmla="*/ 228 w 248"/>
                <a:gd name="T17" fmla="*/ 67 h 139"/>
                <a:gd name="T18" fmla="*/ 224 w 248"/>
                <a:gd name="T19" fmla="*/ 63 h 139"/>
                <a:gd name="T20" fmla="*/ 211 w 248"/>
                <a:gd name="T21" fmla="*/ 54 h 139"/>
                <a:gd name="T22" fmla="*/ 215 w 248"/>
                <a:gd name="T23" fmla="*/ 55 h 139"/>
                <a:gd name="T24" fmla="*/ 221 w 248"/>
                <a:gd name="T25" fmla="*/ 59 h 139"/>
                <a:gd name="T26" fmla="*/ 225 w 248"/>
                <a:gd name="T27" fmla="*/ 56 h 139"/>
                <a:gd name="T28" fmla="*/ 225 w 248"/>
                <a:gd name="T29" fmla="*/ 48 h 139"/>
                <a:gd name="T30" fmla="*/ 215 w 248"/>
                <a:gd name="T31" fmla="*/ 45 h 139"/>
                <a:gd name="T32" fmla="*/ 211 w 248"/>
                <a:gd name="T33" fmla="*/ 41 h 139"/>
                <a:gd name="T34" fmla="*/ 207 w 248"/>
                <a:gd name="T35" fmla="*/ 43 h 139"/>
                <a:gd name="T36" fmla="*/ 199 w 248"/>
                <a:gd name="T37" fmla="*/ 37 h 139"/>
                <a:gd name="T38" fmla="*/ 193 w 248"/>
                <a:gd name="T39" fmla="*/ 37 h 139"/>
                <a:gd name="T40" fmla="*/ 188 w 248"/>
                <a:gd name="T41" fmla="*/ 36 h 139"/>
                <a:gd name="T42" fmla="*/ 191 w 248"/>
                <a:gd name="T43" fmla="*/ 24 h 139"/>
                <a:gd name="T44" fmla="*/ 192 w 248"/>
                <a:gd name="T45" fmla="*/ 17 h 139"/>
                <a:gd name="T46" fmla="*/ 183 w 248"/>
                <a:gd name="T47" fmla="*/ 10 h 139"/>
                <a:gd name="T48" fmla="*/ 171 w 248"/>
                <a:gd name="T49" fmla="*/ 5 h 139"/>
                <a:gd name="T50" fmla="*/ 166 w 248"/>
                <a:gd name="T51" fmla="*/ 8 h 139"/>
                <a:gd name="T52" fmla="*/ 151 w 248"/>
                <a:gd name="T53" fmla="*/ 0 h 139"/>
                <a:gd name="T54" fmla="*/ 149 w 248"/>
                <a:gd name="T55" fmla="*/ 15 h 139"/>
                <a:gd name="T56" fmla="*/ 144 w 248"/>
                <a:gd name="T57" fmla="*/ 21 h 139"/>
                <a:gd name="T58" fmla="*/ 138 w 248"/>
                <a:gd name="T59" fmla="*/ 28 h 139"/>
                <a:gd name="T60" fmla="*/ 134 w 248"/>
                <a:gd name="T61" fmla="*/ 28 h 139"/>
                <a:gd name="T62" fmla="*/ 131 w 248"/>
                <a:gd name="T63" fmla="*/ 36 h 139"/>
                <a:gd name="T64" fmla="*/ 127 w 248"/>
                <a:gd name="T65" fmla="*/ 46 h 139"/>
                <a:gd name="T66" fmla="*/ 120 w 248"/>
                <a:gd name="T67" fmla="*/ 43 h 139"/>
                <a:gd name="T68" fmla="*/ 115 w 248"/>
                <a:gd name="T69" fmla="*/ 48 h 139"/>
                <a:gd name="T70" fmla="*/ 109 w 248"/>
                <a:gd name="T71" fmla="*/ 68 h 139"/>
                <a:gd name="T72" fmla="*/ 103 w 248"/>
                <a:gd name="T73" fmla="*/ 78 h 139"/>
                <a:gd name="T74" fmla="*/ 100 w 248"/>
                <a:gd name="T75" fmla="*/ 89 h 139"/>
                <a:gd name="T76" fmla="*/ 82 w 248"/>
                <a:gd name="T77" fmla="*/ 101 h 139"/>
                <a:gd name="T78" fmla="*/ 69 w 248"/>
                <a:gd name="T79" fmla="*/ 100 h 139"/>
                <a:gd name="T80" fmla="*/ 61 w 248"/>
                <a:gd name="T81" fmla="*/ 107 h 139"/>
                <a:gd name="T82" fmla="*/ 50 w 248"/>
                <a:gd name="T83" fmla="*/ 100 h 139"/>
                <a:gd name="T84" fmla="*/ 46 w 248"/>
                <a:gd name="T85" fmla="*/ 97 h 139"/>
                <a:gd name="T86" fmla="*/ 43 w 248"/>
                <a:gd name="T87" fmla="*/ 103 h 139"/>
                <a:gd name="T88" fmla="*/ 28 w 248"/>
                <a:gd name="T89" fmla="*/ 113 h 139"/>
                <a:gd name="T90" fmla="*/ 22 w 248"/>
                <a:gd name="T91" fmla="*/ 127 h 139"/>
                <a:gd name="T92" fmla="*/ 15 w 248"/>
                <a:gd name="T93" fmla="*/ 130 h 139"/>
                <a:gd name="T94" fmla="*/ 6 w 248"/>
                <a:gd name="T95" fmla="*/ 136 h 139"/>
                <a:gd name="T96" fmla="*/ 64 w 248"/>
                <a:gd name="T97" fmla="*/ 13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8" h="139">
                  <a:moveTo>
                    <a:pt x="116" y="127"/>
                  </a:moveTo>
                  <a:lnTo>
                    <a:pt x="169" y="118"/>
                  </a:lnTo>
                  <a:lnTo>
                    <a:pt x="243" y="103"/>
                  </a:lnTo>
                  <a:lnTo>
                    <a:pt x="248" y="101"/>
                  </a:lnTo>
                  <a:lnTo>
                    <a:pt x="248" y="98"/>
                  </a:lnTo>
                  <a:lnTo>
                    <a:pt x="246" y="93"/>
                  </a:lnTo>
                  <a:lnTo>
                    <a:pt x="243" y="89"/>
                  </a:lnTo>
                  <a:lnTo>
                    <a:pt x="239" y="86"/>
                  </a:lnTo>
                  <a:lnTo>
                    <a:pt x="237" y="86"/>
                  </a:lnTo>
                  <a:lnTo>
                    <a:pt x="232" y="83"/>
                  </a:lnTo>
                  <a:lnTo>
                    <a:pt x="231" y="80"/>
                  </a:lnTo>
                  <a:lnTo>
                    <a:pt x="228" y="78"/>
                  </a:lnTo>
                  <a:lnTo>
                    <a:pt x="226" y="74"/>
                  </a:lnTo>
                  <a:lnTo>
                    <a:pt x="224" y="72"/>
                  </a:lnTo>
                  <a:lnTo>
                    <a:pt x="224" y="70"/>
                  </a:lnTo>
                  <a:lnTo>
                    <a:pt x="226" y="68"/>
                  </a:lnTo>
                  <a:lnTo>
                    <a:pt x="230" y="70"/>
                  </a:lnTo>
                  <a:lnTo>
                    <a:pt x="228" y="67"/>
                  </a:lnTo>
                  <a:lnTo>
                    <a:pt x="226" y="64"/>
                  </a:lnTo>
                  <a:lnTo>
                    <a:pt x="224" y="63"/>
                  </a:lnTo>
                  <a:lnTo>
                    <a:pt x="215" y="60"/>
                  </a:lnTo>
                  <a:lnTo>
                    <a:pt x="211" y="54"/>
                  </a:lnTo>
                  <a:lnTo>
                    <a:pt x="211" y="53"/>
                  </a:lnTo>
                  <a:lnTo>
                    <a:pt x="215" y="55"/>
                  </a:lnTo>
                  <a:lnTo>
                    <a:pt x="220" y="56"/>
                  </a:lnTo>
                  <a:lnTo>
                    <a:pt x="221" y="59"/>
                  </a:lnTo>
                  <a:lnTo>
                    <a:pt x="227" y="60"/>
                  </a:lnTo>
                  <a:lnTo>
                    <a:pt x="225" y="56"/>
                  </a:lnTo>
                  <a:lnTo>
                    <a:pt x="225" y="51"/>
                  </a:lnTo>
                  <a:lnTo>
                    <a:pt x="225" y="48"/>
                  </a:lnTo>
                  <a:lnTo>
                    <a:pt x="221" y="49"/>
                  </a:lnTo>
                  <a:lnTo>
                    <a:pt x="215" y="45"/>
                  </a:lnTo>
                  <a:lnTo>
                    <a:pt x="212" y="41"/>
                  </a:lnTo>
                  <a:lnTo>
                    <a:pt x="211" y="41"/>
                  </a:lnTo>
                  <a:lnTo>
                    <a:pt x="210" y="43"/>
                  </a:lnTo>
                  <a:lnTo>
                    <a:pt x="207" y="43"/>
                  </a:lnTo>
                  <a:lnTo>
                    <a:pt x="203" y="39"/>
                  </a:lnTo>
                  <a:lnTo>
                    <a:pt x="199" y="37"/>
                  </a:lnTo>
                  <a:lnTo>
                    <a:pt x="195" y="36"/>
                  </a:lnTo>
                  <a:lnTo>
                    <a:pt x="193" y="37"/>
                  </a:lnTo>
                  <a:lnTo>
                    <a:pt x="190" y="38"/>
                  </a:lnTo>
                  <a:lnTo>
                    <a:pt x="188" y="36"/>
                  </a:lnTo>
                  <a:lnTo>
                    <a:pt x="188" y="25"/>
                  </a:lnTo>
                  <a:lnTo>
                    <a:pt x="191" y="24"/>
                  </a:lnTo>
                  <a:lnTo>
                    <a:pt x="193" y="21"/>
                  </a:lnTo>
                  <a:lnTo>
                    <a:pt x="192" y="17"/>
                  </a:lnTo>
                  <a:lnTo>
                    <a:pt x="188" y="14"/>
                  </a:lnTo>
                  <a:lnTo>
                    <a:pt x="183" y="10"/>
                  </a:lnTo>
                  <a:lnTo>
                    <a:pt x="173" y="4"/>
                  </a:lnTo>
                  <a:lnTo>
                    <a:pt x="171" y="5"/>
                  </a:lnTo>
                  <a:lnTo>
                    <a:pt x="168" y="8"/>
                  </a:lnTo>
                  <a:lnTo>
                    <a:pt x="166" y="8"/>
                  </a:lnTo>
                  <a:lnTo>
                    <a:pt x="160" y="5"/>
                  </a:lnTo>
                  <a:lnTo>
                    <a:pt x="151" y="0"/>
                  </a:lnTo>
                  <a:lnTo>
                    <a:pt x="151" y="8"/>
                  </a:lnTo>
                  <a:lnTo>
                    <a:pt x="149" y="15"/>
                  </a:lnTo>
                  <a:lnTo>
                    <a:pt x="147" y="18"/>
                  </a:lnTo>
                  <a:lnTo>
                    <a:pt x="144" y="21"/>
                  </a:lnTo>
                  <a:lnTo>
                    <a:pt x="139" y="30"/>
                  </a:lnTo>
                  <a:lnTo>
                    <a:pt x="138" y="28"/>
                  </a:lnTo>
                  <a:lnTo>
                    <a:pt x="135" y="28"/>
                  </a:lnTo>
                  <a:lnTo>
                    <a:pt x="134" y="28"/>
                  </a:lnTo>
                  <a:lnTo>
                    <a:pt x="133" y="32"/>
                  </a:lnTo>
                  <a:lnTo>
                    <a:pt x="131" y="36"/>
                  </a:lnTo>
                  <a:lnTo>
                    <a:pt x="128" y="44"/>
                  </a:lnTo>
                  <a:lnTo>
                    <a:pt x="127" y="46"/>
                  </a:lnTo>
                  <a:lnTo>
                    <a:pt x="125" y="45"/>
                  </a:lnTo>
                  <a:lnTo>
                    <a:pt x="120" y="43"/>
                  </a:lnTo>
                  <a:lnTo>
                    <a:pt x="116" y="41"/>
                  </a:lnTo>
                  <a:lnTo>
                    <a:pt x="115" y="48"/>
                  </a:lnTo>
                  <a:lnTo>
                    <a:pt x="112" y="60"/>
                  </a:lnTo>
                  <a:lnTo>
                    <a:pt x="109" y="68"/>
                  </a:lnTo>
                  <a:lnTo>
                    <a:pt x="104" y="73"/>
                  </a:lnTo>
                  <a:lnTo>
                    <a:pt x="103" y="78"/>
                  </a:lnTo>
                  <a:lnTo>
                    <a:pt x="104" y="86"/>
                  </a:lnTo>
                  <a:lnTo>
                    <a:pt x="100" y="89"/>
                  </a:lnTo>
                  <a:lnTo>
                    <a:pt x="89" y="95"/>
                  </a:lnTo>
                  <a:lnTo>
                    <a:pt x="82" y="101"/>
                  </a:lnTo>
                  <a:lnTo>
                    <a:pt x="73" y="103"/>
                  </a:lnTo>
                  <a:lnTo>
                    <a:pt x="69" y="100"/>
                  </a:lnTo>
                  <a:lnTo>
                    <a:pt x="63" y="107"/>
                  </a:lnTo>
                  <a:lnTo>
                    <a:pt x="61" y="107"/>
                  </a:lnTo>
                  <a:lnTo>
                    <a:pt x="56" y="105"/>
                  </a:lnTo>
                  <a:lnTo>
                    <a:pt x="50" y="100"/>
                  </a:lnTo>
                  <a:lnTo>
                    <a:pt x="49" y="97"/>
                  </a:lnTo>
                  <a:lnTo>
                    <a:pt x="46" y="97"/>
                  </a:lnTo>
                  <a:lnTo>
                    <a:pt x="45" y="99"/>
                  </a:lnTo>
                  <a:lnTo>
                    <a:pt x="43" y="103"/>
                  </a:lnTo>
                  <a:lnTo>
                    <a:pt x="39" y="109"/>
                  </a:lnTo>
                  <a:lnTo>
                    <a:pt x="28" y="113"/>
                  </a:lnTo>
                  <a:lnTo>
                    <a:pt x="25" y="118"/>
                  </a:lnTo>
                  <a:lnTo>
                    <a:pt x="22" y="127"/>
                  </a:lnTo>
                  <a:lnTo>
                    <a:pt x="18" y="128"/>
                  </a:lnTo>
                  <a:lnTo>
                    <a:pt x="15" y="130"/>
                  </a:lnTo>
                  <a:lnTo>
                    <a:pt x="10" y="133"/>
                  </a:lnTo>
                  <a:lnTo>
                    <a:pt x="6" y="136"/>
                  </a:lnTo>
                  <a:lnTo>
                    <a:pt x="0" y="139"/>
                  </a:lnTo>
                  <a:lnTo>
                    <a:pt x="64" y="133"/>
                  </a:lnTo>
                  <a:lnTo>
                    <a:pt x="116" y="127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F8580B0-2566-2F5A-6925-33EF08D1C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292" y="2750013"/>
              <a:ext cx="269831" cy="209119"/>
            </a:xfrm>
            <a:custGeom>
              <a:avLst/>
              <a:gdLst>
                <a:gd name="T0" fmla="*/ 94 w 189"/>
                <a:gd name="T1" fmla="*/ 4 h 147"/>
                <a:gd name="T2" fmla="*/ 79 w 189"/>
                <a:gd name="T3" fmla="*/ 0 h 147"/>
                <a:gd name="T4" fmla="*/ 67 w 189"/>
                <a:gd name="T5" fmla="*/ 4 h 147"/>
                <a:gd name="T6" fmla="*/ 58 w 189"/>
                <a:gd name="T7" fmla="*/ 6 h 147"/>
                <a:gd name="T8" fmla="*/ 39 w 189"/>
                <a:gd name="T9" fmla="*/ 4 h 147"/>
                <a:gd name="T10" fmla="*/ 26 w 189"/>
                <a:gd name="T11" fmla="*/ 7 h 147"/>
                <a:gd name="T12" fmla="*/ 12 w 189"/>
                <a:gd name="T13" fmla="*/ 18 h 147"/>
                <a:gd name="T14" fmla="*/ 11 w 189"/>
                <a:gd name="T15" fmla="*/ 22 h 147"/>
                <a:gd name="T16" fmla="*/ 5 w 189"/>
                <a:gd name="T17" fmla="*/ 26 h 147"/>
                <a:gd name="T18" fmla="*/ 0 w 189"/>
                <a:gd name="T19" fmla="*/ 32 h 147"/>
                <a:gd name="T20" fmla="*/ 4 w 189"/>
                <a:gd name="T21" fmla="*/ 37 h 147"/>
                <a:gd name="T22" fmla="*/ 19 w 189"/>
                <a:gd name="T23" fmla="*/ 45 h 147"/>
                <a:gd name="T24" fmla="*/ 24 w 189"/>
                <a:gd name="T25" fmla="*/ 53 h 147"/>
                <a:gd name="T26" fmla="*/ 34 w 189"/>
                <a:gd name="T27" fmla="*/ 64 h 147"/>
                <a:gd name="T28" fmla="*/ 55 w 189"/>
                <a:gd name="T29" fmla="*/ 81 h 147"/>
                <a:gd name="T30" fmla="*/ 66 w 189"/>
                <a:gd name="T31" fmla="*/ 96 h 147"/>
                <a:gd name="T32" fmla="*/ 76 w 189"/>
                <a:gd name="T33" fmla="*/ 102 h 147"/>
                <a:gd name="T34" fmla="*/ 82 w 189"/>
                <a:gd name="T35" fmla="*/ 107 h 147"/>
                <a:gd name="T36" fmla="*/ 87 w 189"/>
                <a:gd name="T37" fmla="*/ 114 h 147"/>
                <a:gd name="T38" fmla="*/ 89 w 189"/>
                <a:gd name="T39" fmla="*/ 119 h 147"/>
                <a:gd name="T40" fmla="*/ 91 w 189"/>
                <a:gd name="T41" fmla="*/ 124 h 147"/>
                <a:gd name="T42" fmla="*/ 95 w 189"/>
                <a:gd name="T43" fmla="*/ 125 h 147"/>
                <a:gd name="T44" fmla="*/ 98 w 189"/>
                <a:gd name="T45" fmla="*/ 128 h 147"/>
                <a:gd name="T46" fmla="*/ 99 w 189"/>
                <a:gd name="T47" fmla="*/ 133 h 147"/>
                <a:gd name="T48" fmla="*/ 103 w 189"/>
                <a:gd name="T49" fmla="*/ 138 h 147"/>
                <a:gd name="T50" fmla="*/ 104 w 189"/>
                <a:gd name="T51" fmla="*/ 145 h 147"/>
                <a:gd name="T52" fmla="*/ 108 w 189"/>
                <a:gd name="T53" fmla="*/ 147 h 147"/>
                <a:gd name="T54" fmla="*/ 110 w 189"/>
                <a:gd name="T55" fmla="*/ 140 h 147"/>
                <a:gd name="T56" fmla="*/ 116 w 189"/>
                <a:gd name="T57" fmla="*/ 140 h 147"/>
                <a:gd name="T58" fmla="*/ 117 w 189"/>
                <a:gd name="T59" fmla="*/ 137 h 147"/>
                <a:gd name="T60" fmla="*/ 112 w 189"/>
                <a:gd name="T61" fmla="*/ 136 h 147"/>
                <a:gd name="T62" fmla="*/ 110 w 189"/>
                <a:gd name="T63" fmla="*/ 133 h 147"/>
                <a:gd name="T64" fmla="*/ 115 w 189"/>
                <a:gd name="T65" fmla="*/ 132 h 147"/>
                <a:gd name="T66" fmla="*/ 119 w 189"/>
                <a:gd name="T67" fmla="*/ 135 h 147"/>
                <a:gd name="T68" fmla="*/ 124 w 189"/>
                <a:gd name="T69" fmla="*/ 128 h 147"/>
                <a:gd name="T70" fmla="*/ 123 w 189"/>
                <a:gd name="T71" fmla="*/ 123 h 147"/>
                <a:gd name="T72" fmla="*/ 130 w 189"/>
                <a:gd name="T73" fmla="*/ 123 h 147"/>
                <a:gd name="T74" fmla="*/ 135 w 189"/>
                <a:gd name="T75" fmla="*/ 119 h 147"/>
                <a:gd name="T76" fmla="*/ 131 w 189"/>
                <a:gd name="T77" fmla="*/ 118 h 147"/>
                <a:gd name="T78" fmla="*/ 129 w 189"/>
                <a:gd name="T79" fmla="*/ 115 h 147"/>
                <a:gd name="T80" fmla="*/ 133 w 189"/>
                <a:gd name="T81" fmla="*/ 115 h 147"/>
                <a:gd name="T82" fmla="*/ 138 w 189"/>
                <a:gd name="T83" fmla="*/ 117 h 147"/>
                <a:gd name="T84" fmla="*/ 145 w 189"/>
                <a:gd name="T85" fmla="*/ 110 h 147"/>
                <a:gd name="T86" fmla="*/ 141 w 189"/>
                <a:gd name="T87" fmla="*/ 105 h 147"/>
                <a:gd name="T88" fmla="*/ 143 w 189"/>
                <a:gd name="T89" fmla="*/ 103 h 147"/>
                <a:gd name="T90" fmla="*/ 149 w 189"/>
                <a:gd name="T91" fmla="*/ 103 h 147"/>
                <a:gd name="T92" fmla="*/ 155 w 189"/>
                <a:gd name="T93" fmla="*/ 93 h 147"/>
                <a:gd name="T94" fmla="*/ 164 w 189"/>
                <a:gd name="T95" fmla="*/ 89 h 147"/>
                <a:gd name="T96" fmla="*/ 169 w 189"/>
                <a:gd name="T97" fmla="*/ 81 h 147"/>
                <a:gd name="T98" fmla="*/ 165 w 189"/>
                <a:gd name="T99" fmla="*/ 75 h 147"/>
                <a:gd name="T100" fmla="*/ 169 w 189"/>
                <a:gd name="T101" fmla="*/ 75 h 147"/>
                <a:gd name="T102" fmla="*/ 170 w 189"/>
                <a:gd name="T103" fmla="*/ 70 h 147"/>
                <a:gd name="T104" fmla="*/ 175 w 189"/>
                <a:gd name="T105" fmla="*/ 60 h 147"/>
                <a:gd name="T106" fmla="*/ 178 w 189"/>
                <a:gd name="T107" fmla="*/ 54 h 147"/>
                <a:gd name="T108" fmla="*/ 187 w 189"/>
                <a:gd name="T109" fmla="*/ 46 h 147"/>
                <a:gd name="T110" fmla="*/ 138 w 189"/>
                <a:gd name="T111" fmla="*/ 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" h="147">
                  <a:moveTo>
                    <a:pt x="98" y="14"/>
                  </a:moveTo>
                  <a:cubicBezTo>
                    <a:pt x="94" y="4"/>
                    <a:pt x="94" y="4"/>
                    <a:pt x="94" y="4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73" y="99"/>
                    <a:pt x="73" y="99"/>
                    <a:pt x="73" y="99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82" y="107"/>
                    <a:pt x="82" y="107"/>
                    <a:pt x="82" y="107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91" y="124"/>
                    <a:pt x="91" y="124"/>
                    <a:pt x="91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106" y="146"/>
                    <a:pt x="106" y="146"/>
                    <a:pt x="106" y="146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40"/>
                    <a:pt x="118" y="139"/>
                    <a:pt x="118" y="139"/>
                  </a:cubicBezTo>
                  <a:cubicBezTo>
                    <a:pt x="118" y="138"/>
                    <a:pt x="117" y="137"/>
                    <a:pt x="117" y="137"/>
                  </a:cubicBezTo>
                  <a:cubicBezTo>
                    <a:pt x="116" y="137"/>
                    <a:pt x="116" y="137"/>
                    <a:pt x="116" y="137"/>
                  </a:cubicBezTo>
                  <a:cubicBezTo>
                    <a:pt x="116" y="137"/>
                    <a:pt x="112" y="136"/>
                    <a:pt x="112" y="136"/>
                  </a:cubicBezTo>
                  <a:cubicBezTo>
                    <a:pt x="111" y="136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11" y="129"/>
                    <a:pt x="111" y="129"/>
                    <a:pt x="111" y="129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4" y="128"/>
                    <a:pt x="124" y="128"/>
                    <a:pt x="124" y="128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1" y="118"/>
                    <a:pt x="131" y="118"/>
                    <a:pt x="131" y="118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15"/>
                    <a:pt x="129" y="115"/>
                    <a:pt x="129" y="115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6" y="117"/>
                    <a:pt x="136" y="117"/>
                    <a:pt x="136" y="117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1" y="105"/>
                    <a:pt x="141" y="105"/>
                    <a:pt x="141" y="105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3" y="103"/>
                    <a:pt x="143" y="103"/>
                    <a:pt x="143" y="103"/>
                  </a:cubicBezTo>
                  <a:cubicBezTo>
                    <a:pt x="147" y="105"/>
                    <a:pt x="147" y="105"/>
                    <a:pt x="147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7" y="84"/>
                    <a:pt x="167" y="84"/>
                    <a:pt x="167" y="84"/>
                  </a:cubicBezTo>
                  <a:cubicBezTo>
                    <a:pt x="169" y="81"/>
                    <a:pt x="169" y="81"/>
                    <a:pt x="169" y="81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5" y="75"/>
                    <a:pt x="165" y="75"/>
                    <a:pt x="165" y="75"/>
                  </a:cubicBezTo>
                  <a:cubicBezTo>
                    <a:pt x="167" y="75"/>
                    <a:pt x="167" y="75"/>
                    <a:pt x="167" y="75"/>
                  </a:cubicBezTo>
                  <a:cubicBezTo>
                    <a:pt x="169" y="75"/>
                    <a:pt x="169" y="75"/>
                    <a:pt x="169" y="75"/>
                  </a:cubicBezTo>
                  <a:cubicBezTo>
                    <a:pt x="169" y="72"/>
                    <a:pt x="169" y="72"/>
                    <a:pt x="169" y="72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5" y="60"/>
                    <a:pt x="175" y="60"/>
                    <a:pt x="175" y="60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8" y="54"/>
                    <a:pt x="178" y="54"/>
                    <a:pt x="178" y="54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38" y="6"/>
                    <a:pt x="138" y="6"/>
                    <a:pt x="138" y="6"/>
                  </a:cubicBezTo>
                  <a:lnTo>
                    <a:pt x="98" y="14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711D46E-135D-BA27-09B3-5D9364E8E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029" y="2788801"/>
              <a:ext cx="212492" cy="340661"/>
            </a:xfrm>
            <a:custGeom>
              <a:avLst/>
              <a:gdLst>
                <a:gd name="T0" fmla="*/ 39 w 126"/>
                <a:gd name="T1" fmla="*/ 183 h 202"/>
                <a:gd name="T2" fmla="*/ 33 w 126"/>
                <a:gd name="T3" fmla="*/ 176 h 202"/>
                <a:gd name="T4" fmla="*/ 36 w 126"/>
                <a:gd name="T5" fmla="*/ 172 h 202"/>
                <a:gd name="T6" fmla="*/ 51 w 126"/>
                <a:gd name="T7" fmla="*/ 168 h 202"/>
                <a:gd name="T8" fmla="*/ 125 w 126"/>
                <a:gd name="T9" fmla="*/ 161 h 202"/>
                <a:gd name="T10" fmla="*/ 120 w 126"/>
                <a:gd name="T11" fmla="*/ 153 h 202"/>
                <a:gd name="T12" fmla="*/ 119 w 126"/>
                <a:gd name="T13" fmla="*/ 148 h 202"/>
                <a:gd name="T14" fmla="*/ 120 w 126"/>
                <a:gd name="T15" fmla="*/ 141 h 202"/>
                <a:gd name="T16" fmla="*/ 116 w 126"/>
                <a:gd name="T17" fmla="*/ 130 h 202"/>
                <a:gd name="T18" fmla="*/ 119 w 126"/>
                <a:gd name="T19" fmla="*/ 123 h 202"/>
                <a:gd name="T20" fmla="*/ 116 w 126"/>
                <a:gd name="T21" fmla="*/ 117 h 202"/>
                <a:gd name="T22" fmla="*/ 122 w 126"/>
                <a:gd name="T23" fmla="*/ 110 h 202"/>
                <a:gd name="T24" fmla="*/ 119 w 126"/>
                <a:gd name="T25" fmla="*/ 104 h 202"/>
                <a:gd name="T26" fmla="*/ 115 w 126"/>
                <a:gd name="T27" fmla="*/ 95 h 202"/>
                <a:gd name="T28" fmla="*/ 106 w 126"/>
                <a:gd name="T29" fmla="*/ 75 h 202"/>
                <a:gd name="T30" fmla="*/ 89 w 126"/>
                <a:gd name="T31" fmla="*/ 12 h 202"/>
                <a:gd name="T32" fmla="*/ 94 w 126"/>
                <a:gd name="T33" fmla="*/ 0 h 202"/>
                <a:gd name="T34" fmla="*/ 1 w 126"/>
                <a:gd name="T35" fmla="*/ 7 h 202"/>
                <a:gd name="T36" fmla="*/ 0 w 126"/>
                <a:gd name="T37" fmla="*/ 106 h 202"/>
                <a:gd name="T38" fmla="*/ 6 w 126"/>
                <a:gd name="T39" fmla="*/ 196 h 202"/>
                <a:gd name="T40" fmla="*/ 11 w 126"/>
                <a:gd name="T41" fmla="*/ 197 h 202"/>
                <a:gd name="T42" fmla="*/ 16 w 126"/>
                <a:gd name="T43" fmla="*/ 195 h 202"/>
                <a:gd name="T44" fmla="*/ 16 w 126"/>
                <a:gd name="T45" fmla="*/ 187 h 202"/>
                <a:gd name="T46" fmla="*/ 21 w 126"/>
                <a:gd name="T47" fmla="*/ 184 h 202"/>
                <a:gd name="T48" fmla="*/ 22 w 126"/>
                <a:gd name="T49" fmla="*/ 189 h 202"/>
                <a:gd name="T50" fmla="*/ 22 w 126"/>
                <a:gd name="T51" fmla="*/ 193 h 202"/>
                <a:gd name="T52" fmla="*/ 25 w 126"/>
                <a:gd name="T53" fmla="*/ 195 h 202"/>
                <a:gd name="T54" fmla="*/ 27 w 126"/>
                <a:gd name="T55" fmla="*/ 199 h 202"/>
                <a:gd name="T56" fmla="*/ 25 w 126"/>
                <a:gd name="T57" fmla="*/ 202 h 202"/>
                <a:gd name="T58" fmla="*/ 31 w 126"/>
                <a:gd name="T59" fmla="*/ 200 h 202"/>
                <a:gd name="T60" fmla="*/ 38 w 126"/>
                <a:gd name="T61" fmla="*/ 197 h 202"/>
                <a:gd name="T62" fmla="*/ 43 w 126"/>
                <a:gd name="T63" fmla="*/ 196 h 202"/>
                <a:gd name="T64" fmla="*/ 44 w 126"/>
                <a:gd name="T65" fmla="*/ 19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202">
                  <a:moveTo>
                    <a:pt x="40" y="188"/>
                  </a:moveTo>
                  <a:lnTo>
                    <a:pt x="39" y="183"/>
                  </a:lnTo>
                  <a:lnTo>
                    <a:pt x="35" y="178"/>
                  </a:lnTo>
                  <a:lnTo>
                    <a:pt x="33" y="176"/>
                  </a:lnTo>
                  <a:lnTo>
                    <a:pt x="33" y="173"/>
                  </a:lnTo>
                  <a:lnTo>
                    <a:pt x="36" y="172"/>
                  </a:lnTo>
                  <a:lnTo>
                    <a:pt x="43" y="170"/>
                  </a:lnTo>
                  <a:lnTo>
                    <a:pt x="51" y="168"/>
                  </a:lnTo>
                  <a:lnTo>
                    <a:pt x="126" y="162"/>
                  </a:lnTo>
                  <a:lnTo>
                    <a:pt x="125" y="161"/>
                  </a:lnTo>
                  <a:lnTo>
                    <a:pt x="121" y="156"/>
                  </a:lnTo>
                  <a:lnTo>
                    <a:pt x="120" y="153"/>
                  </a:lnTo>
                  <a:lnTo>
                    <a:pt x="118" y="150"/>
                  </a:lnTo>
                  <a:lnTo>
                    <a:pt x="119" y="148"/>
                  </a:lnTo>
                  <a:lnTo>
                    <a:pt x="121" y="146"/>
                  </a:lnTo>
                  <a:lnTo>
                    <a:pt x="120" y="141"/>
                  </a:lnTo>
                  <a:lnTo>
                    <a:pt x="118" y="138"/>
                  </a:lnTo>
                  <a:lnTo>
                    <a:pt x="116" y="130"/>
                  </a:lnTo>
                  <a:lnTo>
                    <a:pt x="116" y="125"/>
                  </a:lnTo>
                  <a:lnTo>
                    <a:pt x="119" y="123"/>
                  </a:lnTo>
                  <a:lnTo>
                    <a:pt x="120" y="119"/>
                  </a:lnTo>
                  <a:lnTo>
                    <a:pt x="116" y="117"/>
                  </a:lnTo>
                  <a:lnTo>
                    <a:pt x="121" y="114"/>
                  </a:lnTo>
                  <a:lnTo>
                    <a:pt x="122" y="110"/>
                  </a:lnTo>
                  <a:lnTo>
                    <a:pt x="120" y="108"/>
                  </a:lnTo>
                  <a:lnTo>
                    <a:pt x="119" y="104"/>
                  </a:lnTo>
                  <a:lnTo>
                    <a:pt x="119" y="100"/>
                  </a:lnTo>
                  <a:lnTo>
                    <a:pt x="115" y="95"/>
                  </a:lnTo>
                  <a:lnTo>
                    <a:pt x="108" y="83"/>
                  </a:lnTo>
                  <a:lnTo>
                    <a:pt x="106" y="75"/>
                  </a:lnTo>
                  <a:lnTo>
                    <a:pt x="96" y="41"/>
                  </a:lnTo>
                  <a:lnTo>
                    <a:pt x="89" y="12"/>
                  </a:lnTo>
                  <a:lnTo>
                    <a:pt x="87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1" y="7"/>
                  </a:lnTo>
                  <a:lnTo>
                    <a:pt x="1" y="14"/>
                  </a:lnTo>
                  <a:lnTo>
                    <a:pt x="0" y="106"/>
                  </a:lnTo>
                  <a:lnTo>
                    <a:pt x="0" y="155"/>
                  </a:lnTo>
                  <a:lnTo>
                    <a:pt x="6" y="196"/>
                  </a:lnTo>
                  <a:lnTo>
                    <a:pt x="8" y="196"/>
                  </a:lnTo>
                  <a:lnTo>
                    <a:pt x="11" y="197"/>
                  </a:lnTo>
                  <a:lnTo>
                    <a:pt x="15" y="198"/>
                  </a:lnTo>
                  <a:lnTo>
                    <a:pt x="16" y="195"/>
                  </a:lnTo>
                  <a:lnTo>
                    <a:pt x="15" y="191"/>
                  </a:lnTo>
                  <a:lnTo>
                    <a:pt x="16" y="187"/>
                  </a:lnTo>
                  <a:lnTo>
                    <a:pt x="18" y="185"/>
                  </a:lnTo>
                  <a:lnTo>
                    <a:pt x="21" y="184"/>
                  </a:lnTo>
                  <a:lnTo>
                    <a:pt x="22" y="186"/>
                  </a:lnTo>
                  <a:lnTo>
                    <a:pt x="22" y="189"/>
                  </a:lnTo>
                  <a:lnTo>
                    <a:pt x="21" y="191"/>
                  </a:lnTo>
                  <a:lnTo>
                    <a:pt x="22" y="193"/>
                  </a:lnTo>
                  <a:lnTo>
                    <a:pt x="23" y="194"/>
                  </a:lnTo>
                  <a:lnTo>
                    <a:pt x="25" y="195"/>
                  </a:lnTo>
                  <a:lnTo>
                    <a:pt x="27" y="197"/>
                  </a:lnTo>
                  <a:lnTo>
                    <a:pt x="27" y="199"/>
                  </a:lnTo>
                  <a:lnTo>
                    <a:pt x="27" y="200"/>
                  </a:lnTo>
                  <a:lnTo>
                    <a:pt x="25" y="202"/>
                  </a:lnTo>
                  <a:lnTo>
                    <a:pt x="27" y="201"/>
                  </a:lnTo>
                  <a:lnTo>
                    <a:pt x="31" y="200"/>
                  </a:lnTo>
                  <a:lnTo>
                    <a:pt x="36" y="199"/>
                  </a:lnTo>
                  <a:lnTo>
                    <a:pt x="38" y="197"/>
                  </a:lnTo>
                  <a:lnTo>
                    <a:pt x="39" y="197"/>
                  </a:lnTo>
                  <a:lnTo>
                    <a:pt x="43" y="196"/>
                  </a:lnTo>
                  <a:lnTo>
                    <a:pt x="44" y="195"/>
                  </a:lnTo>
                  <a:lnTo>
                    <a:pt x="44" y="195"/>
                  </a:lnTo>
                  <a:lnTo>
                    <a:pt x="40" y="188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29CD0F5-7588-ACA1-36FD-E312D6DE7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520" y="2800606"/>
              <a:ext cx="195628" cy="342348"/>
            </a:xfrm>
            <a:custGeom>
              <a:avLst/>
              <a:gdLst>
                <a:gd name="T0" fmla="*/ 110 w 116"/>
                <a:gd name="T1" fmla="*/ 99 h 203"/>
                <a:gd name="T2" fmla="*/ 111 w 116"/>
                <a:gd name="T3" fmla="*/ 0 h 203"/>
                <a:gd name="T4" fmla="*/ 41 w 116"/>
                <a:gd name="T5" fmla="*/ 5 h 203"/>
                <a:gd name="T6" fmla="*/ 38 w 116"/>
                <a:gd name="T7" fmla="*/ 10 h 203"/>
                <a:gd name="T8" fmla="*/ 35 w 116"/>
                <a:gd name="T9" fmla="*/ 15 h 203"/>
                <a:gd name="T10" fmla="*/ 32 w 116"/>
                <a:gd name="T11" fmla="*/ 17 h 203"/>
                <a:gd name="T12" fmla="*/ 30 w 116"/>
                <a:gd name="T13" fmla="*/ 26 h 203"/>
                <a:gd name="T14" fmla="*/ 22 w 116"/>
                <a:gd name="T15" fmla="*/ 37 h 203"/>
                <a:gd name="T16" fmla="*/ 18 w 116"/>
                <a:gd name="T17" fmla="*/ 44 h 203"/>
                <a:gd name="T18" fmla="*/ 18 w 116"/>
                <a:gd name="T19" fmla="*/ 48 h 203"/>
                <a:gd name="T20" fmla="*/ 17 w 116"/>
                <a:gd name="T21" fmla="*/ 54 h 203"/>
                <a:gd name="T22" fmla="*/ 13 w 116"/>
                <a:gd name="T23" fmla="*/ 58 h 203"/>
                <a:gd name="T24" fmla="*/ 12 w 116"/>
                <a:gd name="T25" fmla="*/ 62 h 203"/>
                <a:gd name="T26" fmla="*/ 11 w 116"/>
                <a:gd name="T27" fmla="*/ 66 h 203"/>
                <a:gd name="T28" fmla="*/ 14 w 116"/>
                <a:gd name="T29" fmla="*/ 70 h 203"/>
                <a:gd name="T30" fmla="*/ 14 w 116"/>
                <a:gd name="T31" fmla="*/ 78 h 203"/>
                <a:gd name="T32" fmla="*/ 14 w 116"/>
                <a:gd name="T33" fmla="*/ 84 h 203"/>
                <a:gd name="T34" fmla="*/ 11 w 116"/>
                <a:gd name="T35" fmla="*/ 89 h 203"/>
                <a:gd name="T36" fmla="*/ 15 w 116"/>
                <a:gd name="T37" fmla="*/ 94 h 203"/>
                <a:gd name="T38" fmla="*/ 11 w 116"/>
                <a:gd name="T39" fmla="*/ 98 h 203"/>
                <a:gd name="T40" fmla="*/ 15 w 116"/>
                <a:gd name="T41" fmla="*/ 102 h 203"/>
                <a:gd name="T42" fmla="*/ 16 w 116"/>
                <a:gd name="T43" fmla="*/ 108 h 203"/>
                <a:gd name="T44" fmla="*/ 19 w 116"/>
                <a:gd name="T45" fmla="*/ 112 h 203"/>
                <a:gd name="T46" fmla="*/ 19 w 116"/>
                <a:gd name="T47" fmla="*/ 123 h 203"/>
                <a:gd name="T48" fmla="*/ 15 w 116"/>
                <a:gd name="T49" fmla="*/ 126 h 203"/>
                <a:gd name="T50" fmla="*/ 14 w 116"/>
                <a:gd name="T51" fmla="*/ 132 h 203"/>
                <a:gd name="T52" fmla="*/ 8 w 116"/>
                <a:gd name="T53" fmla="*/ 140 h 203"/>
                <a:gd name="T54" fmla="*/ 6 w 116"/>
                <a:gd name="T55" fmla="*/ 149 h 203"/>
                <a:gd name="T56" fmla="*/ 4 w 116"/>
                <a:gd name="T57" fmla="*/ 153 h 203"/>
                <a:gd name="T58" fmla="*/ 4 w 116"/>
                <a:gd name="T59" fmla="*/ 160 h 203"/>
                <a:gd name="T60" fmla="*/ 0 w 116"/>
                <a:gd name="T61" fmla="*/ 164 h 203"/>
                <a:gd name="T62" fmla="*/ 1 w 116"/>
                <a:gd name="T63" fmla="*/ 171 h 203"/>
                <a:gd name="T64" fmla="*/ 65 w 116"/>
                <a:gd name="T65" fmla="*/ 184 h 203"/>
                <a:gd name="T66" fmla="*/ 70 w 116"/>
                <a:gd name="T67" fmla="*/ 192 h 203"/>
                <a:gd name="T68" fmla="*/ 71 w 116"/>
                <a:gd name="T69" fmla="*/ 203 h 203"/>
                <a:gd name="T70" fmla="*/ 72 w 116"/>
                <a:gd name="T71" fmla="*/ 203 h 203"/>
                <a:gd name="T72" fmla="*/ 79 w 116"/>
                <a:gd name="T73" fmla="*/ 199 h 203"/>
                <a:gd name="T74" fmla="*/ 82 w 116"/>
                <a:gd name="T75" fmla="*/ 193 h 203"/>
                <a:gd name="T76" fmla="*/ 89 w 116"/>
                <a:gd name="T77" fmla="*/ 193 h 203"/>
                <a:gd name="T78" fmla="*/ 98 w 116"/>
                <a:gd name="T79" fmla="*/ 190 h 203"/>
                <a:gd name="T80" fmla="*/ 104 w 116"/>
                <a:gd name="T81" fmla="*/ 190 h 203"/>
                <a:gd name="T82" fmla="*/ 109 w 116"/>
                <a:gd name="T83" fmla="*/ 190 h 203"/>
                <a:gd name="T84" fmla="*/ 115 w 116"/>
                <a:gd name="T85" fmla="*/ 190 h 203"/>
                <a:gd name="T86" fmla="*/ 116 w 116"/>
                <a:gd name="T87" fmla="*/ 189 h 203"/>
                <a:gd name="T88" fmla="*/ 110 w 116"/>
                <a:gd name="T89" fmla="*/ 14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6" h="203">
                  <a:moveTo>
                    <a:pt x="110" y="148"/>
                  </a:moveTo>
                  <a:lnTo>
                    <a:pt x="110" y="99"/>
                  </a:lnTo>
                  <a:lnTo>
                    <a:pt x="111" y="7"/>
                  </a:lnTo>
                  <a:lnTo>
                    <a:pt x="111" y="0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8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5" y="15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0" y="22"/>
                  </a:lnTo>
                  <a:lnTo>
                    <a:pt x="30" y="26"/>
                  </a:lnTo>
                  <a:lnTo>
                    <a:pt x="27" y="31"/>
                  </a:lnTo>
                  <a:lnTo>
                    <a:pt x="22" y="37"/>
                  </a:lnTo>
                  <a:lnTo>
                    <a:pt x="19" y="40"/>
                  </a:lnTo>
                  <a:lnTo>
                    <a:pt x="18" y="44"/>
                  </a:lnTo>
                  <a:lnTo>
                    <a:pt x="20" y="45"/>
                  </a:lnTo>
                  <a:lnTo>
                    <a:pt x="18" y="48"/>
                  </a:lnTo>
                  <a:lnTo>
                    <a:pt x="16" y="52"/>
                  </a:lnTo>
                  <a:lnTo>
                    <a:pt x="17" y="54"/>
                  </a:lnTo>
                  <a:lnTo>
                    <a:pt x="16" y="54"/>
                  </a:lnTo>
                  <a:lnTo>
                    <a:pt x="13" y="58"/>
                  </a:lnTo>
                  <a:lnTo>
                    <a:pt x="11" y="61"/>
                  </a:lnTo>
                  <a:lnTo>
                    <a:pt x="12" y="62"/>
                  </a:lnTo>
                  <a:lnTo>
                    <a:pt x="11" y="64"/>
                  </a:lnTo>
                  <a:lnTo>
                    <a:pt x="11" y="66"/>
                  </a:lnTo>
                  <a:lnTo>
                    <a:pt x="12" y="67"/>
                  </a:lnTo>
                  <a:lnTo>
                    <a:pt x="14" y="70"/>
                  </a:lnTo>
                  <a:lnTo>
                    <a:pt x="14" y="72"/>
                  </a:lnTo>
                  <a:lnTo>
                    <a:pt x="14" y="78"/>
                  </a:lnTo>
                  <a:lnTo>
                    <a:pt x="15" y="81"/>
                  </a:lnTo>
                  <a:lnTo>
                    <a:pt x="14" y="84"/>
                  </a:lnTo>
                  <a:lnTo>
                    <a:pt x="12" y="89"/>
                  </a:lnTo>
                  <a:lnTo>
                    <a:pt x="11" y="89"/>
                  </a:lnTo>
                  <a:lnTo>
                    <a:pt x="14" y="91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1" y="98"/>
                  </a:lnTo>
                  <a:lnTo>
                    <a:pt x="14" y="100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6" y="108"/>
                  </a:lnTo>
                  <a:lnTo>
                    <a:pt x="16" y="110"/>
                  </a:lnTo>
                  <a:lnTo>
                    <a:pt x="19" y="112"/>
                  </a:lnTo>
                  <a:lnTo>
                    <a:pt x="20" y="115"/>
                  </a:lnTo>
                  <a:lnTo>
                    <a:pt x="19" y="123"/>
                  </a:lnTo>
                  <a:lnTo>
                    <a:pt x="16" y="126"/>
                  </a:lnTo>
                  <a:lnTo>
                    <a:pt x="15" y="126"/>
                  </a:lnTo>
                  <a:lnTo>
                    <a:pt x="15" y="130"/>
                  </a:lnTo>
                  <a:lnTo>
                    <a:pt x="14" y="132"/>
                  </a:lnTo>
                  <a:lnTo>
                    <a:pt x="10" y="138"/>
                  </a:lnTo>
                  <a:lnTo>
                    <a:pt x="8" y="140"/>
                  </a:lnTo>
                  <a:lnTo>
                    <a:pt x="7" y="147"/>
                  </a:lnTo>
                  <a:lnTo>
                    <a:pt x="6" y="149"/>
                  </a:lnTo>
                  <a:lnTo>
                    <a:pt x="5" y="150"/>
                  </a:lnTo>
                  <a:lnTo>
                    <a:pt x="4" y="153"/>
                  </a:lnTo>
                  <a:lnTo>
                    <a:pt x="4" y="155"/>
                  </a:lnTo>
                  <a:lnTo>
                    <a:pt x="4" y="160"/>
                  </a:lnTo>
                  <a:lnTo>
                    <a:pt x="1" y="162"/>
                  </a:lnTo>
                  <a:lnTo>
                    <a:pt x="0" y="164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66" y="168"/>
                  </a:lnTo>
                  <a:lnTo>
                    <a:pt x="65" y="184"/>
                  </a:lnTo>
                  <a:lnTo>
                    <a:pt x="67" y="188"/>
                  </a:lnTo>
                  <a:lnTo>
                    <a:pt x="70" y="192"/>
                  </a:lnTo>
                  <a:lnTo>
                    <a:pt x="71" y="199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2" y="203"/>
                  </a:lnTo>
                  <a:lnTo>
                    <a:pt x="77" y="200"/>
                  </a:lnTo>
                  <a:lnTo>
                    <a:pt x="79" y="199"/>
                  </a:lnTo>
                  <a:lnTo>
                    <a:pt x="82" y="197"/>
                  </a:lnTo>
                  <a:lnTo>
                    <a:pt x="82" y="193"/>
                  </a:lnTo>
                  <a:lnTo>
                    <a:pt x="86" y="193"/>
                  </a:lnTo>
                  <a:lnTo>
                    <a:pt x="89" y="193"/>
                  </a:lnTo>
                  <a:lnTo>
                    <a:pt x="93" y="192"/>
                  </a:lnTo>
                  <a:lnTo>
                    <a:pt x="98" y="190"/>
                  </a:lnTo>
                  <a:lnTo>
                    <a:pt x="102" y="190"/>
                  </a:lnTo>
                  <a:lnTo>
                    <a:pt x="104" y="190"/>
                  </a:lnTo>
                  <a:lnTo>
                    <a:pt x="107" y="190"/>
                  </a:lnTo>
                  <a:lnTo>
                    <a:pt x="109" y="190"/>
                  </a:lnTo>
                  <a:lnTo>
                    <a:pt x="113" y="192"/>
                  </a:lnTo>
                  <a:lnTo>
                    <a:pt x="115" y="190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0" y="148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888B3CE-FB59-7CA1-2509-6120E989A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9760" y="2387428"/>
              <a:ext cx="242848" cy="177077"/>
            </a:xfrm>
            <a:custGeom>
              <a:avLst/>
              <a:gdLst>
                <a:gd name="T0" fmla="*/ 0 w 170"/>
                <a:gd name="T1" fmla="*/ 24 h 123"/>
                <a:gd name="T2" fmla="*/ 3 w 170"/>
                <a:gd name="T3" fmla="*/ 44 h 123"/>
                <a:gd name="T4" fmla="*/ 16 w 170"/>
                <a:gd name="T5" fmla="*/ 33 h 123"/>
                <a:gd name="T6" fmla="*/ 28 w 170"/>
                <a:gd name="T7" fmla="*/ 25 h 123"/>
                <a:gd name="T8" fmla="*/ 31 w 170"/>
                <a:gd name="T9" fmla="*/ 27 h 123"/>
                <a:gd name="T10" fmla="*/ 41 w 170"/>
                <a:gd name="T11" fmla="*/ 22 h 123"/>
                <a:gd name="T12" fmla="*/ 63 w 170"/>
                <a:gd name="T13" fmla="*/ 22 h 123"/>
                <a:gd name="T14" fmla="*/ 70 w 170"/>
                <a:gd name="T15" fmla="*/ 36 h 123"/>
                <a:gd name="T16" fmla="*/ 83 w 170"/>
                <a:gd name="T17" fmla="*/ 43 h 123"/>
                <a:gd name="T18" fmla="*/ 93 w 170"/>
                <a:gd name="T19" fmla="*/ 51 h 123"/>
                <a:gd name="T20" fmla="*/ 92 w 170"/>
                <a:gd name="T21" fmla="*/ 60 h 123"/>
                <a:gd name="T22" fmla="*/ 89 w 170"/>
                <a:gd name="T23" fmla="*/ 74 h 123"/>
                <a:gd name="T24" fmla="*/ 94 w 170"/>
                <a:gd name="T25" fmla="*/ 75 h 123"/>
                <a:gd name="T26" fmla="*/ 101 w 170"/>
                <a:gd name="T27" fmla="*/ 75 h 123"/>
                <a:gd name="T28" fmla="*/ 106 w 170"/>
                <a:gd name="T29" fmla="*/ 75 h 123"/>
                <a:gd name="T30" fmla="*/ 122 w 170"/>
                <a:gd name="T31" fmla="*/ 78 h 123"/>
                <a:gd name="T32" fmla="*/ 129 w 170"/>
                <a:gd name="T33" fmla="*/ 79 h 123"/>
                <a:gd name="T34" fmla="*/ 124 w 170"/>
                <a:gd name="T35" fmla="*/ 72 h 123"/>
                <a:gd name="T36" fmla="*/ 124 w 170"/>
                <a:gd name="T37" fmla="*/ 68 h 123"/>
                <a:gd name="T38" fmla="*/ 116 w 170"/>
                <a:gd name="T39" fmla="*/ 57 h 123"/>
                <a:gd name="T40" fmla="*/ 115 w 170"/>
                <a:gd name="T41" fmla="*/ 43 h 123"/>
                <a:gd name="T42" fmla="*/ 113 w 170"/>
                <a:gd name="T43" fmla="*/ 31 h 123"/>
                <a:gd name="T44" fmla="*/ 115 w 170"/>
                <a:gd name="T45" fmla="*/ 28 h 123"/>
                <a:gd name="T46" fmla="*/ 124 w 170"/>
                <a:gd name="T47" fmla="*/ 18 h 123"/>
                <a:gd name="T48" fmla="*/ 129 w 170"/>
                <a:gd name="T49" fmla="*/ 13 h 123"/>
                <a:gd name="T50" fmla="*/ 125 w 170"/>
                <a:gd name="T51" fmla="*/ 21 h 123"/>
                <a:gd name="T52" fmla="*/ 123 w 170"/>
                <a:gd name="T53" fmla="*/ 31 h 123"/>
                <a:gd name="T54" fmla="*/ 122 w 170"/>
                <a:gd name="T55" fmla="*/ 36 h 123"/>
                <a:gd name="T56" fmla="*/ 126 w 170"/>
                <a:gd name="T57" fmla="*/ 41 h 123"/>
                <a:gd name="T58" fmla="*/ 131 w 170"/>
                <a:gd name="T59" fmla="*/ 46 h 123"/>
                <a:gd name="T60" fmla="*/ 134 w 170"/>
                <a:gd name="T61" fmla="*/ 51 h 123"/>
                <a:gd name="T62" fmla="*/ 130 w 170"/>
                <a:gd name="T63" fmla="*/ 57 h 123"/>
                <a:gd name="T64" fmla="*/ 128 w 170"/>
                <a:gd name="T65" fmla="*/ 61 h 123"/>
                <a:gd name="T66" fmla="*/ 129 w 170"/>
                <a:gd name="T67" fmla="*/ 65 h 123"/>
                <a:gd name="T68" fmla="*/ 139 w 170"/>
                <a:gd name="T69" fmla="*/ 66 h 123"/>
                <a:gd name="T70" fmla="*/ 146 w 170"/>
                <a:gd name="T71" fmla="*/ 75 h 123"/>
                <a:gd name="T72" fmla="*/ 147 w 170"/>
                <a:gd name="T73" fmla="*/ 81 h 123"/>
                <a:gd name="T74" fmla="*/ 152 w 170"/>
                <a:gd name="T75" fmla="*/ 89 h 123"/>
                <a:gd name="T76" fmla="*/ 148 w 170"/>
                <a:gd name="T77" fmla="*/ 104 h 123"/>
                <a:gd name="T78" fmla="*/ 149 w 170"/>
                <a:gd name="T79" fmla="*/ 120 h 123"/>
                <a:gd name="T80" fmla="*/ 153 w 170"/>
                <a:gd name="T81" fmla="*/ 116 h 123"/>
                <a:gd name="T82" fmla="*/ 157 w 170"/>
                <a:gd name="T83" fmla="*/ 102 h 123"/>
                <a:gd name="T84" fmla="*/ 157 w 170"/>
                <a:gd name="T85" fmla="*/ 97 h 123"/>
                <a:gd name="T86" fmla="*/ 163 w 170"/>
                <a:gd name="T87" fmla="*/ 91 h 123"/>
                <a:gd name="T88" fmla="*/ 163 w 170"/>
                <a:gd name="T89" fmla="*/ 79 h 123"/>
                <a:gd name="T90" fmla="*/ 167 w 170"/>
                <a:gd name="T91" fmla="*/ 71 h 123"/>
                <a:gd name="T92" fmla="*/ 167 w 170"/>
                <a:gd name="T93" fmla="*/ 77 h 123"/>
                <a:gd name="T94" fmla="*/ 168 w 170"/>
                <a:gd name="T95" fmla="*/ 82 h 123"/>
                <a:gd name="T96" fmla="*/ 170 w 170"/>
                <a:gd name="T97" fmla="*/ 68 h 123"/>
                <a:gd name="T98" fmla="*/ 169 w 170"/>
                <a:gd name="T99" fmla="*/ 54 h 123"/>
                <a:gd name="T100" fmla="*/ 134 w 170"/>
                <a:gd name="T101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0" h="123">
                  <a:moveTo>
                    <a:pt x="134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3" y="51"/>
                    <a:pt x="93" y="51"/>
                    <a:pt x="93" y="51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4" y="75"/>
                    <a:pt x="94" y="75"/>
                    <a:pt x="94" y="75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6" y="80"/>
                    <a:pt x="126" y="80"/>
                    <a:pt x="126" y="80"/>
                  </a:cubicBezTo>
                  <a:cubicBezTo>
                    <a:pt x="129" y="79"/>
                    <a:pt x="129" y="79"/>
                    <a:pt x="129" y="79"/>
                  </a:cubicBezTo>
                  <a:cubicBezTo>
                    <a:pt x="127" y="75"/>
                    <a:pt x="127" y="75"/>
                    <a:pt x="127" y="75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8" y="22"/>
                    <a:pt x="118" y="22"/>
                    <a:pt x="118" y="22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22" y="36"/>
                    <a:pt x="122" y="36"/>
                    <a:pt x="122" y="36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6" y="41"/>
                    <a:pt x="126" y="41"/>
                    <a:pt x="126" y="41"/>
                  </a:cubicBezTo>
                  <a:cubicBezTo>
                    <a:pt x="128" y="42"/>
                    <a:pt x="128" y="42"/>
                    <a:pt x="128" y="42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3" y="66"/>
                    <a:pt x="133" y="66"/>
                    <a:pt x="133" y="66"/>
                  </a:cubicBezTo>
                  <a:cubicBezTo>
                    <a:pt x="139" y="66"/>
                    <a:pt x="139" y="66"/>
                    <a:pt x="139" y="66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2" y="89"/>
                    <a:pt x="152" y="89"/>
                    <a:pt x="152" y="89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14"/>
                    <a:pt x="148" y="114"/>
                    <a:pt x="148" y="114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1" y="123"/>
                    <a:pt x="151" y="123"/>
                    <a:pt x="151" y="123"/>
                  </a:cubicBezTo>
                  <a:cubicBezTo>
                    <a:pt x="153" y="116"/>
                    <a:pt x="153" y="116"/>
                    <a:pt x="153" y="116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60" y="95"/>
                    <a:pt x="160" y="95"/>
                    <a:pt x="160" y="95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7" y="71"/>
                    <a:pt x="167" y="71"/>
                    <a:pt x="167" y="71"/>
                  </a:cubicBezTo>
                  <a:cubicBezTo>
                    <a:pt x="168" y="74"/>
                    <a:pt x="168" y="74"/>
                    <a:pt x="168" y="74"/>
                  </a:cubicBezTo>
                  <a:cubicBezTo>
                    <a:pt x="167" y="77"/>
                    <a:pt x="167" y="77"/>
                    <a:pt x="167" y="77"/>
                  </a:cubicBezTo>
                  <a:cubicBezTo>
                    <a:pt x="167" y="77"/>
                    <a:pt x="165" y="80"/>
                    <a:pt x="165" y="80"/>
                  </a:cubicBezTo>
                  <a:cubicBezTo>
                    <a:pt x="166" y="81"/>
                    <a:pt x="168" y="82"/>
                    <a:pt x="168" y="82"/>
                  </a:cubicBezTo>
                  <a:cubicBezTo>
                    <a:pt x="170" y="77"/>
                    <a:pt x="170" y="77"/>
                    <a:pt x="170" y="77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48" y="57"/>
                    <a:pt x="148" y="57"/>
                    <a:pt x="148" y="57"/>
                  </a:cubicBezTo>
                  <a:lnTo>
                    <a:pt x="134" y="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41B07387-7DB2-03C6-E506-212CAAAEE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352" y="2367191"/>
              <a:ext cx="249594" cy="246221"/>
            </a:xfrm>
            <a:custGeom>
              <a:avLst/>
              <a:gdLst>
                <a:gd name="T0" fmla="*/ 24 w 148"/>
                <a:gd name="T1" fmla="*/ 136 h 146"/>
                <a:gd name="T2" fmla="*/ 31 w 148"/>
                <a:gd name="T3" fmla="*/ 144 h 146"/>
                <a:gd name="T4" fmla="*/ 38 w 148"/>
                <a:gd name="T5" fmla="*/ 146 h 146"/>
                <a:gd name="T6" fmla="*/ 48 w 148"/>
                <a:gd name="T7" fmla="*/ 142 h 146"/>
                <a:gd name="T8" fmla="*/ 64 w 148"/>
                <a:gd name="T9" fmla="*/ 134 h 146"/>
                <a:gd name="T10" fmla="*/ 79 w 148"/>
                <a:gd name="T11" fmla="*/ 125 h 146"/>
                <a:gd name="T12" fmla="*/ 79 w 148"/>
                <a:gd name="T13" fmla="*/ 112 h 146"/>
                <a:gd name="T14" fmla="*/ 87 w 148"/>
                <a:gd name="T15" fmla="*/ 99 h 146"/>
                <a:gd name="T16" fmla="*/ 91 w 148"/>
                <a:gd name="T17" fmla="*/ 80 h 146"/>
                <a:gd name="T18" fmla="*/ 100 w 148"/>
                <a:gd name="T19" fmla="*/ 84 h 146"/>
                <a:gd name="T20" fmla="*/ 103 w 148"/>
                <a:gd name="T21" fmla="*/ 83 h 146"/>
                <a:gd name="T22" fmla="*/ 108 w 148"/>
                <a:gd name="T23" fmla="*/ 71 h 146"/>
                <a:gd name="T24" fmla="*/ 110 w 148"/>
                <a:gd name="T25" fmla="*/ 67 h 146"/>
                <a:gd name="T26" fmla="*/ 114 w 148"/>
                <a:gd name="T27" fmla="*/ 69 h 146"/>
                <a:gd name="T28" fmla="*/ 122 w 148"/>
                <a:gd name="T29" fmla="*/ 57 h 146"/>
                <a:gd name="T30" fmla="*/ 126 w 148"/>
                <a:gd name="T31" fmla="*/ 47 h 146"/>
                <a:gd name="T32" fmla="*/ 135 w 148"/>
                <a:gd name="T33" fmla="*/ 44 h 146"/>
                <a:gd name="T34" fmla="*/ 143 w 148"/>
                <a:gd name="T35" fmla="*/ 47 h 146"/>
                <a:gd name="T36" fmla="*/ 148 w 148"/>
                <a:gd name="T37" fmla="*/ 43 h 146"/>
                <a:gd name="T38" fmla="*/ 145 w 148"/>
                <a:gd name="T39" fmla="*/ 36 h 146"/>
                <a:gd name="T40" fmla="*/ 130 w 148"/>
                <a:gd name="T41" fmla="*/ 28 h 146"/>
                <a:gd name="T42" fmla="*/ 120 w 148"/>
                <a:gd name="T43" fmla="*/ 31 h 146"/>
                <a:gd name="T44" fmla="*/ 113 w 148"/>
                <a:gd name="T45" fmla="*/ 34 h 146"/>
                <a:gd name="T46" fmla="*/ 107 w 148"/>
                <a:gd name="T47" fmla="*/ 40 h 146"/>
                <a:gd name="T48" fmla="*/ 94 w 148"/>
                <a:gd name="T49" fmla="*/ 50 h 146"/>
                <a:gd name="T50" fmla="*/ 88 w 148"/>
                <a:gd name="T51" fmla="*/ 33 h 146"/>
                <a:gd name="T52" fmla="*/ 51 w 148"/>
                <a:gd name="T53" fmla="*/ 0 h 146"/>
                <a:gd name="T54" fmla="*/ 47 w 148"/>
                <a:gd name="T55" fmla="*/ 3 h 146"/>
                <a:gd name="T56" fmla="*/ 48 w 148"/>
                <a:gd name="T57" fmla="*/ 7 h 146"/>
                <a:gd name="T58" fmla="*/ 48 w 148"/>
                <a:gd name="T59" fmla="*/ 19 h 146"/>
                <a:gd name="T60" fmla="*/ 47 w 148"/>
                <a:gd name="T61" fmla="*/ 28 h 146"/>
                <a:gd name="T62" fmla="*/ 46 w 148"/>
                <a:gd name="T63" fmla="*/ 39 h 146"/>
                <a:gd name="T64" fmla="*/ 36 w 148"/>
                <a:gd name="T65" fmla="*/ 51 h 146"/>
                <a:gd name="T66" fmla="*/ 28 w 148"/>
                <a:gd name="T67" fmla="*/ 55 h 146"/>
                <a:gd name="T68" fmla="*/ 21 w 148"/>
                <a:gd name="T69" fmla="*/ 65 h 146"/>
                <a:gd name="T70" fmla="*/ 19 w 148"/>
                <a:gd name="T71" fmla="*/ 76 h 146"/>
                <a:gd name="T72" fmla="*/ 12 w 148"/>
                <a:gd name="T73" fmla="*/ 76 h 146"/>
                <a:gd name="T74" fmla="*/ 9 w 148"/>
                <a:gd name="T75" fmla="*/ 91 h 146"/>
                <a:gd name="T76" fmla="*/ 3 w 148"/>
                <a:gd name="T77" fmla="*/ 98 h 146"/>
                <a:gd name="T78" fmla="*/ 3 w 148"/>
                <a:gd name="T79" fmla="*/ 114 h 146"/>
                <a:gd name="T80" fmla="*/ 10 w 148"/>
                <a:gd name="T81" fmla="*/ 127 h 146"/>
                <a:gd name="T82" fmla="*/ 19 w 148"/>
                <a:gd name="T83" fmla="*/ 138 h 146"/>
                <a:gd name="T84" fmla="*/ 21 w 148"/>
                <a:gd name="T85" fmla="*/ 13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6">
                  <a:moveTo>
                    <a:pt x="21" y="136"/>
                  </a:moveTo>
                  <a:lnTo>
                    <a:pt x="24" y="136"/>
                  </a:lnTo>
                  <a:lnTo>
                    <a:pt x="25" y="139"/>
                  </a:lnTo>
                  <a:lnTo>
                    <a:pt x="31" y="144"/>
                  </a:lnTo>
                  <a:lnTo>
                    <a:pt x="36" y="146"/>
                  </a:lnTo>
                  <a:lnTo>
                    <a:pt x="38" y="146"/>
                  </a:lnTo>
                  <a:lnTo>
                    <a:pt x="44" y="139"/>
                  </a:lnTo>
                  <a:lnTo>
                    <a:pt x="48" y="142"/>
                  </a:lnTo>
                  <a:lnTo>
                    <a:pt x="57" y="140"/>
                  </a:lnTo>
                  <a:lnTo>
                    <a:pt x="64" y="134"/>
                  </a:lnTo>
                  <a:lnTo>
                    <a:pt x="75" y="128"/>
                  </a:lnTo>
                  <a:lnTo>
                    <a:pt x="79" y="125"/>
                  </a:lnTo>
                  <a:lnTo>
                    <a:pt x="78" y="117"/>
                  </a:lnTo>
                  <a:lnTo>
                    <a:pt x="79" y="112"/>
                  </a:lnTo>
                  <a:lnTo>
                    <a:pt x="84" y="107"/>
                  </a:lnTo>
                  <a:lnTo>
                    <a:pt x="87" y="99"/>
                  </a:lnTo>
                  <a:lnTo>
                    <a:pt x="90" y="87"/>
                  </a:lnTo>
                  <a:lnTo>
                    <a:pt x="91" y="80"/>
                  </a:lnTo>
                  <a:lnTo>
                    <a:pt x="95" y="82"/>
                  </a:lnTo>
                  <a:lnTo>
                    <a:pt x="100" y="84"/>
                  </a:lnTo>
                  <a:lnTo>
                    <a:pt x="102" y="85"/>
                  </a:lnTo>
                  <a:lnTo>
                    <a:pt x="103" y="83"/>
                  </a:lnTo>
                  <a:lnTo>
                    <a:pt x="106" y="75"/>
                  </a:lnTo>
                  <a:lnTo>
                    <a:pt x="108" y="71"/>
                  </a:lnTo>
                  <a:lnTo>
                    <a:pt x="109" y="67"/>
                  </a:lnTo>
                  <a:lnTo>
                    <a:pt x="110" y="67"/>
                  </a:lnTo>
                  <a:lnTo>
                    <a:pt x="113" y="67"/>
                  </a:lnTo>
                  <a:lnTo>
                    <a:pt x="114" y="69"/>
                  </a:lnTo>
                  <a:lnTo>
                    <a:pt x="119" y="60"/>
                  </a:lnTo>
                  <a:lnTo>
                    <a:pt x="122" y="57"/>
                  </a:lnTo>
                  <a:lnTo>
                    <a:pt x="124" y="54"/>
                  </a:lnTo>
                  <a:lnTo>
                    <a:pt x="126" y="47"/>
                  </a:lnTo>
                  <a:lnTo>
                    <a:pt x="126" y="39"/>
                  </a:lnTo>
                  <a:lnTo>
                    <a:pt x="135" y="44"/>
                  </a:lnTo>
                  <a:lnTo>
                    <a:pt x="141" y="47"/>
                  </a:lnTo>
                  <a:lnTo>
                    <a:pt x="143" y="47"/>
                  </a:lnTo>
                  <a:lnTo>
                    <a:pt x="146" y="44"/>
                  </a:lnTo>
                  <a:lnTo>
                    <a:pt x="148" y="43"/>
                  </a:lnTo>
                  <a:lnTo>
                    <a:pt x="147" y="43"/>
                  </a:lnTo>
                  <a:lnTo>
                    <a:pt x="145" y="36"/>
                  </a:lnTo>
                  <a:lnTo>
                    <a:pt x="141" y="31"/>
                  </a:lnTo>
                  <a:lnTo>
                    <a:pt x="130" y="28"/>
                  </a:lnTo>
                  <a:lnTo>
                    <a:pt x="123" y="31"/>
                  </a:lnTo>
                  <a:lnTo>
                    <a:pt x="120" y="31"/>
                  </a:lnTo>
                  <a:lnTo>
                    <a:pt x="114" y="35"/>
                  </a:lnTo>
                  <a:lnTo>
                    <a:pt x="113" y="34"/>
                  </a:lnTo>
                  <a:lnTo>
                    <a:pt x="112" y="34"/>
                  </a:lnTo>
                  <a:lnTo>
                    <a:pt x="107" y="40"/>
                  </a:lnTo>
                  <a:lnTo>
                    <a:pt x="102" y="40"/>
                  </a:lnTo>
                  <a:lnTo>
                    <a:pt x="94" y="50"/>
                  </a:lnTo>
                  <a:lnTo>
                    <a:pt x="91" y="50"/>
                  </a:lnTo>
                  <a:lnTo>
                    <a:pt x="88" y="33"/>
                  </a:lnTo>
                  <a:lnTo>
                    <a:pt x="57" y="39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7" y="3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15"/>
                  </a:lnTo>
                  <a:lnTo>
                    <a:pt x="48" y="19"/>
                  </a:lnTo>
                  <a:lnTo>
                    <a:pt x="47" y="22"/>
                  </a:lnTo>
                  <a:lnTo>
                    <a:pt x="47" y="28"/>
                  </a:lnTo>
                  <a:lnTo>
                    <a:pt x="46" y="36"/>
                  </a:lnTo>
                  <a:lnTo>
                    <a:pt x="46" y="39"/>
                  </a:lnTo>
                  <a:lnTo>
                    <a:pt x="44" y="44"/>
                  </a:lnTo>
                  <a:lnTo>
                    <a:pt x="36" y="51"/>
                  </a:lnTo>
                  <a:lnTo>
                    <a:pt x="33" y="55"/>
                  </a:lnTo>
                  <a:lnTo>
                    <a:pt x="28" y="55"/>
                  </a:lnTo>
                  <a:lnTo>
                    <a:pt x="24" y="61"/>
                  </a:lnTo>
                  <a:lnTo>
                    <a:pt x="21" y="65"/>
                  </a:lnTo>
                  <a:lnTo>
                    <a:pt x="20" y="75"/>
                  </a:lnTo>
                  <a:lnTo>
                    <a:pt x="19" y="76"/>
                  </a:lnTo>
                  <a:lnTo>
                    <a:pt x="15" y="73"/>
                  </a:lnTo>
                  <a:lnTo>
                    <a:pt x="12" y="76"/>
                  </a:lnTo>
                  <a:lnTo>
                    <a:pt x="9" y="87"/>
                  </a:lnTo>
                  <a:lnTo>
                    <a:pt x="9" y="91"/>
                  </a:lnTo>
                  <a:lnTo>
                    <a:pt x="7" y="94"/>
                  </a:lnTo>
                  <a:lnTo>
                    <a:pt x="3" y="98"/>
                  </a:lnTo>
                  <a:lnTo>
                    <a:pt x="0" y="101"/>
                  </a:lnTo>
                  <a:lnTo>
                    <a:pt x="3" y="114"/>
                  </a:lnTo>
                  <a:lnTo>
                    <a:pt x="5" y="120"/>
                  </a:lnTo>
                  <a:lnTo>
                    <a:pt x="10" y="127"/>
                  </a:lnTo>
                  <a:lnTo>
                    <a:pt x="15" y="132"/>
                  </a:lnTo>
                  <a:lnTo>
                    <a:pt x="19" y="138"/>
                  </a:lnTo>
                  <a:lnTo>
                    <a:pt x="20" y="138"/>
                  </a:lnTo>
                  <a:lnTo>
                    <a:pt x="21" y="136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D78F9E8-1233-40CE-18E8-8C7AF12E8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5395" y="2498733"/>
              <a:ext cx="398000" cy="205746"/>
            </a:xfrm>
            <a:custGeom>
              <a:avLst/>
              <a:gdLst>
                <a:gd name="T0" fmla="*/ 207 w 236"/>
                <a:gd name="T1" fmla="*/ 91 h 122"/>
                <a:gd name="T2" fmla="*/ 214 w 236"/>
                <a:gd name="T3" fmla="*/ 88 h 122"/>
                <a:gd name="T4" fmla="*/ 220 w 236"/>
                <a:gd name="T5" fmla="*/ 74 h 122"/>
                <a:gd name="T6" fmla="*/ 235 w 236"/>
                <a:gd name="T7" fmla="*/ 64 h 122"/>
                <a:gd name="T8" fmla="*/ 232 w 236"/>
                <a:gd name="T9" fmla="*/ 54 h 122"/>
                <a:gd name="T10" fmla="*/ 222 w 236"/>
                <a:gd name="T11" fmla="*/ 42 h 122"/>
                <a:gd name="T12" fmla="*/ 217 w 236"/>
                <a:gd name="T13" fmla="*/ 23 h 122"/>
                <a:gd name="T14" fmla="*/ 215 w 236"/>
                <a:gd name="T15" fmla="*/ 22 h 122"/>
                <a:gd name="T16" fmla="*/ 207 w 236"/>
                <a:gd name="T17" fmla="*/ 13 h 122"/>
                <a:gd name="T18" fmla="*/ 203 w 236"/>
                <a:gd name="T19" fmla="*/ 11 h 122"/>
                <a:gd name="T20" fmla="*/ 199 w 236"/>
                <a:gd name="T21" fmla="*/ 15 h 122"/>
                <a:gd name="T22" fmla="*/ 192 w 236"/>
                <a:gd name="T23" fmla="*/ 17 h 122"/>
                <a:gd name="T24" fmla="*/ 184 w 236"/>
                <a:gd name="T25" fmla="*/ 13 h 122"/>
                <a:gd name="T26" fmla="*/ 181 w 236"/>
                <a:gd name="T27" fmla="*/ 16 h 122"/>
                <a:gd name="T28" fmla="*/ 178 w 236"/>
                <a:gd name="T29" fmla="*/ 18 h 122"/>
                <a:gd name="T30" fmla="*/ 174 w 236"/>
                <a:gd name="T31" fmla="*/ 15 h 122"/>
                <a:gd name="T32" fmla="*/ 166 w 236"/>
                <a:gd name="T33" fmla="*/ 13 h 122"/>
                <a:gd name="T34" fmla="*/ 163 w 236"/>
                <a:gd name="T35" fmla="*/ 7 h 122"/>
                <a:gd name="T36" fmla="*/ 154 w 236"/>
                <a:gd name="T37" fmla="*/ 0 h 122"/>
                <a:gd name="T38" fmla="*/ 148 w 236"/>
                <a:gd name="T39" fmla="*/ 3 h 122"/>
                <a:gd name="T40" fmla="*/ 141 w 236"/>
                <a:gd name="T41" fmla="*/ 2 h 122"/>
                <a:gd name="T42" fmla="*/ 144 w 236"/>
                <a:gd name="T43" fmla="*/ 7 h 122"/>
                <a:gd name="T44" fmla="*/ 144 w 236"/>
                <a:gd name="T45" fmla="*/ 15 h 122"/>
                <a:gd name="T46" fmla="*/ 138 w 236"/>
                <a:gd name="T47" fmla="*/ 17 h 122"/>
                <a:gd name="T48" fmla="*/ 126 w 236"/>
                <a:gd name="T49" fmla="*/ 20 h 122"/>
                <a:gd name="T50" fmla="*/ 125 w 236"/>
                <a:gd name="T51" fmla="*/ 23 h 122"/>
                <a:gd name="T52" fmla="*/ 124 w 236"/>
                <a:gd name="T53" fmla="*/ 29 h 122"/>
                <a:gd name="T54" fmla="*/ 120 w 236"/>
                <a:gd name="T55" fmla="*/ 37 h 122"/>
                <a:gd name="T56" fmla="*/ 115 w 236"/>
                <a:gd name="T57" fmla="*/ 39 h 122"/>
                <a:gd name="T58" fmla="*/ 112 w 236"/>
                <a:gd name="T59" fmla="*/ 47 h 122"/>
                <a:gd name="T60" fmla="*/ 104 w 236"/>
                <a:gd name="T61" fmla="*/ 52 h 122"/>
                <a:gd name="T62" fmla="*/ 100 w 236"/>
                <a:gd name="T63" fmla="*/ 48 h 122"/>
                <a:gd name="T64" fmla="*/ 97 w 236"/>
                <a:gd name="T65" fmla="*/ 44 h 122"/>
                <a:gd name="T66" fmla="*/ 93 w 236"/>
                <a:gd name="T67" fmla="*/ 51 h 122"/>
                <a:gd name="T68" fmla="*/ 92 w 236"/>
                <a:gd name="T69" fmla="*/ 58 h 122"/>
                <a:gd name="T70" fmla="*/ 86 w 236"/>
                <a:gd name="T71" fmla="*/ 55 h 122"/>
                <a:gd name="T72" fmla="*/ 80 w 236"/>
                <a:gd name="T73" fmla="*/ 56 h 122"/>
                <a:gd name="T74" fmla="*/ 76 w 236"/>
                <a:gd name="T75" fmla="*/ 61 h 122"/>
                <a:gd name="T76" fmla="*/ 71 w 236"/>
                <a:gd name="T77" fmla="*/ 60 h 122"/>
                <a:gd name="T78" fmla="*/ 63 w 236"/>
                <a:gd name="T79" fmla="*/ 57 h 122"/>
                <a:gd name="T80" fmla="*/ 57 w 236"/>
                <a:gd name="T81" fmla="*/ 61 h 122"/>
                <a:gd name="T82" fmla="*/ 49 w 236"/>
                <a:gd name="T83" fmla="*/ 66 h 122"/>
                <a:gd name="T84" fmla="*/ 43 w 236"/>
                <a:gd name="T85" fmla="*/ 67 h 122"/>
                <a:gd name="T86" fmla="*/ 43 w 236"/>
                <a:gd name="T87" fmla="*/ 72 h 122"/>
                <a:gd name="T88" fmla="*/ 44 w 236"/>
                <a:gd name="T89" fmla="*/ 78 h 122"/>
                <a:gd name="T90" fmla="*/ 36 w 236"/>
                <a:gd name="T91" fmla="*/ 81 h 122"/>
                <a:gd name="T92" fmla="*/ 33 w 236"/>
                <a:gd name="T93" fmla="*/ 88 h 122"/>
                <a:gd name="T94" fmla="*/ 33 w 236"/>
                <a:gd name="T95" fmla="*/ 94 h 122"/>
                <a:gd name="T96" fmla="*/ 27 w 236"/>
                <a:gd name="T97" fmla="*/ 94 h 122"/>
                <a:gd name="T98" fmla="*/ 19 w 236"/>
                <a:gd name="T99" fmla="*/ 89 h 122"/>
                <a:gd name="T100" fmla="*/ 14 w 236"/>
                <a:gd name="T101" fmla="*/ 93 h 122"/>
                <a:gd name="T102" fmla="*/ 10 w 236"/>
                <a:gd name="T103" fmla="*/ 97 h 122"/>
                <a:gd name="T104" fmla="*/ 14 w 236"/>
                <a:gd name="T105" fmla="*/ 102 h 122"/>
                <a:gd name="T106" fmla="*/ 14 w 236"/>
                <a:gd name="T107" fmla="*/ 107 h 122"/>
                <a:gd name="T108" fmla="*/ 12 w 236"/>
                <a:gd name="T109" fmla="*/ 115 h 122"/>
                <a:gd name="T110" fmla="*/ 7 w 236"/>
                <a:gd name="T111" fmla="*/ 116 h 122"/>
                <a:gd name="T112" fmla="*/ 5 w 236"/>
                <a:gd name="T113" fmla="*/ 117 h 122"/>
                <a:gd name="T114" fmla="*/ 0 w 236"/>
                <a:gd name="T115" fmla="*/ 117 h 122"/>
                <a:gd name="T116" fmla="*/ 0 w 236"/>
                <a:gd name="T117" fmla="*/ 121 h 122"/>
                <a:gd name="T118" fmla="*/ 2 w 236"/>
                <a:gd name="T119" fmla="*/ 121 h 122"/>
                <a:gd name="T120" fmla="*/ 50 w 236"/>
                <a:gd name="T121" fmla="*/ 111 h 122"/>
                <a:gd name="T122" fmla="*/ 192 w 236"/>
                <a:gd name="T123" fmla="*/ 100 h 122"/>
                <a:gd name="T124" fmla="*/ 202 w 236"/>
                <a:gd name="T12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6" h="122">
                  <a:moveTo>
                    <a:pt x="202" y="94"/>
                  </a:moveTo>
                  <a:lnTo>
                    <a:pt x="207" y="91"/>
                  </a:lnTo>
                  <a:lnTo>
                    <a:pt x="210" y="89"/>
                  </a:lnTo>
                  <a:lnTo>
                    <a:pt x="214" y="88"/>
                  </a:lnTo>
                  <a:lnTo>
                    <a:pt x="217" y="79"/>
                  </a:lnTo>
                  <a:lnTo>
                    <a:pt x="220" y="74"/>
                  </a:lnTo>
                  <a:lnTo>
                    <a:pt x="231" y="70"/>
                  </a:lnTo>
                  <a:lnTo>
                    <a:pt x="235" y="64"/>
                  </a:lnTo>
                  <a:lnTo>
                    <a:pt x="236" y="60"/>
                  </a:lnTo>
                  <a:lnTo>
                    <a:pt x="232" y="54"/>
                  </a:lnTo>
                  <a:lnTo>
                    <a:pt x="227" y="49"/>
                  </a:lnTo>
                  <a:lnTo>
                    <a:pt x="222" y="42"/>
                  </a:lnTo>
                  <a:lnTo>
                    <a:pt x="220" y="36"/>
                  </a:lnTo>
                  <a:lnTo>
                    <a:pt x="217" y="23"/>
                  </a:lnTo>
                  <a:lnTo>
                    <a:pt x="218" y="22"/>
                  </a:lnTo>
                  <a:lnTo>
                    <a:pt x="215" y="22"/>
                  </a:lnTo>
                  <a:lnTo>
                    <a:pt x="211" y="18"/>
                  </a:lnTo>
                  <a:lnTo>
                    <a:pt x="207" y="13"/>
                  </a:lnTo>
                  <a:lnTo>
                    <a:pt x="204" y="10"/>
                  </a:lnTo>
                  <a:lnTo>
                    <a:pt x="203" y="11"/>
                  </a:lnTo>
                  <a:lnTo>
                    <a:pt x="201" y="12"/>
                  </a:lnTo>
                  <a:lnTo>
                    <a:pt x="199" y="15"/>
                  </a:lnTo>
                  <a:lnTo>
                    <a:pt x="198" y="16"/>
                  </a:lnTo>
                  <a:lnTo>
                    <a:pt x="192" y="17"/>
                  </a:lnTo>
                  <a:lnTo>
                    <a:pt x="187" y="15"/>
                  </a:lnTo>
                  <a:lnTo>
                    <a:pt x="184" y="13"/>
                  </a:lnTo>
                  <a:lnTo>
                    <a:pt x="183" y="14"/>
                  </a:lnTo>
                  <a:lnTo>
                    <a:pt x="181" y="16"/>
                  </a:lnTo>
                  <a:lnTo>
                    <a:pt x="181" y="17"/>
                  </a:lnTo>
                  <a:lnTo>
                    <a:pt x="178" y="18"/>
                  </a:lnTo>
                  <a:lnTo>
                    <a:pt x="176" y="16"/>
                  </a:lnTo>
                  <a:lnTo>
                    <a:pt x="174" y="15"/>
                  </a:lnTo>
                  <a:lnTo>
                    <a:pt x="171" y="14"/>
                  </a:lnTo>
                  <a:lnTo>
                    <a:pt x="166" y="13"/>
                  </a:lnTo>
                  <a:lnTo>
                    <a:pt x="165" y="11"/>
                  </a:lnTo>
                  <a:lnTo>
                    <a:pt x="163" y="7"/>
                  </a:lnTo>
                  <a:lnTo>
                    <a:pt x="159" y="4"/>
                  </a:lnTo>
                  <a:lnTo>
                    <a:pt x="154" y="0"/>
                  </a:lnTo>
                  <a:lnTo>
                    <a:pt x="153" y="1"/>
                  </a:lnTo>
                  <a:lnTo>
                    <a:pt x="148" y="3"/>
                  </a:lnTo>
                  <a:lnTo>
                    <a:pt x="143" y="1"/>
                  </a:lnTo>
                  <a:lnTo>
                    <a:pt x="141" y="2"/>
                  </a:lnTo>
                  <a:lnTo>
                    <a:pt x="142" y="6"/>
                  </a:lnTo>
                  <a:lnTo>
                    <a:pt x="144" y="7"/>
                  </a:lnTo>
                  <a:lnTo>
                    <a:pt x="143" y="9"/>
                  </a:lnTo>
                  <a:lnTo>
                    <a:pt x="144" y="15"/>
                  </a:lnTo>
                  <a:lnTo>
                    <a:pt x="142" y="17"/>
                  </a:lnTo>
                  <a:lnTo>
                    <a:pt x="138" y="17"/>
                  </a:lnTo>
                  <a:lnTo>
                    <a:pt x="134" y="19"/>
                  </a:lnTo>
                  <a:lnTo>
                    <a:pt x="126" y="20"/>
                  </a:lnTo>
                  <a:lnTo>
                    <a:pt x="125" y="21"/>
                  </a:lnTo>
                  <a:lnTo>
                    <a:pt x="125" y="23"/>
                  </a:lnTo>
                  <a:lnTo>
                    <a:pt x="124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20" y="37"/>
                  </a:lnTo>
                  <a:lnTo>
                    <a:pt x="118" y="39"/>
                  </a:lnTo>
                  <a:lnTo>
                    <a:pt x="115" y="39"/>
                  </a:lnTo>
                  <a:lnTo>
                    <a:pt x="112" y="44"/>
                  </a:lnTo>
                  <a:lnTo>
                    <a:pt x="112" y="47"/>
                  </a:lnTo>
                  <a:lnTo>
                    <a:pt x="110" y="51"/>
                  </a:lnTo>
                  <a:lnTo>
                    <a:pt x="104" y="52"/>
                  </a:lnTo>
                  <a:lnTo>
                    <a:pt x="103" y="51"/>
                  </a:lnTo>
                  <a:lnTo>
                    <a:pt x="100" y="48"/>
                  </a:lnTo>
                  <a:lnTo>
                    <a:pt x="99" y="44"/>
                  </a:lnTo>
                  <a:lnTo>
                    <a:pt x="97" y="44"/>
                  </a:lnTo>
                  <a:lnTo>
                    <a:pt x="96" y="48"/>
                  </a:lnTo>
                  <a:lnTo>
                    <a:pt x="93" y="51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8" y="57"/>
                  </a:lnTo>
                  <a:lnTo>
                    <a:pt x="86" y="55"/>
                  </a:lnTo>
                  <a:lnTo>
                    <a:pt x="82" y="55"/>
                  </a:lnTo>
                  <a:lnTo>
                    <a:pt x="80" y="56"/>
                  </a:lnTo>
                  <a:lnTo>
                    <a:pt x="76" y="57"/>
                  </a:lnTo>
                  <a:lnTo>
                    <a:pt x="76" y="61"/>
                  </a:lnTo>
                  <a:lnTo>
                    <a:pt x="75" y="62"/>
                  </a:lnTo>
                  <a:lnTo>
                    <a:pt x="71" y="60"/>
                  </a:lnTo>
                  <a:lnTo>
                    <a:pt x="68" y="57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7" y="61"/>
                  </a:lnTo>
                  <a:lnTo>
                    <a:pt x="49" y="61"/>
                  </a:lnTo>
                  <a:lnTo>
                    <a:pt x="49" y="66"/>
                  </a:lnTo>
                  <a:lnTo>
                    <a:pt x="46" y="66"/>
                  </a:lnTo>
                  <a:lnTo>
                    <a:pt x="43" y="67"/>
                  </a:lnTo>
                  <a:lnTo>
                    <a:pt x="43" y="71"/>
                  </a:lnTo>
                  <a:lnTo>
                    <a:pt x="43" y="72"/>
                  </a:lnTo>
                  <a:lnTo>
                    <a:pt x="43" y="75"/>
                  </a:lnTo>
                  <a:lnTo>
                    <a:pt x="44" y="78"/>
                  </a:lnTo>
                  <a:lnTo>
                    <a:pt x="42" y="79"/>
                  </a:lnTo>
                  <a:lnTo>
                    <a:pt x="36" y="81"/>
                  </a:lnTo>
                  <a:lnTo>
                    <a:pt x="33" y="83"/>
                  </a:lnTo>
                  <a:lnTo>
                    <a:pt x="33" y="88"/>
                  </a:lnTo>
                  <a:lnTo>
                    <a:pt x="35" y="93"/>
                  </a:lnTo>
                  <a:lnTo>
                    <a:pt x="33" y="94"/>
                  </a:lnTo>
                  <a:lnTo>
                    <a:pt x="30" y="94"/>
                  </a:lnTo>
                  <a:lnTo>
                    <a:pt x="27" y="94"/>
                  </a:lnTo>
                  <a:lnTo>
                    <a:pt x="23" y="91"/>
                  </a:lnTo>
                  <a:lnTo>
                    <a:pt x="19" y="89"/>
                  </a:lnTo>
                  <a:lnTo>
                    <a:pt x="17" y="90"/>
                  </a:lnTo>
                  <a:lnTo>
                    <a:pt x="14" y="93"/>
                  </a:lnTo>
                  <a:lnTo>
                    <a:pt x="11" y="94"/>
                  </a:lnTo>
                  <a:lnTo>
                    <a:pt x="10" y="97"/>
                  </a:lnTo>
                  <a:lnTo>
                    <a:pt x="10" y="100"/>
                  </a:lnTo>
                  <a:lnTo>
                    <a:pt x="14" y="102"/>
                  </a:lnTo>
                  <a:lnTo>
                    <a:pt x="14" y="104"/>
                  </a:lnTo>
                  <a:lnTo>
                    <a:pt x="14" y="107"/>
                  </a:lnTo>
                  <a:lnTo>
                    <a:pt x="14" y="112"/>
                  </a:lnTo>
                  <a:lnTo>
                    <a:pt x="12" y="115"/>
                  </a:lnTo>
                  <a:lnTo>
                    <a:pt x="10" y="116"/>
                  </a:lnTo>
                  <a:lnTo>
                    <a:pt x="7" y="116"/>
                  </a:lnTo>
                  <a:lnTo>
                    <a:pt x="5" y="117"/>
                  </a:lnTo>
                  <a:lnTo>
                    <a:pt x="5" y="117"/>
                  </a:lnTo>
                  <a:lnTo>
                    <a:pt x="4" y="117"/>
                  </a:lnTo>
                  <a:lnTo>
                    <a:pt x="0" y="117"/>
                  </a:lnTo>
                  <a:lnTo>
                    <a:pt x="0" y="118"/>
                  </a:lnTo>
                  <a:lnTo>
                    <a:pt x="0" y="121"/>
                  </a:lnTo>
                  <a:lnTo>
                    <a:pt x="0" y="122"/>
                  </a:lnTo>
                  <a:lnTo>
                    <a:pt x="2" y="121"/>
                  </a:lnTo>
                  <a:lnTo>
                    <a:pt x="52" y="120"/>
                  </a:lnTo>
                  <a:lnTo>
                    <a:pt x="50" y="111"/>
                  </a:lnTo>
                  <a:lnTo>
                    <a:pt x="143" y="105"/>
                  </a:lnTo>
                  <a:lnTo>
                    <a:pt x="192" y="100"/>
                  </a:lnTo>
                  <a:lnTo>
                    <a:pt x="198" y="97"/>
                  </a:lnTo>
                  <a:lnTo>
                    <a:pt x="202" y="94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DBF0F19B-3015-F318-9929-E044F4A0D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6419" y="2426216"/>
              <a:ext cx="362585" cy="315365"/>
            </a:xfrm>
            <a:custGeom>
              <a:avLst/>
              <a:gdLst>
                <a:gd name="T0" fmla="*/ 238 w 254"/>
                <a:gd name="T1" fmla="*/ 190 h 221"/>
                <a:gd name="T2" fmla="*/ 242 w 254"/>
                <a:gd name="T3" fmla="*/ 189 h 221"/>
                <a:gd name="T4" fmla="*/ 244 w 254"/>
                <a:gd name="T5" fmla="*/ 188 h 221"/>
                <a:gd name="T6" fmla="*/ 249 w 254"/>
                <a:gd name="T7" fmla="*/ 187 h 221"/>
                <a:gd name="T8" fmla="*/ 254 w 254"/>
                <a:gd name="T9" fmla="*/ 183 h 221"/>
                <a:gd name="T10" fmla="*/ 254 w 254"/>
                <a:gd name="T11" fmla="*/ 173 h 221"/>
                <a:gd name="T12" fmla="*/ 250 w 254"/>
                <a:gd name="T13" fmla="*/ 168 h 221"/>
                <a:gd name="T14" fmla="*/ 251 w 254"/>
                <a:gd name="T15" fmla="*/ 161 h 221"/>
                <a:gd name="T16" fmla="*/ 243 w 254"/>
                <a:gd name="T17" fmla="*/ 166 h 221"/>
                <a:gd name="T18" fmla="*/ 238 w 254"/>
                <a:gd name="T19" fmla="*/ 156 h 221"/>
                <a:gd name="T20" fmla="*/ 240 w 254"/>
                <a:gd name="T21" fmla="*/ 146 h 221"/>
                <a:gd name="T22" fmla="*/ 232 w 254"/>
                <a:gd name="T23" fmla="*/ 131 h 221"/>
                <a:gd name="T24" fmla="*/ 216 w 254"/>
                <a:gd name="T25" fmla="*/ 124 h 221"/>
                <a:gd name="T26" fmla="*/ 202 w 254"/>
                <a:gd name="T27" fmla="*/ 112 h 221"/>
                <a:gd name="T28" fmla="*/ 204 w 254"/>
                <a:gd name="T29" fmla="*/ 100 h 221"/>
                <a:gd name="T30" fmla="*/ 206 w 254"/>
                <a:gd name="T31" fmla="*/ 91 h 221"/>
                <a:gd name="T32" fmla="*/ 206 w 254"/>
                <a:gd name="T33" fmla="*/ 80 h 221"/>
                <a:gd name="T34" fmla="*/ 196 w 254"/>
                <a:gd name="T35" fmla="*/ 76 h 221"/>
                <a:gd name="T36" fmla="*/ 191 w 254"/>
                <a:gd name="T37" fmla="*/ 81 h 221"/>
                <a:gd name="T38" fmla="*/ 186 w 254"/>
                <a:gd name="T39" fmla="*/ 67 h 221"/>
                <a:gd name="T40" fmla="*/ 163 w 254"/>
                <a:gd name="T41" fmla="*/ 45 h 221"/>
                <a:gd name="T42" fmla="*/ 156 w 254"/>
                <a:gd name="T43" fmla="*/ 22 h 221"/>
                <a:gd name="T44" fmla="*/ 158 w 254"/>
                <a:gd name="T45" fmla="*/ 10 h 221"/>
                <a:gd name="T46" fmla="*/ 0 w 254"/>
                <a:gd name="T47" fmla="*/ 2 h 221"/>
                <a:gd name="T48" fmla="*/ 4 w 254"/>
                <a:gd name="T49" fmla="*/ 6 h 221"/>
                <a:gd name="T50" fmla="*/ 3 w 254"/>
                <a:gd name="T51" fmla="*/ 13 h 221"/>
                <a:gd name="T52" fmla="*/ 5 w 254"/>
                <a:gd name="T53" fmla="*/ 17 h 221"/>
                <a:gd name="T54" fmla="*/ 12 w 254"/>
                <a:gd name="T55" fmla="*/ 25 h 221"/>
                <a:gd name="T56" fmla="*/ 14 w 254"/>
                <a:gd name="T57" fmla="*/ 29 h 221"/>
                <a:gd name="T58" fmla="*/ 20 w 254"/>
                <a:gd name="T59" fmla="*/ 39 h 221"/>
                <a:gd name="T60" fmla="*/ 31 w 254"/>
                <a:gd name="T61" fmla="*/ 39 h 221"/>
                <a:gd name="T62" fmla="*/ 28 w 254"/>
                <a:gd name="T63" fmla="*/ 50 h 221"/>
                <a:gd name="T64" fmla="*/ 31 w 254"/>
                <a:gd name="T65" fmla="*/ 61 h 221"/>
                <a:gd name="T66" fmla="*/ 36 w 254"/>
                <a:gd name="T67" fmla="*/ 69 h 221"/>
                <a:gd name="T68" fmla="*/ 42 w 254"/>
                <a:gd name="T69" fmla="*/ 176 h 221"/>
                <a:gd name="T70" fmla="*/ 215 w 254"/>
                <a:gd name="T71" fmla="*/ 197 h 221"/>
                <a:gd name="T72" fmla="*/ 205 w 254"/>
                <a:gd name="T73" fmla="*/ 221 h 221"/>
                <a:gd name="T74" fmla="*/ 234 w 254"/>
                <a:gd name="T75" fmla="*/ 216 h 221"/>
                <a:gd name="T76" fmla="*/ 237 w 254"/>
                <a:gd name="T77" fmla="*/ 211 h 221"/>
                <a:gd name="T78" fmla="*/ 234 w 254"/>
                <a:gd name="T79" fmla="*/ 206 h 221"/>
                <a:gd name="T80" fmla="*/ 237 w 254"/>
                <a:gd name="T81" fmla="*/ 203 h 221"/>
                <a:gd name="T82" fmla="*/ 238 w 254"/>
                <a:gd name="T83" fmla="*/ 197 h 221"/>
                <a:gd name="T84" fmla="*/ 238 w 254"/>
                <a:gd name="T85" fmla="*/ 19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4" h="221">
                  <a:moveTo>
                    <a:pt x="238" y="193"/>
                  </a:moveTo>
                  <a:cubicBezTo>
                    <a:pt x="238" y="190"/>
                    <a:pt x="238" y="190"/>
                    <a:pt x="238" y="190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42" y="189"/>
                    <a:pt x="242" y="189"/>
                    <a:pt x="242" y="189"/>
                  </a:cubicBezTo>
                  <a:cubicBezTo>
                    <a:pt x="243" y="189"/>
                    <a:pt x="243" y="189"/>
                    <a:pt x="243" y="189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6" y="187"/>
                    <a:pt x="246" y="187"/>
                    <a:pt x="246" y="187"/>
                  </a:cubicBezTo>
                  <a:cubicBezTo>
                    <a:pt x="249" y="187"/>
                    <a:pt x="249" y="187"/>
                    <a:pt x="249" y="187"/>
                  </a:cubicBezTo>
                  <a:cubicBezTo>
                    <a:pt x="252" y="186"/>
                    <a:pt x="252" y="186"/>
                    <a:pt x="252" y="186"/>
                  </a:cubicBezTo>
                  <a:cubicBezTo>
                    <a:pt x="254" y="183"/>
                    <a:pt x="254" y="183"/>
                    <a:pt x="254" y="183"/>
                  </a:cubicBezTo>
                  <a:cubicBezTo>
                    <a:pt x="254" y="177"/>
                    <a:pt x="254" y="177"/>
                    <a:pt x="254" y="177"/>
                  </a:cubicBezTo>
                  <a:cubicBezTo>
                    <a:pt x="254" y="173"/>
                    <a:pt x="254" y="173"/>
                    <a:pt x="254" y="173"/>
                  </a:cubicBezTo>
                  <a:cubicBezTo>
                    <a:pt x="254" y="171"/>
                    <a:pt x="254" y="171"/>
                    <a:pt x="254" y="171"/>
                  </a:cubicBezTo>
                  <a:cubicBezTo>
                    <a:pt x="250" y="168"/>
                    <a:pt x="250" y="168"/>
                    <a:pt x="250" y="168"/>
                  </a:cubicBezTo>
                  <a:cubicBezTo>
                    <a:pt x="250" y="165"/>
                    <a:pt x="250" y="165"/>
                    <a:pt x="250" y="165"/>
                  </a:cubicBezTo>
                  <a:cubicBezTo>
                    <a:pt x="251" y="161"/>
                    <a:pt x="251" y="161"/>
                    <a:pt x="251" y="161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3" y="161"/>
                    <a:pt x="243" y="161"/>
                    <a:pt x="243" y="161"/>
                  </a:cubicBezTo>
                  <a:cubicBezTo>
                    <a:pt x="238" y="156"/>
                    <a:pt x="238" y="156"/>
                    <a:pt x="238" y="156"/>
                  </a:cubicBezTo>
                  <a:cubicBezTo>
                    <a:pt x="239" y="152"/>
                    <a:pt x="239" y="152"/>
                    <a:pt x="239" y="152"/>
                  </a:cubicBezTo>
                  <a:cubicBezTo>
                    <a:pt x="240" y="146"/>
                    <a:pt x="240" y="146"/>
                    <a:pt x="240" y="146"/>
                  </a:cubicBezTo>
                  <a:cubicBezTo>
                    <a:pt x="236" y="135"/>
                    <a:pt x="236" y="135"/>
                    <a:pt x="236" y="135"/>
                  </a:cubicBezTo>
                  <a:cubicBezTo>
                    <a:pt x="232" y="131"/>
                    <a:pt x="232" y="131"/>
                    <a:pt x="232" y="131"/>
                  </a:cubicBezTo>
                  <a:cubicBezTo>
                    <a:pt x="219" y="122"/>
                    <a:pt x="219" y="122"/>
                    <a:pt x="219" y="122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08" y="118"/>
                    <a:pt x="208" y="118"/>
                    <a:pt x="208" y="118"/>
                  </a:cubicBezTo>
                  <a:cubicBezTo>
                    <a:pt x="202" y="112"/>
                    <a:pt x="202" y="112"/>
                    <a:pt x="202" y="112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5" y="96"/>
                    <a:pt x="205" y="96"/>
                    <a:pt x="205" y="96"/>
                  </a:cubicBezTo>
                  <a:cubicBezTo>
                    <a:pt x="206" y="91"/>
                    <a:pt x="206" y="91"/>
                    <a:pt x="206" y="91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06" y="80"/>
                    <a:pt x="206" y="80"/>
                    <a:pt x="206" y="80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1" y="81"/>
                    <a:pt x="191" y="81"/>
                    <a:pt x="191" y="81"/>
                  </a:cubicBezTo>
                  <a:cubicBezTo>
                    <a:pt x="186" y="76"/>
                    <a:pt x="186" y="76"/>
                    <a:pt x="186" y="76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1" y="60"/>
                    <a:pt x="181" y="60"/>
                    <a:pt x="181" y="60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56" y="11"/>
                    <a:pt x="156" y="11"/>
                    <a:pt x="156" y="11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4" y="16"/>
                    <a:pt x="5" y="17"/>
                  </a:cubicBezTo>
                  <a:cubicBezTo>
                    <a:pt x="6" y="18"/>
                    <a:pt x="11" y="19"/>
                    <a:pt x="11" y="1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201"/>
                    <a:pt x="42" y="201"/>
                    <a:pt x="42" y="201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6" y="203"/>
                    <a:pt x="216" y="203"/>
                    <a:pt x="216" y="203"/>
                  </a:cubicBezTo>
                  <a:cubicBezTo>
                    <a:pt x="205" y="221"/>
                    <a:pt x="205" y="221"/>
                    <a:pt x="205" y="221"/>
                  </a:cubicBezTo>
                  <a:cubicBezTo>
                    <a:pt x="233" y="219"/>
                    <a:pt x="233" y="219"/>
                    <a:pt x="233" y="219"/>
                  </a:cubicBezTo>
                  <a:cubicBezTo>
                    <a:pt x="234" y="216"/>
                    <a:pt x="234" y="216"/>
                    <a:pt x="234" y="216"/>
                  </a:cubicBezTo>
                  <a:cubicBezTo>
                    <a:pt x="236" y="213"/>
                    <a:pt x="236" y="213"/>
                    <a:pt x="236" y="213"/>
                  </a:cubicBezTo>
                  <a:cubicBezTo>
                    <a:pt x="236" y="213"/>
                    <a:pt x="238" y="212"/>
                    <a:pt x="237" y="211"/>
                  </a:cubicBezTo>
                  <a:cubicBezTo>
                    <a:pt x="237" y="210"/>
                    <a:pt x="235" y="207"/>
                    <a:pt x="235" y="207"/>
                  </a:cubicBezTo>
                  <a:cubicBezTo>
                    <a:pt x="234" y="206"/>
                    <a:pt x="234" y="206"/>
                    <a:pt x="234" y="206"/>
                  </a:cubicBezTo>
                  <a:cubicBezTo>
                    <a:pt x="235" y="204"/>
                    <a:pt x="235" y="204"/>
                    <a:pt x="235" y="204"/>
                  </a:cubicBezTo>
                  <a:cubicBezTo>
                    <a:pt x="237" y="203"/>
                    <a:pt x="237" y="203"/>
                    <a:pt x="237" y="203"/>
                  </a:cubicBezTo>
                  <a:cubicBezTo>
                    <a:pt x="238" y="200"/>
                    <a:pt x="238" y="200"/>
                    <a:pt x="238" y="200"/>
                  </a:cubicBezTo>
                  <a:cubicBezTo>
                    <a:pt x="238" y="197"/>
                    <a:pt x="238" y="197"/>
                    <a:pt x="238" y="197"/>
                  </a:cubicBezTo>
                  <a:cubicBezTo>
                    <a:pt x="238" y="194"/>
                    <a:pt x="238" y="194"/>
                    <a:pt x="238" y="194"/>
                  </a:cubicBezTo>
                  <a:lnTo>
                    <a:pt x="238" y="193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9E999F2-4717-4423-B1C9-A0566F14E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333" y="1820782"/>
              <a:ext cx="350780" cy="408119"/>
            </a:xfrm>
            <a:custGeom>
              <a:avLst/>
              <a:gdLst>
                <a:gd name="T0" fmla="*/ 139 w 208"/>
                <a:gd name="T1" fmla="*/ 135 h 242"/>
                <a:gd name="T2" fmla="*/ 144 w 208"/>
                <a:gd name="T3" fmla="*/ 107 h 242"/>
                <a:gd name="T4" fmla="*/ 169 w 208"/>
                <a:gd name="T5" fmla="*/ 80 h 242"/>
                <a:gd name="T6" fmla="*/ 208 w 208"/>
                <a:gd name="T7" fmla="*/ 55 h 242"/>
                <a:gd name="T8" fmla="*/ 183 w 208"/>
                <a:gd name="T9" fmla="*/ 52 h 242"/>
                <a:gd name="T10" fmla="*/ 166 w 208"/>
                <a:gd name="T11" fmla="*/ 52 h 242"/>
                <a:gd name="T12" fmla="*/ 154 w 208"/>
                <a:gd name="T13" fmla="*/ 55 h 242"/>
                <a:gd name="T14" fmla="*/ 147 w 208"/>
                <a:gd name="T15" fmla="*/ 48 h 242"/>
                <a:gd name="T16" fmla="*/ 133 w 208"/>
                <a:gd name="T17" fmla="*/ 45 h 242"/>
                <a:gd name="T18" fmla="*/ 128 w 208"/>
                <a:gd name="T19" fmla="*/ 42 h 242"/>
                <a:gd name="T20" fmla="*/ 114 w 208"/>
                <a:gd name="T21" fmla="*/ 36 h 242"/>
                <a:gd name="T22" fmla="*/ 123 w 208"/>
                <a:gd name="T23" fmla="*/ 36 h 242"/>
                <a:gd name="T24" fmla="*/ 114 w 208"/>
                <a:gd name="T25" fmla="*/ 35 h 242"/>
                <a:gd name="T26" fmla="*/ 105 w 208"/>
                <a:gd name="T27" fmla="*/ 35 h 242"/>
                <a:gd name="T28" fmla="*/ 97 w 208"/>
                <a:gd name="T29" fmla="*/ 39 h 242"/>
                <a:gd name="T30" fmla="*/ 87 w 208"/>
                <a:gd name="T31" fmla="*/ 34 h 242"/>
                <a:gd name="T32" fmla="*/ 80 w 208"/>
                <a:gd name="T33" fmla="*/ 34 h 242"/>
                <a:gd name="T34" fmla="*/ 68 w 208"/>
                <a:gd name="T35" fmla="*/ 24 h 242"/>
                <a:gd name="T36" fmla="*/ 66 w 208"/>
                <a:gd name="T37" fmla="*/ 20 h 242"/>
                <a:gd name="T38" fmla="*/ 58 w 208"/>
                <a:gd name="T39" fmla="*/ 20 h 242"/>
                <a:gd name="T40" fmla="*/ 54 w 208"/>
                <a:gd name="T41" fmla="*/ 16 h 242"/>
                <a:gd name="T42" fmla="*/ 58 w 208"/>
                <a:gd name="T43" fmla="*/ 8 h 242"/>
                <a:gd name="T44" fmla="*/ 60 w 208"/>
                <a:gd name="T45" fmla="*/ 2 h 242"/>
                <a:gd name="T46" fmla="*/ 56 w 208"/>
                <a:gd name="T47" fmla="*/ 0 h 242"/>
                <a:gd name="T48" fmla="*/ 54 w 208"/>
                <a:gd name="T49" fmla="*/ 12 h 242"/>
                <a:gd name="T50" fmla="*/ 0 w 208"/>
                <a:gd name="T51" fmla="*/ 16 h 242"/>
                <a:gd name="T52" fmla="*/ 1 w 208"/>
                <a:gd name="T53" fmla="*/ 23 h 242"/>
                <a:gd name="T54" fmla="*/ 4 w 208"/>
                <a:gd name="T55" fmla="*/ 26 h 242"/>
                <a:gd name="T56" fmla="*/ 3 w 208"/>
                <a:gd name="T57" fmla="*/ 31 h 242"/>
                <a:gd name="T58" fmla="*/ 1 w 208"/>
                <a:gd name="T59" fmla="*/ 34 h 242"/>
                <a:gd name="T60" fmla="*/ 2 w 208"/>
                <a:gd name="T61" fmla="*/ 40 h 242"/>
                <a:gd name="T62" fmla="*/ 1 w 208"/>
                <a:gd name="T63" fmla="*/ 51 h 242"/>
                <a:gd name="T64" fmla="*/ 6 w 208"/>
                <a:gd name="T65" fmla="*/ 64 h 242"/>
                <a:gd name="T66" fmla="*/ 9 w 208"/>
                <a:gd name="T67" fmla="*/ 78 h 242"/>
                <a:gd name="T68" fmla="*/ 10 w 208"/>
                <a:gd name="T69" fmla="*/ 104 h 242"/>
                <a:gd name="T70" fmla="*/ 12 w 208"/>
                <a:gd name="T71" fmla="*/ 114 h 242"/>
                <a:gd name="T72" fmla="*/ 12 w 208"/>
                <a:gd name="T73" fmla="*/ 122 h 242"/>
                <a:gd name="T74" fmla="*/ 17 w 208"/>
                <a:gd name="T75" fmla="*/ 127 h 242"/>
                <a:gd name="T76" fmla="*/ 18 w 208"/>
                <a:gd name="T77" fmla="*/ 136 h 242"/>
                <a:gd name="T78" fmla="*/ 16 w 208"/>
                <a:gd name="T79" fmla="*/ 142 h 242"/>
                <a:gd name="T80" fmla="*/ 17 w 208"/>
                <a:gd name="T81" fmla="*/ 144 h 242"/>
                <a:gd name="T82" fmla="*/ 11 w 208"/>
                <a:gd name="T83" fmla="*/ 150 h 242"/>
                <a:gd name="T84" fmla="*/ 8 w 208"/>
                <a:gd name="T85" fmla="*/ 154 h 242"/>
                <a:gd name="T86" fmla="*/ 9 w 208"/>
                <a:gd name="T87" fmla="*/ 158 h 242"/>
                <a:gd name="T88" fmla="*/ 12 w 208"/>
                <a:gd name="T89" fmla="*/ 163 h 242"/>
                <a:gd name="T90" fmla="*/ 18 w 208"/>
                <a:gd name="T91" fmla="*/ 167 h 242"/>
                <a:gd name="T92" fmla="*/ 18 w 208"/>
                <a:gd name="T93" fmla="*/ 242 h 242"/>
                <a:gd name="T94" fmla="*/ 173 w 208"/>
                <a:gd name="T95" fmla="*/ 233 h 242"/>
                <a:gd name="T96" fmla="*/ 166 w 208"/>
                <a:gd name="T97" fmla="*/ 220 h 242"/>
                <a:gd name="T98" fmla="*/ 157 w 208"/>
                <a:gd name="T99" fmla="*/ 213 h 242"/>
                <a:gd name="T100" fmla="*/ 138 w 208"/>
                <a:gd name="T101" fmla="*/ 197 h 242"/>
                <a:gd name="T102" fmla="*/ 125 w 208"/>
                <a:gd name="T103" fmla="*/ 189 h 242"/>
                <a:gd name="T104" fmla="*/ 128 w 208"/>
                <a:gd name="T105" fmla="*/ 159 h 242"/>
                <a:gd name="T106" fmla="*/ 122 w 208"/>
                <a:gd name="T107" fmla="*/ 154 h 242"/>
                <a:gd name="T108" fmla="*/ 128 w 208"/>
                <a:gd name="T109" fmla="*/ 14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8" h="242">
                  <a:moveTo>
                    <a:pt x="128" y="141"/>
                  </a:moveTo>
                  <a:lnTo>
                    <a:pt x="139" y="135"/>
                  </a:lnTo>
                  <a:lnTo>
                    <a:pt x="139" y="111"/>
                  </a:lnTo>
                  <a:lnTo>
                    <a:pt x="144" y="107"/>
                  </a:lnTo>
                  <a:lnTo>
                    <a:pt x="161" y="91"/>
                  </a:lnTo>
                  <a:lnTo>
                    <a:pt x="169" y="80"/>
                  </a:lnTo>
                  <a:lnTo>
                    <a:pt x="185" y="69"/>
                  </a:lnTo>
                  <a:lnTo>
                    <a:pt x="208" y="55"/>
                  </a:lnTo>
                  <a:lnTo>
                    <a:pt x="200" y="53"/>
                  </a:lnTo>
                  <a:lnTo>
                    <a:pt x="183" y="52"/>
                  </a:lnTo>
                  <a:lnTo>
                    <a:pt x="169" y="49"/>
                  </a:lnTo>
                  <a:lnTo>
                    <a:pt x="166" y="52"/>
                  </a:lnTo>
                  <a:lnTo>
                    <a:pt x="162" y="55"/>
                  </a:lnTo>
                  <a:lnTo>
                    <a:pt x="154" y="55"/>
                  </a:lnTo>
                  <a:lnTo>
                    <a:pt x="151" y="51"/>
                  </a:lnTo>
                  <a:lnTo>
                    <a:pt x="147" y="48"/>
                  </a:lnTo>
                  <a:lnTo>
                    <a:pt x="136" y="45"/>
                  </a:lnTo>
                  <a:lnTo>
                    <a:pt x="133" y="45"/>
                  </a:lnTo>
                  <a:lnTo>
                    <a:pt x="129" y="43"/>
                  </a:lnTo>
                  <a:lnTo>
                    <a:pt x="128" y="42"/>
                  </a:lnTo>
                  <a:lnTo>
                    <a:pt x="119" y="41"/>
                  </a:lnTo>
                  <a:lnTo>
                    <a:pt x="114" y="36"/>
                  </a:lnTo>
                  <a:lnTo>
                    <a:pt x="120" y="39"/>
                  </a:lnTo>
                  <a:lnTo>
                    <a:pt x="123" y="36"/>
                  </a:lnTo>
                  <a:lnTo>
                    <a:pt x="119" y="35"/>
                  </a:lnTo>
                  <a:lnTo>
                    <a:pt x="114" y="35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100" y="35"/>
                  </a:lnTo>
                  <a:lnTo>
                    <a:pt x="97" y="39"/>
                  </a:lnTo>
                  <a:lnTo>
                    <a:pt x="93" y="39"/>
                  </a:lnTo>
                  <a:lnTo>
                    <a:pt x="87" y="34"/>
                  </a:lnTo>
                  <a:lnTo>
                    <a:pt x="84" y="34"/>
                  </a:lnTo>
                  <a:lnTo>
                    <a:pt x="80" y="34"/>
                  </a:lnTo>
                  <a:lnTo>
                    <a:pt x="73" y="32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6" y="20"/>
                  </a:lnTo>
                  <a:lnTo>
                    <a:pt x="62" y="20"/>
                  </a:lnTo>
                  <a:lnTo>
                    <a:pt x="58" y="20"/>
                  </a:lnTo>
                  <a:lnTo>
                    <a:pt x="55" y="20"/>
                  </a:lnTo>
                  <a:lnTo>
                    <a:pt x="54" y="16"/>
                  </a:lnTo>
                  <a:lnTo>
                    <a:pt x="57" y="12"/>
                  </a:lnTo>
                  <a:lnTo>
                    <a:pt x="58" y="8"/>
                  </a:lnTo>
                  <a:lnTo>
                    <a:pt x="62" y="5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56" y="0"/>
                  </a:lnTo>
                  <a:lnTo>
                    <a:pt x="56" y="10"/>
                  </a:lnTo>
                  <a:lnTo>
                    <a:pt x="54" y="12"/>
                  </a:lnTo>
                  <a:lnTo>
                    <a:pt x="52" y="16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3" y="31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3" y="45"/>
                  </a:lnTo>
                  <a:lnTo>
                    <a:pt x="1" y="51"/>
                  </a:lnTo>
                  <a:lnTo>
                    <a:pt x="3" y="56"/>
                  </a:lnTo>
                  <a:lnTo>
                    <a:pt x="6" y="64"/>
                  </a:lnTo>
                  <a:lnTo>
                    <a:pt x="9" y="70"/>
                  </a:lnTo>
                  <a:lnTo>
                    <a:pt x="9" y="78"/>
                  </a:lnTo>
                  <a:lnTo>
                    <a:pt x="10" y="92"/>
                  </a:lnTo>
                  <a:lnTo>
                    <a:pt x="10" y="104"/>
                  </a:lnTo>
                  <a:lnTo>
                    <a:pt x="10" y="112"/>
                  </a:lnTo>
                  <a:lnTo>
                    <a:pt x="12" y="114"/>
                  </a:lnTo>
                  <a:lnTo>
                    <a:pt x="12" y="116"/>
                  </a:lnTo>
                  <a:lnTo>
                    <a:pt x="12" y="122"/>
                  </a:lnTo>
                  <a:lnTo>
                    <a:pt x="15" y="124"/>
                  </a:lnTo>
                  <a:lnTo>
                    <a:pt x="17" y="127"/>
                  </a:lnTo>
                  <a:lnTo>
                    <a:pt x="18" y="132"/>
                  </a:lnTo>
                  <a:lnTo>
                    <a:pt x="18" y="136"/>
                  </a:lnTo>
                  <a:lnTo>
                    <a:pt x="18" y="141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7" y="144"/>
                  </a:lnTo>
                  <a:lnTo>
                    <a:pt x="13" y="147"/>
                  </a:lnTo>
                  <a:lnTo>
                    <a:pt x="11" y="150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8" y="156"/>
                  </a:lnTo>
                  <a:lnTo>
                    <a:pt x="9" y="158"/>
                  </a:lnTo>
                  <a:lnTo>
                    <a:pt x="12" y="160"/>
                  </a:lnTo>
                  <a:lnTo>
                    <a:pt x="12" y="163"/>
                  </a:lnTo>
                  <a:lnTo>
                    <a:pt x="17" y="164"/>
                  </a:lnTo>
                  <a:lnTo>
                    <a:pt x="18" y="167"/>
                  </a:lnTo>
                  <a:lnTo>
                    <a:pt x="21" y="169"/>
                  </a:lnTo>
                  <a:lnTo>
                    <a:pt x="18" y="242"/>
                  </a:lnTo>
                  <a:lnTo>
                    <a:pt x="172" y="239"/>
                  </a:lnTo>
                  <a:lnTo>
                    <a:pt x="173" y="233"/>
                  </a:lnTo>
                  <a:lnTo>
                    <a:pt x="172" y="227"/>
                  </a:lnTo>
                  <a:lnTo>
                    <a:pt x="166" y="220"/>
                  </a:lnTo>
                  <a:lnTo>
                    <a:pt x="160" y="216"/>
                  </a:lnTo>
                  <a:lnTo>
                    <a:pt x="157" y="213"/>
                  </a:lnTo>
                  <a:lnTo>
                    <a:pt x="150" y="204"/>
                  </a:lnTo>
                  <a:lnTo>
                    <a:pt x="138" y="197"/>
                  </a:lnTo>
                  <a:lnTo>
                    <a:pt x="130" y="193"/>
                  </a:lnTo>
                  <a:lnTo>
                    <a:pt x="125" y="189"/>
                  </a:lnTo>
                  <a:lnTo>
                    <a:pt x="126" y="174"/>
                  </a:lnTo>
                  <a:lnTo>
                    <a:pt x="128" y="159"/>
                  </a:lnTo>
                  <a:lnTo>
                    <a:pt x="126" y="159"/>
                  </a:lnTo>
                  <a:lnTo>
                    <a:pt x="122" y="154"/>
                  </a:lnTo>
                  <a:lnTo>
                    <a:pt x="126" y="145"/>
                  </a:lnTo>
                  <a:lnTo>
                    <a:pt x="128" y="141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49" name="Line 48">
              <a:extLst>
                <a:ext uri="{FF2B5EF4-FFF2-40B4-BE49-F238E27FC236}">
                  <a16:creationId xmlns:a16="http://schemas.microsoft.com/office/drawing/2014/main" id="{4DC757F4-3588-58EB-E5DC-CAA30A6C1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1810" y="2014724"/>
              <a:ext cx="0" cy="0"/>
            </a:xfrm>
            <a:prstGeom prst="line">
              <a:avLst/>
            </a:pr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50" name="Line 49">
              <a:extLst>
                <a:ext uri="{FF2B5EF4-FFF2-40B4-BE49-F238E27FC236}">
                  <a16:creationId xmlns:a16="http://schemas.microsoft.com/office/drawing/2014/main" id="{A1B645D4-F377-8DE6-DBF2-C819EC2BD4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1810" y="2014724"/>
              <a:ext cx="0" cy="0"/>
            </a:xfrm>
            <a:prstGeom prst="line">
              <a:avLst/>
            </a:pr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977B9EC0-4A74-BD7A-B1A2-3270D49D1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446" y="1940520"/>
              <a:ext cx="409805" cy="386196"/>
            </a:xfrm>
            <a:custGeom>
              <a:avLst/>
              <a:gdLst>
                <a:gd name="T0" fmla="*/ 12 w 287"/>
                <a:gd name="T1" fmla="*/ 44 h 270"/>
                <a:gd name="T2" fmla="*/ 29 w 287"/>
                <a:gd name="T3" fmla="*/ 36 h 270"/>
                <a:gd name="T4" fmla="*/ 52 w 287"/>
                <a:gd name="T5" fmla="*/ 17 h 270"/>
                <a:gd name="T6" fmla="*/ 77 w 287"/>
                <a:gd name="T7" fmla="*/ 0 h 270"/>
                <a:gd name="T8" fmla="*/ 75 w 287"/>
                <a:gd name="T9" fmla="*/ 6 h 270"/>
                <a:gd name="T10" fmla="*/ 65 w 287"/>
                <a:gd name="T11" fmla="*/ 19 h 270"/>
                <a:gd name="T12" fmla="*/ 67 w 287"/>
                <a:gd name="T13" fmla="*/ 29 h 270"/>
                <a:gd name="T14" fmla="*/ 77 w 287"/>
                <a:gd name="T15" fmla="*/ 28 h 270"/>
                <a:gd name="T16" fmla="*/ 111 w 287"/>
                <a:gd name="T17" fmla="*/ 45 h 270"/>
                <a:gd name="T18" fmla="*/ 135 w 287"/>
                <a:gd name="T19" fmla="*/ 39 h 270"/>
                <a:gd name="T20" fmla="*/ 169 w 287"/>
                <a:gd name="T21" fmla="*/ 28 h 270"/>
                <a:gd name="T22" fmla="*/ 198 w 287"/>
                <a:gd name="T23" fmla="*/ 38 h 270"/>
                <a:gd name="T24" fmla="*/ 217 w 287"/>
                <a:gd name="T25" fmla="*/ 55 h 270"/>
                <a:gd name="T26" fmla="*/ 232 w 287"/>
                <a:gd name="T27" fmla="*/ 56 h 270"/>
                <a:gd name="T28" fmla="*/ 219 w 287"/>
                <a:gd name="T29" fmla="*/ 62 h 270"/>
                <a:gd name="T30" fmla="*/ 193 w 287"/>
                <a:gd name="T31" fmla="*/ 64 h 270"/>
                <a:gd name="T32" fmla="*/ 201 w 287"/>
                <a:gd name="T33" fmla="*/ 74 h 270"/>
                <a:gd name="T34" fmla="*/ 204 w 287"/>
                <a:gd name="T35" fmla="*/ 75 h 270"/>
                <a:gd name="T36" fmla="*/ 234 w 287"/>
                <a:gd name="T37" fmla="*/ 88 h 270"/>
                <a:gd name="T38" fmla="*/ 246 w 287"/>
                <a:gd name="T39" fmla="*/ 109 h 270"/>
                <a:gd name="T40" fmla="*/ 245 w 287"/>
                <a:gd name="T41" fmla="*/ 141 h 270"/>
                <a:gd name="T42" fmla="*/ 233 w 287"/>
                <a:gd name="T43" fmla="*/ 168 h 270"/>
                <a:gd name="T44" fmla="*/ 246 w 287"/>
                <a:gd name="T45" fmla="*/ 166 h 270"/>
                <a:gd name="T46" fmla="*/ 255 w 287"/>
                <a:gd name="T47" fmla="*/ 153 h 270"/>
                <a:gd name="T48" fmla="*/ 275 w 287"/>
                <a:gd name="T49" fmla="*/ 154 h 270"/>
                <a:gd name="T50" fmla="*/ 287 w 287"/>
                <a:gd name="T51" fmla="*/ 197 h 270"/>
                <a:gd name="T52" fmla="*/ 275 w 287"/>
                <a:gd name="T53" fmla="*/ 220 h 270"/>
                <a:gd name="T54" fmla="*/ 266 w 287"/>
                <a:gd name="T55" fmla="*/ 249 h 270"/>
                <a:gd name="T56" fmla="*/ 141 w 287"/>
                <a:gd name="T57" fmla="*/ 270 h 270"/>
                <a:gd name="T58" fmla="*/ 158 w 287"/>
                <a:gd name="T59" fmla="*/ 235 h 270"/>
                <a:gd name="T60" fmla="*/ 145 w 287"/>
                <a:gd name="T61" fmla="*/ 191 h 270"/>
                <a:gd name="T62" fmla="*/ 144 w 287"/>
                <a:gd name="T63" fmla="*/ 165 h 270"/>
                <a:gd name="T64" fmla="*/ 148 w 287"/>
                <a:gd name="T65" fmla="*/ 147 h 270"/>
                <a:gd name="T66" fmla="*/ 153 w 287"/>
                <a:gd name="T67" fmla="*/ 122 h 270"/>
                <a:gd name="T68" fmla="*/ 166 w 287"/>
                <a:gd name="T69" fmla="*/ 106 h 270"/>
                <a:gd name="T70" fmla="*/ 169 w 287"/>
                <a:gd name="T71" fmla="*/ 122 h 270"/>
                <a:gd name="T72" fmla="*/ 175 w 287"/>
                <a:gd name="T73" fmla="*/ 111 h 270"/>
                <a:gd name="T74" fmla="*/ 180 w 287"/>
                <a:gd name="T75" fmla="*/ 94 h 270"/>
                <a:gd name="T76" fmla="*/ 184 w 287"/>
                <a:gd name="T77" fmla="*/ 81 h 270"/>
                <a:gd name="T78" fmla="*/ 189 w 287"/>
                <a:gd name="T79" fmla="*/ 74 h 270"/>
                <a:gd name="T80" fmla="*/ 187 w 287"/>
                <a:gd name="T81" fmla="*/ 65 h 270"/>
                <a:gd name="T82" fmla="*/ 159 w 287"/>
                <a:gd name="T83" fmla="*/ 68 h 270"/>
                <a:gd name="T84" fmla="*/ 129 w 287"/>
                <a:gd name="T85" fmla="*/ 85 h 270"/>
                <a:gd name="T86" fmla="*/ 127 w 287"/>
                <a:gd name="T87" fmla="*/ 76 h 270"/>
                <a:gd name="T88" fmla="*/ 118 w 287"/>
                <a:gd name="T89" fmla="*/ 75 h 270"/>
                <a:gd name="T90" fmla="*/ 107 w 287"/>
                <a:gd name="T91" fmla="*/ 101 h 270"/>
                <a:gd name="T92" fmla="*/ 95 w 287"/>
                <a:gd name="T93" fmla="*/ 100 h 270"/>
                <a:gd name="T94" fmla="*/ 84 w 287"/>
                <a:gd name="T95" fmla="*/ 81 h 270"/>
                <a:gd name="T96" fmla="*/ 58 w 287"/>
                <a:gd name="T97" fmla="*/ 74 h 270"/>
                <a:gd name="T98" fmla="*/ 29 w 287"/>
                <a:gd name="T99" fmla="*/ 65 h 270"/>
                <a:gd name="T100" fmla="*/ 9 w 287"/>
                <a:gd name="T101" fmla="*/ 5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" h="270">
                  <a:moveTo>
                    <a:pt x="0" y="51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8" y="14"/>
                    <a:pt x="68" y="15"/>
                  </a:cubicBezTo>
                  <a:cubicBezTo>
                    <a:pt x="68" y="16"/>
                    <a:pt x="65" y="23"/>
                    <a:pt x="65" y="23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7" y="48"/>
                    <a:pt x="127" y="48"/>
                    <a:pt x="127" y="48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5" y="39"/>
                    <a:pt x="135" y="39"/>
                    <a:pt x="135" y="39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9" y="28"/>
                    <a:pt x="169" y="28"/>
                    <a:pt x="169" y="28"/>
                  </a:cubicBezTo>
                  <a:cubicBezTo>
                    <a:pt x="175" y="26"/>
                    <a:pt x="175" y="26"/>
                    <a:pt x="175" y="26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53"/>
                    <a:pt x="216" y="54"/>
                    <a:pt x="217" y="55"/>
                  </a:cubicBezTo>
                  <a:cubicBezTo>
                    <a:pt x="218" y="56"/>
                    <a:pt x="219" y="58"/>
                    <a:pt x="219" y="58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4" y="59"/>
                    <a:pt x="226" y="57"/>
                    <a:pt x="226" y="57"/>
                  </a:cubicBezTo>
                  <a:cubicBezTo>
                    <a:pt x="226" y="56"/>
                    <a:pt x="230" y="54"/>
                    <a:pt x="230" y="54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2" y="56"/>
                    <a:pt x="234" y="57"/>
                    <a:pt x="232" y="58"/>
                  </a:cubicBezTo>
                  <a:cubicBezTo>
                    <a:pt x="231" y="58"/>
                    <a:pt x="230" y="60"/>
                    <a:pt x="229" y="60"/>
                  </a:cubicBezTo>
                  <a:cubicBezTo>
                    <a:pt x="227" y="60"/>
                    <a:pt x="225" y="60"/>
                    <a:pt x="225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19" y="62"/>
                    <a:pt x="219" y="62"/>
                    <a:pt x="219" y="62"/>
                  </a:cubicBezTo>
                  <a:cubicBezTo>
                    <a:pt x="208" y="62"/>
                    <a:pt x="208" y="62"/>
                    <a:pt x="208" y="62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4" y="69"/>
                    <a:pt x="194" y="69"/>
                    <a:pt x="194" y="69"/>
                  </a:cubicBezTo>
                  <a:cubicBezTo>
                    <a:pt x="194" y="69"/>
                    <a:pt x="194" y="71"/>
                    <a:pt x="195" y="71"/>
                  </a:cubicBezTo>
                  <a:cubicBezTo>
                    <a:pt x="195" y="71"/>
                    <a:pt x="196" y="72"/>
                    <a:pt x="196" y="72"/>
                  </a:cubicBezTo>
                  <a:cubicBezTo>
                    <a:pt x="201" y="74"/>
                    <a:pt x="201" y="74"/>
                    <a:pt x="201" y="74"/>
                  </a:cubicBezTo>
                  <a:cubicBezTo>
                    <a:pt x="203" y="72"/>
                    <a:pt x="203" y="72"/>
                    <a:pt x="203" y="72"/>
                  </a:cubicBezTo>
                  <a:cubicBezTo>
                    <a:pt x="203" y="72"/>
                    <a:pt x="200" y="70"/>
                    <a:pt x="201" y="70"/>
                  </a:cubicBezTo>
                  <a:cubicBezTo>
                    <a:pt x="202" y="70"/>
                    <a:pt x="206" y="72"/>
                    <a:pt x="206" y="72"/>
                  </a:cubicBezTo>
                  <a:cubicBezTo>
                    <a:pt x="206" y="72"/>
                    <a:pt x="205" y="74"/>
                    <a:pt x="205" y="74"/>
                  </a:cubicBezTo>
                  <a:cubicBezTo>
                    <a:pt x="204" y="75"/>
                    <a:pt x="204" y="75"/>
                    <a:pt x="204" y="75"/>
                  </a:cubicBezTo>
                  <a:cubicBezTo>
                    <a:pt x="205" y="76"/>
                    <a:pt x="210" y="77"/>
                    <a:pt x="210" y="77"/>
                  </a:cubicBezTo>
                  <a:cubicBezTo>
                    <a:pt x="211" y="77"/>
                    <a:pt x="214" y="79"/>
                    <a:pt x="214" y="79"/>
                  </a:cubicBezTo>
                  <a:cubicBezTo>
                    <a:pt x="219" y="82"/>
                    <a:pt x="219" y="82"/>
                    <a:pt x="219" y="82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4" y="88"/>
                    <a:pt x="234" y="88"/>
                    <a:pt x="234" y="88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4" y="103"/>
                    <a:pt x="244" y="103"/>
                    <a:pt x="244" y="103"/>
                  </a:cubicBezTo>
                  <a:cubicBezTo>
                    <a:pt x="244" y="103"/>
                    <a:pt x="243" y="103"/>
                    <a:pt x="243" y="104"/>
                  </a:cubicBezTo>
                  <a:cubicBezTo>
                    <a:pt x="244" y="105"/>
                    <a:pt x="246" y="109"/>
                    <a:pt x="246" y="109"/>
                  </a:cubicBezTo>
                  <a:cubicBezTo>
                    <a:pt x="245" y="110"/>
                    <a:pt x="247" y="113"/>
                    <a:pt x="247" y="113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50" y="130"/>
                    <a:pt x="250" y="130"/>
                    <a:pt x="250" y="130"/>
                  </a:cubicBezTo>
                  <a:cubicBezTo>
                    <a:pt x="249" y="136"/>
                    <a:pt x="249" y="136"/>
                    <a:pt x="249" y="136"/>
                  </a:cubicBezTo>
                  <a:cubicBezTo>
                    <a:pt x="245" y="141"/>
                    <a:pt x="245" y="141"/>
                    <a:pt x="245" y="141"/>
                  </a:cubicBezTo>
                  <a:cubicBezTo>
                    <a:pt x="242" y="147"/>
                    <a:pt x="242" y="147"/>
                    <a:pt x="242" y="147"/>
                  </a:cubicBezTo>
                  <a:cubicBezTo>
                    <a:pt x="242" y="147"/>
                    <a:pt x="240" y="151"/>
                    <a:pt x="239" y="152"/>
                  </a:cubicBezTo>
                  <a:cubicBezTo>
                    <a:pt x="239" y="152"/>
                    <a:pt x="235" y="155"/>
                    <a:pt x="235" y="156"/>
                  </a:cubicBezTo>
                  <a:cubicBezTo>
                    <a:pt x="235" y="156"/>
                    <a:pt x="233" y="160"/>
                    <a:pt x="233" y="160"/>
                  </a:cubicBezTo>
                  <a:cubicBezTo>
                    <a:pt x="233" y="168"/>
                    <a:pt x="233" y="168"/>
                    <a:pt x="233" y="168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40" y="172"/>
                    <a:pt x="240" y="172"/>
                    <a:pt x="240" y="172"/>
                  </a:cubicBezTo>
                  <a:cubicBezTo>
                    <a:pt x="242" y="170"/>
                    <a:pt x="242" y="170"/>
                    <a:pt x="242" y="170"/>
                  </a:cubicBezTo>
                  <a:cubicBezTo>
                    <a:pt x="242" y="170"/>
                    <a:pt x="244" y="169"/>
                    <a:pt x="244" y="168"/>
                  </a:cubicBezTo>
                  <a:cubicBezTo>
                    <a:pt x="245" y="168"/>
                    <a:pt x="246" y="166"/>
                    <a:pt x="246" y="166"/>
                  </a:cubicBezTo>
                  <a:cubicBezTo>
                    <a:pt x="246" y="166"/>
                    <a:pt x="249" y="164"/>
                    <a:pt x="249" y="164"/>
                  </a:cubicBezTo>
                  <a:cubicBezTo>
                    <a:pt x="249" y="164"/>
                    <a:pt x="249" y="161"/>
                    <a:pt x="249" y="161"/>
                  </a:cubicBezTo>
                  <a:cubicBezTo>
                    <a:pt x="249" y="161"/>
                    <a:pt x="250" y="157"/>
                    <a:pt x="250" y="157"/>
                  </a:cubicBezTo>
                  <a:cubicBezTo>
                    <a:pt x="250" y="157"/>
                    <a:pt x="252" y="156"/>
                    <a:pt x="252" y="156"/>
                  </a:cubicBezTo>
                  <a:cubicBezTo>
                    <a:pt x="252" y="155"/>
                    <a:pt x="255" y="153"/>
                    <a:pt x="255" y="153"/>
                  </a:cubicBezTo>
                  <a:cubicBezTo>
                    <a:pt x="255" y="153"/>
                    <a:pt x="259" y="150"/>
                    <a:pt x="259" y="150"/>
                  </a:cubicBezTo>
                  <a:cubicBezTo>
                    <a:pt x="260" y="150"/>
                    <a:pt x="262" y="147"/>
                    <a:pt x="262" y="147"/>
                  </a:cubicBezTo>
                  <a:cubicBezTo>
                    <a:pt x="265" y="147"/>
                    <a:pt x="265" y="147"/>
                    <a:pt x="265" y="147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9" y="162"/>
                    <a:pt x="279" y="162"/>
                    <a:pt x="279" y="162"/>
                  </a:cubicBezTo>
                  <a:cubicBezTo>
                    <a:pt x="283" y="184"/>
                    <a:pt x="283" y="184"/>
                    <a:pt x="283" y="184"/>
                  </a:cubicBezTo>
                  <a:cubicBezTo>
                    <a:pt x="286" y="189"/>
                    <a:pt x="286" y="189"/>
                    <a:pt x="286" y="189"/>
                  </a:cubicBezTo>
                  <a:cubicBezTo>
                    <a:pt x="286" y="193"/>
                    <a:pt x="286" y="193"/>
                    <a:pt x="286" y="193"/>
                  </a:cubicBezTo>
                  <a:cubicBezTo>
                    <a:pt x="286" y="193"/>
                    <a:pt x="287" y="196"/>
                    <a:pt x="287" y="197"/>
                  </a:cubicBezTo>
                  <a:cubicBezTo>
                    <a:pt x="287" y="198"/>
                    <a:pt x="287" y="213"/>
                    <a:pt x="287" y="213"/>
                  </a:cubicBezTo>
                  <a:cubicBezTo>
                    <a:pt x="280" y="213"/>
                    <a:pt x="280" y="213"/>
                    <a:pt x="280" y="213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8" y="216"/>
                    <a:pt x="278" y="216"/>
                    <a:pt x="278" y="216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4" y="225"/>
                    <a:pt x="274" y="225"/>
                    <a:pt x="274" y="225"/>
                  </a:cubicBezTo>
                  <a:cubicBezTo>
                    <a:pt x="272" y="229"/>
                    <a:pt x="272" y="229"/>
                    <a:pt x="272" y="229"/>
                  </a:cubicBezTo>
                  <a:cubicBezTo>
                    <a:pt x="269" y="233"/>
                    <a:pt x="269" y="233"/>
                    <a:pt x="269" y="233"/>
                  </a:cubicBezTo>
                  <a:cubicBezTo>
                    <a:pt x="266" y="243"/>
                    <a:pt x="266" y="243"/>
                    <a:pt x="266" y="243"/>
                  </a:cubicBezTo>
                  <a:cubicBezTo>
                    <a:pt x="266" y="249"/>
                    <a:pt x="266" y="249"/>
                    <a:pt x="266" y="249"/>
                  </a:cubicBezTo>
                  <a:cubicBezTo>
                    <a:pt x="262" y="254"/>
                    <a:pt x="262" y="254"/>
                    <a:pt x="262" y="254"/>
                  </a:cubicBezTo>
                  <a:cubicBezTo>
                    <a:pt x="259" y="259"/>
                    <a:pt x="259" y="259"/>
                    <a:pt x="259" y="259"/>
                  </a:cubicBezTo>
                  <a:cubicBezTo>
                    <a:pt x="213" y="267"/>
                    <a:pt x="213" y="267"/>
                    <a:pt x="213" y="267"/>
                  </a:cubicBezTo>
                  <a:cubicBezTo>
                    <a:pt x="212" y="265"/>
                    <a:pt x="212" y="265"/>
                    <a:pt x="212" y="265"/>
                  </a:cubicBezTo>
                  <a:cubicBezTo>
                    <a:pt x="141" y="270"/>
                    <a:pt x="141" y="270"/>
                    <a:pt x="141" y="270"/>
                  </a:cubicBezTo>
                  <a:cubicBezTo>
                    <a:pt x="146" y="265"/>
                    <a:pt x="146" y="265"/>
                    <a:pt x="146" y="265"/>
                  </a:cubicBezTo>
                  <a:cubicBezTo>
                    <a:pt x="148" y="261"/>
                    <a:pt x="148" y="261"/>
                    <a:pt x="148" y="261"/>
                  </a:cubicBezTo>
                  <a:cubicBezTo>
                    <a:pt x="152" y="254"/>
                    <a:pt x="152" y="254"/>
                    <a:pt x="152" y="254"/>
                  </a:cubicBezTo>
                  <a:cubicBezTo>
                    <a:pt x="156" y="245"/>
                    <a:pt x="156" y="245"/>
                    <a:pt x="156" y="245"/>
                  </a:cubicBezTo>
                  <a:cubicBezTo>
                    <a:pt x="158" y="235"/>
                    <a:pt x="158" y="235"/>
                    <a:pt x="158" y="235"/>
                  </a:cubicBezTo>
                  <a:cubicBezTo>
                    <a:pt x="157" y="217"/>
                    <a:pt x="157" y="217"/>
                    <a:pt x="157" y="217"/>
                  </a:cubicBezTo>
                  <a:cubicBezTo>
                    <a:pt x="157" y="209"/>
                    <a:pt x="157" y="209"/>
                    <a:pt x="157" y="209"/>
                  </a:cubicBezTo>
                  <a:cubicBezTo>
                    <a:pt x="153" y="203"/>
                    <a:pt x="153" y="203"/>
                    <a:pt x="153" y="203"/>
                  </a:cubicBezTo>
                  <a:cubicBezTo>
                    <a:pt x="149" y="195"/>
                    <a:pt x="149" y="195"/>
                    <a:pt x="149" y="195"/>
                  </a:cubicBezTo>
                  <a:cubicBezTo>
                    <a:pt x="145" y="191"/>
                    <a:pt x="145" y="191"/>
                    <a:pt x="145" y="191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4" y="165"/>
                    <a:pt x="144" y="165"/>
                    <a:pt x="144" y="165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44" y="160"/>
                    <a:pt x="144" y="160"/>
                    <a:pt x="144" y="160"/>
                  </a:cubicBezTo>
                  <a:cubicBezTo>
                    <a:pt x="145" y="155"/>
                    <a:pt x="145" y="155"/>
                    <a:pt x="145" y="155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8" y="147"/>
                    <a:pt x="148" y="147"/>
                    <a:pt x="148" y="147"/>
                  </a:cubicBezTo>
                  <a:cubicBezTo>
                    <a:pt x="148" y="139"/>
                    <a:pt x="148" y="139"/>
                    <a:pt x="148" y="139"/>
                  </a:cubicBezTo>
                  <a:cubicBezTo>
                    <a:pt x="147" y="135"/>
                    <a:pt x="147" y="135"/>
                    <a:pt x="147" y="135"/>
                  </a:cubicBezTo>
                  <a:cubicBezTo>
                    <a:pt x="148" y="130"/>
                    <a:pt x="148" y="130"/>
                    <a:pt x="148" y="130"/>
                  </a:cubicBezTo>
                  <a:cubicBezTo>
                    <a:pt x="151" y="126"/>
                    <a:pt x="151" y="126"/>
                    <a:pt x="151" y="126"/>
                  </a:cubicBezTo>
                  <a:cubicBezTo>
                    <a:pt x="153" y="122"/>
                    <a:pt x="153" y="122"/>
                    <a:pt x="153" y="122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7" y="116"/>
                    <a:pt x="157" y="116"/>
                    <a:pt x="157" y="116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71" y="114"/>
                    <a:pt x="171" y="114"/>
                    <a:pt x="171" y="114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7" y="121"/>
                    <a:pt x="168" y="122"/>
                    <a:pt x="169" y="122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0" y="122"/>
                    <a:pt x="172" y="121"/>
                    <a:pt x="172" y="121"/>
                  </a:cubicBezTo>
                  <a:cubicBezTo>
                    <a:pt x="172" y="120"/>
                    <a:pt x="173" y="117"/>
                    <a:pt x="173" y="117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5" y="108"/>
                    <a:pt x="175" y="108"/>
                    <a:pt x="175" y="108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80" y="94"/>
                    <a:pt x="180" y="94"/>
                    <a:pt x="180" y="94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7" y="91"/>
                    <a:pt x="187" y="91"/>
                    <a:pt x="187" y="91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82" y="84"/>
                    <a:pt x="182" y="84"/>
                    <a:pt x="182" y="84"/>
                  </a:cubicBezTo>
                  <a:cubicBezTo>
                    <a:pt x="184" y="81"/>
                    <a:pt x="184" y="81"/>
                    <a:pt x="184" y="81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87" y="75"/>
                    <a:pt x="187" y="75"/>
                    <a:pt x="187" y="75"/>
                  </a:cubicBezTo>
                  <a:cubicBezTo>
                    <a:pt x="188" y="74"/>
                    <a:pt x="188" y="74"/>
                    <a:pt x="188" y="74"/>
                  </a:cubicBezTo>
                  <a:cubicBezTo>
                    <a:pt x="188" y="74"/>
                    <a:pt x="188" y="74"/>
                    <a:pt x="189" y="74"/>
                  </a:cubicBezTo>
                  <a:cubicBezTo>
                    <a:pt x="189" y="74"/>
                    <a:pt x="193" y="73"/>
                    <a:pt x="193" y="73"/>
                  </a:cubicBezTo>
                  <a:cubicBezTo>
                    <a:pt x="195" y="73"/>
                    <a:pt x="195" y="73"/>
                    <a:pt x="195" y="73"/>
                  </a:cubicBezTo>
                  <a:cubicBezTo>
                    <a:pt x="193" y="70"/>
                    <a:pt x="193" y="70"/>
                    <a:pt x="193" y="70"/>
                  </a:cubicBezTo>
                  <a:cubicBezTo>
                    <a:pt x="189" y="67"/>
                    <a:pt x="189" y="67"/>
                    <a:pt x="189" y="6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4" y="63"/>
                    <a:pt x="184" y="63"/>
                    <a:pt x="184" y="63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0" y="72"/>
                    <a:pt x="140" y="72"/>
                    <a:pt x="140" y="72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8" y="84"/>
                    <a:pt x="128" y="84"/>
                    <a:pt x="128" y="84"/>
                  </a:cubicBezTo>
                  <a:cubicBezTo>
                    <a:pt x="130" y="80"/>
                    <a:pt x="130" y="80"/>
                    <a:pt x="130" y="80"/>
                  </a:cubicBezTo>
                  <a:cubicBezTo>
                    <a:pt x="133" y="77"/>
                    <a:pt x="133" y="77"/>
                    <a:pt x="133" y="77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1" y="82"/>
                    <a:pt x="121" y="82"/>
                    <a:pt x="121" y="82"/>
                  </a:cubicBezTo>
                  <a:cubicBezTo>
                    <a:pt x="120" y="82"/>
                    <a:pt x="120" y="82"/>
                    <a:pt x="120" y="82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4" y="85"/>
                    <a:pt x="114" y="85"/>
                    <a:pt x="114" y="85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99" y="112"/>
                    <a:pt x="99" y="112"/>
                    <a:pt x="99" y="112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6" y="101"/>
                    <a:pt x="96" y="101"/>
                    <a:pt x="96" y="101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4" y="94"/>
                    <a:pt x="94" y="94"/>
                    <a:pt x="94" y="94"/>
                  </a:cubicBezTo>
                  <a:cubicBezTo>
                    <a:pt x="93" y="88"/>
                    <a:pt x="93" y="88"/>
                    <a:pt x="93" y="88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0" y="51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2DA2A35-1403-A35C-E0C3-F0C5131B8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081" y="1986054"/>
              <a:ext cx="286695" cy="305247"/>
            </a:xfrm>
            <a:custGeom>
              <a:avLst/>
              <a:gdLst>
                <a:gd name="T0" fmla="*/ 175 w 201"/>
                <a:gd name="T1" fmla="*/ 65 h 213"/>
                <a:gd name="T2" fmla="*/ 172 w 201"/>
                <a:gd name="T3" fmla="*/ 53 h 213"/>
                <a:gd name="T4" fmla="*/ 157 w 201"/>
                <a:gd name="T5" fmla="*/ 44 h 213"/>
                <a:gd name="T6" fmla="*/ 140 w 201"/>
                <a:gd name="T7" fmla="*/ 42 h 213"/>
                <a:gd name="T8" fmla="*/ 125 w 201"/>
                <a:gd name="T9" fmla="*/ 36 h 213"/>
                <a:gd name="T10" fmla="*/ 103 w 201"/>
                <a:gd name="T11" fmla="*/ 30 h 213"/>
                <a:gd name="T12" fmla="*/ 93 w 201"/>
                <a:gd name="T13" fmla="*/ 27 h 213"/>
                <a:gd name="T14" fmla="*/ 82 w 201"/>
                <a:gd name="T15" fmla="*/ 20 h 213"/>
                <a:gd name="T16" fmla="*/ 78 w 201"/>
                <a:gd name="T17" fmla="*/ 18 h 213"/>
                <a:gd name="T18" fmla="*/ 70 w 201"/>
                <a:gd name="T19" fmla="*/ 17 h 213"/>
                <a:gd name="T20" fmla="*/ 67 w 201"/>
                <a:gd name="T21" fmla="*/ 15 h 213"/>
                <a:gd name="T22" fmla="*/ 70 w 201"/>
                <a:gd name="T23" fmla="*/ 2 h 213"/>
                <a:gd name="T24" fmla="*/ 61 w 201"/>
                <a:gd name="T25" fmla="*/ 3 h 213"/>
                <a:gd name="T26" fmla="*/ 47 w 201"/>
                <a:gd name="T27" fmla="*/ 9 h 213"/>
                <a:gd name="T28" fmla="*/ 33 w 201"/>
                <a:gd name="T29" fmla="*/ 16 h 213"/>
                <a:gd name="T30" fmla="*/ 21 w 201"/>
                <a:gd name="T31" fmla="*/ 15 h 213"/>
                <a:gd name="T32" fmla="*/ 5 w 201"/>
                <a:gd name="T33" fmla="*/ 55 h 213"/>
                <a:gd name="T34" fmla="*/ 7 w 201"/>
                <a:gd name="T35" fmla="*/ 72 h 213"/>
                <a:gd name="T36" fmla="*/ 10 w 201"/>
                <a:gd name="T37" fmla="*/ 112 h 213"/>
                <a:gd name="T38" fmla="*/ 42 w 201"/>
                <a:gd name="T39" fmla="*/ 135 h 213"/>
                <a:gd name="T40" fmla="*/ 60 w 201"/>
                <a:gd name="T41" fmla="*/ 152 h 213"/>
                <a:gd name="T42" fmla="*/ 63 w 201"/>
                <a:gd name="T43" fmla="*/ 173 h 213"/>
                <a:gd name="T44" fmla="*/ 65 w 201"/>
                <a:gd name="T45" fmla="*/ 187 h 213"/>
                <a:gd name="T46" fmla="*/ 67 w 201"/>
                <a:gd name="T47" fmla="*/ 203 h 213"/>
                <a:gd name="T48" fmla="*/ 82 w 201"/>
                <a:gd name="T49" fmla="*/ 209 h 213"/>
                <a:gd name="T50" fmla="*/ 184 w 201"/>
                <a:gd name="T51" fmla="*/ 195 h 213"/>
                <a:gd name="T52" fmla="*/ 178 w 201"/>
                <a:gd name="T53" fmla="*/ 172 h 213"/>
                <a:gd name="T54" fmla="*/ 182 w 201"/>
                <a:gd name="T55" fmla="*/ 155 h 213"/>
                <a:gd name="T56" fmla="*/ 182 w 201"/>
                <a:gd name="T57" fmla="*/ 140 h 213"/>
                <a:gd name="T58" fmla="*/ 184 w 201"/>
                <a:gd name="T59" fmla="*/ 131 h 213"/>
                <a:gd name="T60" fmla="*/ 186 w 201"/>
                <a:gd name="T61" fmla="*/ 121 h 213"/>
                <a:gd name="T62" fmla="*/ 188 w 201"/>
                <a:gd name="T63" fmla="*/ 105 h 213"/>
                <a:gd name="T64" fmla="*/ 197 w 201"/>
                <a:gd name="T65" fmla="*/ 85 h 213"/>
                <a:gd name="T66" fmla="*/ 201 w 201"/>
                <a:gd name="T67" fmla="*/ 79 h 213"/>
                <a:gd name="T68" fmla="*/ 201 w 201"/>
                <a:gd name="T69" fmla="*/ 73 h 213"/>
                <a:gd name="T70" fmla="*/ 194 w 201"/>
                <a:gd name="T71" fmla="*/ 79 h 213"/>
                <a:gd name="T72" fmla="*/ 187 w 201"/>
                <a:gd name="T73" fmla="*/ 92 h 213"/>
                <a:gd name="T74" fmla="*/ 177 w 201"/>
                <a:gd name="T75" fmla="*/ 101 h 213"/>
                <a:gd name="T76" fmla="*/ 168 w 201"/>
                <a:gd name="T77" fmla="*/ 107 h 213"/>
                <a:gd name="T78" fmla="*/ 174 w 201"/>
                <a:gd name="T79" fmla="*/ 93 h 213"/>
                <a:gd name="T80" fmla="*/ 179 w 201"/>
                <a:gd name="T81" fmla="*/ 87 h 213"/>
                <a:gd name="T82" fmla="*/ 180 w 201"/>
                <a:gd name="T83" fmla="*/ 7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1" h="213">
                  <a:moveTo>
                    <a:pt x="178" y="69"/>
                  </a:moveTo>
                  <a:cubicBezTo>
                    <a:pt x="177" y="68"/>
                    <a:pt x="177" y="68"/>
                    <a:pt x="177" y="68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3"/>
                    <a:pt x="172" y="53"/>
                    <a:pt x="172" y="53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40" y="42"/>
                    <a:pt x="140" y="42"/>
                    <a:pt x="140" y="42"/>
                  </a:cubicBezTo>
                  <a:cubicBezTo>
                    <a:pt x="132" y="41"/>
                    <a:pt x="132" y="41"/>
                    <a:pt x="132" y="41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25" y="36"/>
                    <a:pt x="125" y="36"/>
                    <a:pt x="125" y="36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89" y="22"/>
                    <a:pt x="89" y="22"/>
                    <a:pt x="89" y="22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63" y="173"/>
                    <a:pt x="63" y="173"/>
                    <a:pt x="63" y="173"/>
                  </a:cubicBezTo>
                  <a:cubicBezTo>
                    <a:pt x="65" y="176"/>
                    <a:pt x="65" y="176"/>
                    <a:pt x="65" y="176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5" y="187"/>
                    <a:pt x="65" y="187"/>
                    <a:pt x="65" y="187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7" y="198"/>
                    <a:pt x="67" y="198"/>
                    <a:pt x="67" y="198"/>
                  </a:cubicBezTo>
                  <a:cubicBezTo>
                    <a:pt x="67" y="203"/>
                    <a:pt x="67" y="203"/>
                    <a:pt x="67" y="203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3"/>
                    <a:pt x="76" y="207"/>
                    <a:pt x="77" y="207"/>
                  </a:cubicBezTo>
                  <a:cubicBezTo>
                    <a:pt x="78" y="207"/>
                    <a:pt x="82" y="209"/>
                    <a:pt x="82" y="209"/>
                  </a:cubicBezTo>
                  <a:cubicBezTo>
                    <a:pt x="85" y="213"/>
                    <a:pt x="85" y="213"/>
                    <a:pt x="85" y="213"/>
                  </a:cubicBezTo>
                  <a:cubicBezTo>
                    <a:pt x="184" y="207"/>
                    <a:pt x="184" y="207"/>
                    <a:pt x="184" y="207"/>
                  </a:cubicBezTo>
                  <a:cubicBezTo>
                    <a:pt x="184" y="195"/>
                    <a:pt x="184" y="195"/>
                    <a:pt x="184" y="195"/>
                  </a:cubicBezTo>
                  <a:cubicBezTo>
                    <a:pt x="184" y="191"/>
                    <a:pt x="184" y="191"/>
                    <a:pt x="184" y="191"/>
                  </a:cubicBezTo>
                  <a:cubicBezTo>
                    <a:pt x="179" y="179"/>
                    <a:pt x="179" y="179"/>
                    <a:pt x="179" y="179"/>
                  </a:cubicBezTo>
                  <a:cubicBezTo>
                    <a:pt x="178" y="172"/>
                    <a:pt x="178" y="172"/>
                    <a:pt x="178" y="172"/>
                  </a:cubicBezTo>
                  <a:cubicBezTo>
                    <a:pt x="179" y="164"/>
                    <a:pt x="179" y="164"/>
                    <a:pt x="179" y="164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82" y="155"/>
                    <a:pt x="182" y="155"/>
                    <a:pt x="182" y="155"/>
                  </a:cubicBezTo>
                  <a:cubicBezTo>
                    <a:pt x="184" y="152"/>
                    <a:pt x="184" y="152"/>
                    <a:pt x="184" y="152"/>
                  </a:cubicBezTo>
                  <a:cubicBezTo>
                    <a:pt x="182" y="147"/>
                    <a:pt x="182" y="147"/>
                    <a:pt x="182" y="147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8" y="127"/>
                    <a:pt x="188" y="127"/>
                    <a:pt x="188" y="127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18"/>
                    <a:pt x="186" y="118"/>
                    <a:pt x="186" y="118"/>
                  </a:cubicBezTo>
                  <a:cubicBezTo>
                    <a:pt x="187" y="110"/>
                    <a:pt x="187" y="110"/>
                    <a:pt x="187" y="110"/>
                  </a:cubicBezTo>
                  <a:cubicBezTo>
                    <a:pt x="188" y="105"/>
                    <a:pt x="188" y="105"/>
                    <a:pt x="188" y="105"/>
                  </a:cubicBezTo>
                  <a:cubicBezTo>
                    <a:pt x="191" y="99"/>
                    <a:pt x="191" y="99"/>
                    <a:pt x="191" y="9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7" y="85"/>
                    <a:pt x="197" y="85"/>
                    <a:pt x="197" y="85"/>
                  </a:cubicBezTo>
                  <a:cubicBezTo>
                    <a:pt x="197" y="82"/>
                    <a:pt x="197" y="82"/>
                    <a:pt x="197" y="82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1" y="79"/>
                    <a:pt x="201" y="79"/>
                    <a:pt x="201" y="79"/>
                  </a:cubicBezTo>
                  <a:cubicBezTo>
                    <a:pt x="201" y="77"/>
                    <a:pt x="201" y="77"/>
                    <a:pt x="201" y="77"/>
                  </a:cubicBezTo>
                  <a:cubicBezTo>
                    <a:pt x="201" y="75"/>
                    <a:pt x="201" y="75"/>
                    <a:pt x="201" y="75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7" y="75"/>
                    <a:pt x="197" y="75"/>
                    <a:pt x="197" y="75"/>
                  </a:cubicBezTo>
                  <a:cubicBezTo>
                    <a:pt x="194" y="79"/>
                    <a:pt x="194" y="79"/>
                    <a:pt x="194" y="79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90" y="90"/>
                    <a:pt x="190" y="90"/>
                    <a:pt x="190" y="90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78" y="99"/>
                    <a:pt x="178" y="99"/>
                    <a:pt x="178" y="99"/>
                  </a:cubicBezTo>
                  <a:cubicBezTo>
                    <a:pt x="177" y="101"/>
                    <a:pt x="177" y="101"/>
                    <a:pt x="177" y="101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71" y="103"/>
                    <a:pt x="171" y="103"/>
                    <a:pt x="171" y="103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4" y="93"/>
                    <a:pt x="174" y="93"/>
                    <a:pt x="174" y="93"/>
                  </a:cubicBezTo>
                  <a:cubicBezTo>
                    <a:pt x="175" y="91"/>
                    <a:pt x="175" y="91"/>
                    <a:pt x="175" y="91"/>
                  </a:cubicBezTo>
                  <a:cubicBezTo>
                    <a:pt x="177" y="89"/>
                    <a:pt x="177" y="89"/>
                    <a:pt x="177" y="89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79" y="80"/>
                    <a:pt x="179" y="80"/>
                    <a:pt x="179" y="80"/>
                  </a:cubicBezTo>
                  <a:cubicBezTo>
                    <a:pt x="180" y="78"/>
                    <a:pt x="180" y="78"/>
                    <a:pt x="180" y="78"/>
                  </a:cubicBezTo>
                  <a:cubicBezTo>
                    <a:pt x="179" y="76"/>
                    <a:pt x="179" y="76"/>
                    <a:pt x="179" y="76"/>
                  </a:cubicBezTo>
                  <a:lnTo>
                    <a:pt x="178" y="69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5E27B51-B70C-F017-AEBB-E61E2737C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8005" y="2274435"/>
              <a:ext cx="229357" cy="263085"/>
            </a:xfrm>
            <a:custGeom>
              <a:avLst/>
              <a:gdLst>
                <a:gd name="T0" fmla="*/ 114 w 136"/>
                <a:gd name="T1" fmla="*/ 8 h 156"/>
                <a:gd name="T2" fmla="*/ 101 w 136"/>
                <a:gd name="T3" fmla="*/ 17 h 156"/>
                <a:gd name="T4" fmla="*/ 93 w 136"/>
                <a:gd name="T5" fmla="*/ 22 h 156"/>
                <a:gd name="T6" fmla="*/ 88 w 136"/>
                <a:gd name="T7" fmla="*/ 27 h 156"/>
                <a:gd name="T8" fmla="*/ 82 w 136"/>
                <a:gd name="T9" fmla="*/ 27 h 156"/>
                <a:gd name="T10" fmla="*/ 74 w 136"/>
                <a:gd name="T11" fmla="*/ 33 h 156"/>
                <a:gd name="T12" fmla="*/ 69 w 136"/>
                <a:gd name="T13" fmla="*/ 33 h 156"/>
                <a:gd name="T14" fmla="*/ 65 w 136"/>
                <a:gd name="T15" fmla="*/ 31 h 156"/>
                <a:gd name="T16" fmla="*/ 60 w 136"/>
                <a:gd name="T17" fmla="*/ 29 h 156"/>
                <a:gd name="T18" fmla="*/ 55 w 136"/>
                <a:gd name="T19" fmla="*/ 27 h 156"/>
                <a:gd name="T20" fmla="*/ 47 w 136"/>
                <a:gd name="T21" fmla="*/ 23 h 156"/>
                <a:gd name="T22" fmla="*/ 0 w 136"/>
                <a:gd name="T23" fmla="*/ 28 h 156"/>
                <a:gd name="T24" fmla="*/ 16 w 136"/>
                <a:gd name="T25" fmla="*/ 136 h 156"/>
                <a:gd name="T26" fmla="*/ 22 w 136"/>
                <a:gd name="T27" fmla="*/ 133 h 156"/>
                <a:gd name="T28" fmla="*/ 31 w 136"/>
                <a:gd name="T29" fmla="*/ 140 h 156"/>
                <a:gd name="T30" fmla="*/ 34 w 136"/>
                <a:gd name="T31" fmla="*/ 146 h 156"/>
                <a:gd name="T32" fmla="*/ 42 w 136"/>
                <a:gd name="T33" fmla="*/ 148 h 156"/>
                <a:gd name="T34" fmla="*/ 46 w 136"/>
                <a:gd name="T35" fmla="*/ 151 h 156"/>
                <a:gd name="T36" fmla="*/ 49 w 136"/>
                <a:gd name="T37" fmla="*/ 149 h 156"/>
                <a:gd name="T38" fmla="*/ 52 w 136"/>
                <a:gd name="T39" fmla="*/ 146 h 156"/>
                <a:gd name="T40" fmla="*/ 60 w 136"/>
                <a:gd name="T41" fmla="*/ 150 h 156"/>
                <a:gd name="T42" fmla="*/ 67 w 136"/>
                <a:gd name="T43" fmla="*/ 148 h 156"/>
                <a:gd name="T44" fmla="*/ 71 w 136"/>
                <a:gd name="T45" fmla="*/ 144 h 156"/>
                <a:gd name="T46" fmla="*/ 75 w 136"/>
                <a:gd name="T47" fmla="*/ 146 h 156"/>
                <a:gd name="T48" fmla="*/ 83 w 136"/>
                <a:gd name="T49" fmla="*/ 155 h 156"/>
                <a:gd name="T50" fmla="*/ 85 w 136"/>
                <a:gd name="T51" fmla="*/ 156 h 156"/>
                <a:gd name="T52" fmla="*/ 92 w 136"/>
                <a:gd name="T53" fmla="*/ 149 h 156"/>
                <a:gd name="T54" fmla="*/ 94 w 136"/>
                <a:gd name="T55" fmla="*/ 142 h 156"/>
                <a:gd name="T56" fmla="*/ 100 w 136"/>
                <a:gd name="T57" fmla="*/ 128 h 156"/>
                <a:gd name="T58" fmla="*/ 105 w 136"/>
                <a:gd name="T59" fmla="*/ 130 h 156"/>
                <a:gd name="T60" fmla="*/ 109 w 136"/>
                <a:gd name="T61" fmla="*/ 116 h 156"/>
                <a:gd name="T62" fmla="*/ 118 w 136"/>
                <a:gd name="T63" fmla="*/ 110 h 156"/>
                <a:gd name="T64" fmla="*/ 129 w 136"/>
                <a:gd name="T65" fmla="*/ 99 h 156"/>
                <a:gd name="T66" fmla="*/ 131 w 136"/>
                <a:gd name="T67" fmla="*/ 91 h 156"/>
                <a:gd name="T68" fmla="*/ 132 w 136"/>
                <a:gd name="T69" fmla="*/ 77 h 156"/>
                <a:gd name="T70" fmla="*/ 133 w 136"/>
                <a:gd name="T71" fmla="*/ 70 h 156"/>
                <a:gd name="T72" fmla="*/ 133 w 136"/>
                <a:gd name="T73" fmla="*/ 61 h 156"/>
                <a:gd name="T74" fmla="*/ 133 w 136"/>
                <a:gd name="T75" fmla="*/ 55 h 156"/>
                <a:gd name="T76" fmla="*/ 126 w 136"/>
                <a:gd name="T7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6" h="156">
                  <a:moveTo>
                    <a:pt x="121" y="5"/>
                  </a:moveTo>
                  <a:lnTo>
                    <a:pt x="114" y="8"/>
                  </a:lnTo>
                  <a:lnTo>
                    <a:pt x="108" y="13"/>
                  </a:lnTo>
                  <a:lnTo>
                    <a:pt x="101" y="17"/>
                  </a:lnTo>
                  <a:lnTo>
                    <a:pt x="96" y="21"/>
                  </a:lnTo>
                  <a:lnTo>
                    <a:pt x="93" y="22"/>
                  </a:lnTo>
                  <a:lnTo>
                    <a:pt x="91" y="24"/>
                  </a:lnTo>
                  <a:lnTo>
                    <a:pt x="88" y="27"/>
                  </a:lnTo>
                  <a:lnTo>
                    <a:pt x="85" y="27"/>
                  </a:lnTo>
                  <a:lnTo>
                    <a:pt x="82" y="27"/>
                  </a:lnTo>
                  <a:lnTo>
                    <a:pt x="78" y="29"/>
                  </a:lnTo>
                  <a:lnTo>
                    <a:pt x="74" y="33"/>
                  </a:lnTo>
                  <a:lnTo>
                    <a:pt x="71" y="33"/>
                  </a:lnTo>
                  <a:lnTo>
                    <a:pt x="69" y="33"/>
                  </a:lnTo>
                  <a:lnTo>
                    <a:pt x="68" y="33"/>
                  </a:lnTo>
                  <a:lnTo>
                    <a:pt x="65" y="31"/>
                  </a:lnTo>
                  <a:lnTo>
                    <a:pt x="62" y="28"/>
                  </a:lnTo>
                  <a:lnTo>
                    <a:pt x="60" y="29"/>
                  </a:lnTo>
                  <a:lnTo>
                    <a:pt x="56" y="28"/>
                  </a:lnTo>
                  <a:lnTo>
                    <a:pt x="55" y="27"/>
                  </a:lnTo>
                  <a:lnTo>
                    <a:pt x="51" y="24"/>
                  </a:lnTo>
                  <a:lnTo>
                    <a:pt x="47" y="23"/>
                  </a:lnTo>
                  <a:lnTo>
                    <a:pt x="39" y="22"/>
                  </a:lnTo>
                  <a:lnTo>
                    <a:pt x="0" y="28"/>
                  </a:lnTo>
                  <a:lnTo>
                    <a:pt x="11" y="134"/>
                  </a:lnTo>
                  <a:lnTo>
                    <a:pt x="16" y="136"/>
                  </a:lnTo>
                  <a:lnTo>
                    <a:pt x="21" y="134"/>
                  </a:lnTo>
                  <a:lnTo>
                    <a:pt x="22" y="133"/>
                  </a:lnTo>
                  <a:lnTo>
                    <a:pt x="27" y="137"/>
                  </a:lnTo>
                  <a:lnTo>
                    <a:pt x="31" y="140"/>
                  </a:lnTo>
                  <a:lnTo>
                    <a:pt x="33" y="144"/>
                  </a:lnTo>
                  <a:lnTo>
                    <a:pt x="34" y="146"/>
                  </a:lnTo>
                  <a:lnTo>
                    <a:pt x="39" y="147"/>
                  </a:lnTo>
                  <a:lnTo>
                    <a:pt x="42" y="148"/>
                  </a:lnTo>
                  <a:lnTo>
                    <a:pt x="44" y="149"/>
                  </a:lnTo>
                  <a:lnTo>
                    <a:pt x="46" y="151"/>
                  </a:lnTo>
                  <a:lnTo>
                    <a:pt x="49" y="150"/>
                  </a:lnTo>
                  <a:lnTo>
                    <a:pt x="49" y="149"/>
                  </a:lnTo>
                  <a:lnTo>
                    <a:pt x="51" y="147"/>
                  </a:lnTo>
                  <a:lnTo>
                    <a:pt x="52" y="146"/>
                  </a:lnTo>
                  <a:lnTo>
                    <a:pt x="55" y="148"/>
                  </a:lnTo>
                  <a:lnTo>
                    <a:pt x="60" y="150"/>
                  </a:lnTo>
                  <a:lnTo>
                    <a:pt x="66" y="149"/>
                  </a:lnTo>
                  <a:lnTo>
                    <a:pt x="67" y="148"/>
                  </a:lnTo>
                  <a:lnTo>
                    <a:pt x="69" y="145"/>
                  </a:lnTo>
                  <a:lnTo>
                    <a:pt x="71" y="144"/>
                  </a:lnTo>
                  <a:lnTo>
                    <a:pt x="72" y="143"/>
                  </a:lnTo>
                  <a:lnTo>
                    <a:pt x="75" y="146"/>
                  </a:lnTo>
                  <a:lnTo>
                    <a:pt x="79" y="151"/>
                  </a:lnTo>
                  <a:lnTo>
                    <a:pt x="83" y="155"/>
                  </a:lnTo>
                  <a:lnTo>
                    <a:pt x="86" y="155"/>
                  </a:lnTo>
                  <a:lnTo>
                    <a:pt x="85" y="156"/>
                  </a:lnTo>
                  <a:lnTo>
                    <a:pt x="88" y="153"/>
                  </a:lnTo>
                  <a:lnTo>
                    <a:pt x="92" y="149"/>
                  </a:lnTo>
                  <a:lnTo>
                    <a:pt x="94" y="146"/>
                  </a:lnTo>
                  <a:lnTo>
                    <a:pt x="94" y="142"/>
                  </a:lnTo>
                  <a:lnTo>
                    <a:pt x="97" y="131"/>
                  </a:lnTo>
                  <a:lnTo>
                    <a:pt x="100" y="128"/>
                  </a:lnTo>
                  <a:lnTo>
                    <a:pt x="104" y="131"/>
                  </a:lnTo>
                  <a:lnTo>
                    <a:pt x="105" y="130"/>
                  </a:lnTo>
                  <a:lnTo>
                    <a:pt x="106" y="120"/>
                  </a:lnTo>
                  <a:lnTo>
                    <a:pt x="109" y="116"/>
                  </a:lnTo>
                  <a:lnTo>
                    <a:pt x="113" y="110"/>
                  </a:lnTo>
                  <a:lnTo>
                    <a:pt x="118" y="110"/>
                  </a:lnTo>
                  <a:lnTo>
                    <a:pt x="121" y="106"/>
                  </a:lnTo>
                  <a:lnTo>
                    <a:pt x="129" y="99"/>
                  </a:lnTo>
                  <a:lnTo>
                    <a:pt x="131" y="94"/>
                  </a:lnTo>
                  <a:lnTo>
                    <a:pt x="131" y="91"/>
                  </a:lnTo>
                  <a:lnTo>
                    <a:pt x="132" y="83"/>
                  </a:lnTo>
                  <a:lnTo>
                    <a:pt x="132" y="77"/>
                  </a:lnTo>
                  <a:lnTo>
                    <a:pt x="133" y="74"/>
                  </a:lnTo>
                  <a:lnTo>
                    <a:pt x="133" y="70"/>
                  </a:lnTo>
                  <a:lnTo>
                    <a:pt x="133" y="62"/>
                  </a:lnTo>
                  <a:lnTo>
                    <a:pt x="133" y="61"/>
                  </a:lnTo>
                  <a:lnTo>
                    <a:pt x="132" y="58"/>
                  </a:lnTo>
                  <a:lnTo>
                    <a:pt x="133" y="55"/>
                  </a:lnTo>
                  <a:lnTo>
                    <a:pt x="136" y="55"/>
                  </a:lnTo>
                  <a:lnTo>
                    <a:pt x="126" y="0"/>
                  </a:lnTo>
                  <a:lnTo>
                    <a:pt x="121" y="5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76BB06CD-12BA-6893-FDF4-540FC44D4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9598" y="2319970"/>
              <a:ext cx="168644" cy="290068"/>
            </a:xfrm>
            <a:custGeom>
              <a:avLst/>
              <a:gdLst>
                <a:gd name="T0" fmla="*/ 5 w 100"/>
                <a:gd name="T1" fmla="*/ 167 h 172"/>
                <a:gd name="T2" fmla="*/ 16 w 100"/>
                <a:gd name="T3" fmla="*/ 163 h 172"/>
                <a:gd name="T4" fmla="*/ 24 w 100"/>
                <a:gd name="T5" fmla="*/ 163 h 172"/>
                <a:gd name="T6" fmla="*/ 31 w 100"/>
                <a:gd name="T7" fmla="*/ 168 h 172"/>
                <a:gd name="T8" fmla="*/ 32 w 100"/>
                <a:gd name="T9" fmla="*/ 163 h 172"/>
                <a:gd name="T10" fmla="*/ 38 w 100"/>
                <a:gd name="T11" fmla="*/ 161 h 172"/>
                <a:gd name="T12" fmla="*/ 44 w 100"/>
                <a:gd name="T13" fmla="*/ 163 h 172"/>
                <a:gd name="T14" fmla="*/ 49 w 100"/>
                <a:gd name="T15" fmla="*/ 161 h 172"/>
                <a:gd name="T16" fmla="*/ 52 w 100"/>
                <a:gd name="T17" fmla="*/ 154 h 172"/>
                <a:gd name="T18" fmla="*/ 55 w 100"/>
                <a:gd name="T19" fmla="*/ 150 h 172"/>
                <a:gd name="T20" fmla="*/ 59 w 100"/>
                <a:gd name="T21" fmla="*/ 157 h 172"/>
                <a:gd name="T22" fmla="*/ 66 w 100"/>
                <a:gd name="T23" fmla="*/ 157 h 172"/>
                <a:gd name="T24" fmla="*/ 68 w 100"/>
                <a:gd name="T25" fmla="*/ 150 h 172"/>
                <a:gd name="T26" fmla="*/ 74 w 100"/>
                <a:gd name="T27" fmla="*/ 145 h 172"/>
                <a:gd name="T28" fmla="*/ 78 w 100"/>
                <a:gd name="T29" fmla="*/ 139 h 172"/>
                <a:gd name="T30" fmla="*/ 80 w 100"/>
                <a:gd name="T31" fmla="*/ 131 h 172"/>
                <a:gd name="T32" fmla="*/ 81 w 100"/>
                <a:gd name="T33" fmla="*/ 127 h 172"/>
                <a:gd name="T34" fmla="*/ 90 w 100"/>
                <a:gd name="T35" fmla="*/ 125 h 172"/>
                <a:gd name="T36" fmla="*/ 98 w 100"/>
                <a:gd name="T37" fmla="*/ 123 h 172"/>
                <a:gd name="T38" fmla="*/ 99 w 100"/>
                <a:gd name="T39" fmla="*/ 115 h 172"/>
                <a:gd name="T40" fmla="*/ 98 w 100"/>
                <a:gd name="T41" fmla="*/ 112 h 172"/>
                <a:gd name="T42" fmla="*/ 99 w 100"/>
                <a:gd name="T43" fmla="*/ 107 h 172"/>
                <a:gd name="T44" fmla="*/ 88 w 100"/>
                <a:gd name="T45" fmla="*/ 0 h 172"/>
                <a:gd name="T46" fmla="*/ 27 w 100"/>
                <a:gd name="T47" fmla="*/ 5 h 172"/>
                <a:gd name="T48" fmla="*/ 16 w 100"/>
                <a:gd name="T49" fmla="*/ 12 h 172"/>
                <a:gd name="T50" fmla="*/ 8 w 100"/>
                <a:gd name="T51" fmla="*/ 12 h 172"/>
                <a:gd name="T52" fmla="*/ 10 w 100"/>
                <a:gd name="T53" fmla="*/ 106 h 172"/>
                <a:gd name="T54" fmla="*/ 10 w 100"/>
                <a:gd name="T55" fmla="*/ 113 h 172"/>
                <a:gd name="T56" fmla="*/ 15 w 100"/>
                <a:gd name="T57" fmla="*/ 124 h 172"/>
                <a:gd name="T58" fmla="*/ 16 w 100"/>
                <a:gd name="T59" fmla="*/ 134 h 172"/>
                <a:gd name="T60" fmla="*/ 11 w 100"/>
                <a:gd name="T61" fmla="*/ 140 h 172"/>
                <a:gd name="T62" fmla="*/ 8 w 100"/>
                <a:gd name="T63" fmla="*/ 147 h 172"/>
                <a:gd name="T64" fmla="*/ 4 w 100"/>
                <a:gd name="T65" fmla="*/ 156 h 172"/>
                <a:gd name="T66" fmla="*/ 0 w 100"/>
                <a:gd name="T67" fmla="*/ 161 h 172"/>
                <a:gd name="T68" fmla="*/ 1 w 100"/>
                <a:gd name="T69" fmla="*/ 171 h 172"/>
                <a:gd name="T70" fmla="*/ 2 w 100"/>
                <a:gd name="T7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" h="172">
                  <a:moveTo>
                    <a:pt x="5" y="172"/>
                  </a:moveTo>
                  <a:lnTo>
                    <a:pt x="5" y="167"/>
                  </a:lnTo>
                  <a:lnTo>
                    <a:pt x="13" y="167"/>
                  </a:lnTo>
                  <a:lnTo>
                    <a:pt x="16" y="163"/>
                  </a:lnTo>
                  <a:lnTo>
                    <a:pt x="19" y="163"/>
                  </a:lnTo>
                  <a:lnTo>
                    <a:pt x="24" y="163"/>
                  </a:lnTo>
                  <a:lnTo>
                    <a:pt x="27" y="166"/>
                  </a:lnTo>
                  <a:lnTo>
                    <a:pt x="31" y="168"/>
                  </a:lnTo>
                  <a:lnTo>
                    <a:pt x="32" y="167"/>
                  </a:lnTo>
                  <a:lnTo>
                    <a:pt x="32" y="163"/>
                  </a:lnTo>
                  <a:lnTo>
                    <a:pt x="36" y="162"/>
                  </a:lnTo>
                  <a:lnTo>
                    <a:pt x="38" y="161"/>
                  </a:lnTo>
                  <a:lnTo>
                    <a:pt x="42" y="161"/>
                  </a:lnTo>
                  <a:lnTo>
                    <a:pt x="44" y="163"/>
                  </a:lnTo>
                  <a:lnTo>
                    <a:pt x="48" y="164"/>
                  </a:lnTo>
                  <a:lnTo>
                    <a:pt x="49" y="161"/>
                  </a:lnTo>
                  <a:lnTo>
                    <a:pt x="49" y="157"/>
                  </a:lnTo>
                  <a:lnTo>
                    <a:pt x="52" y="154"/>
                  </a:lnTo>
                  <a:lnTo>
                    <a:pt x="53" y="150"/>
                  </a:lnTo>
                  <a:lnTo>
                    <a:pt x="55" y="150"/>
                  </a:lnTo>
                  <a:lnTo>
                    <a:pt x="56" y="154"/>
                  </a:lnTo>
                  <a:lnTo>
                    <a:pt x="59" y="157"/>
                  </a:lnTo>
                  <a:lnTo>
                    <a:pt x="60" y="158"/>
                  </a:lnTo>
                  <a:lnTo>
                    <a:pt x="66" y="157"/>
                  </a:lnTo>
                  <a:lnTo>
                    <a:pt x="68" y="153"/>
                  </a:lnTo>
                  <a:lnTo>
                    <a:pt x="68" y="150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6" y="143"/>
                  </a:lnTo>
                  <a:lnTo>
                    <a:pt x="78" y="139"/>
                  </a:lnTo>
                  <a:lnTo>
                    <a:pt x="80" y="135"/>
                  </a:lnTo>
                  <a:lnTo>
                    <a:pt x="80" y="131"/>
                  </a:lnTo>
                  <a:lnTo>
                    <a:pt x="81" y="129"/>
                  </a:lnTo>
                  <a:lnTo>
                    <a:pt x="81" y="127"/>
                  </a:lnTo>
                  <a:lnTo>
                    <a:pt x="82" y="126"/>
                  </a:lnTo>
                  <a:lnTo>
                    <a:pt x="90" y="125"/>
                  </a:lnTo>
                  <a:lnTo>
                    <a:pt x="94" y="123"/>
                  </a:lnTo>
                  <a:lnTo>
                    <a:pt x="98" y="123"/>
                  </a:lnTo>
                  <a:lnTo>
                    <a:pt x="100" y="121"/>
                  </a:lnTo>
                  <a:lnTo>
                    <a:pt x="99" y="115"/>
                  </a:lnTo>
                  <a:lnTo>
                    <a:pt x="100" y="113"/>
                  </a:lnTo>
                  <a:lnTo>
                    <a:pt x="98" y="112"/>
                  </a:lnTo>
                  <a:lnTo>
                    <a:pt x="97" y="108"/>
                  </a:lnTo>
                  <a:lnTo>
                    <a:pt x="99" y="107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0" y="9"/>
                  </a:lnTo>
                  <a:lnTo>
                    <a:pt x="16" y="12"/>
                  </a:lnTo>
                  <a:lnTo>
                    <a:pt x="13" y="13"/>
                  </a:lnTo>
                  <a:lnTo>
                    <a:pt x="8" y="12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9"/>
                  </a:lnTo>
                  <a:lnTo>
                    <a:pt x="10" y="113"/>
                  </a:lnTo>
                  <a:lnTo>
                    <a:pt x="11" y="117"/>
                  </a:lnTo>
                  <a:lnTo>
                    <a:pt x="15" y="124"/>
                  </a:lnTo>
                  <a:lnTo>
                    <a:pt x="16" y="130"/>
                  </a:lnTo>
                  <a:lnTo>
                    <a:pt x="16" y="134"/>
                  </a:lnTo>
                  <a:lnTo>
                    <a:pt x="13" y="136"/>
                  </a:lnTo>
                  <a:lnTo>
                    <a:pt x="11" y="140"/>
                  </a:lnTo>
                  <a:lnTo>
                    <a:pt x="10" y="145"/>
                  </a:lnTo>
                  <a:lnTo>
                    <a:pt x="8" y="147"/>
                  </a:lnTo>
                  <a:lnTo>
                    <a:pt x="5" y="150"/>
                  </a:lnTo>
                  <a:lnTo>
                    <a:pt x="4" y="156"/>
                  </a:lnTo>
                  <a:lnTo>
                    <a:pt x="2" y="157"/>
                  </a:lnTo>
                  <a:lnTo>
                    <a:pt x="0" y="161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5" y="172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F9A8E5C-FF8C-8693-1362-61520AFD5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9030" y="2282869"/>
              <a:ext cx="217551" cy="381136"/>
            </a:xfrm>
            <a:custGeom>
              <a:avLst/>
              <a:gdLst>
                <a:gd name="T0" fmla="*/ 88 w 129"/>
                <a:gd name="T1" fmla="*/ 217 h 226"/>
                <a:gd name="T2" fmla="*/ 96 w 129"/>
                <a:gd name="T3" fmla="*/ 222 h 226"/>
                <a:gd name="T4" fmla="*/ 102 w 129"/>
                <a:gd name="T5" fmla="*/ 222 h 226"/>
                <a:gd name="T6" fmla="*/ 102 w 129"/>
                <a:gd name="T7" fmla="*/ 216 h 226"/>
                <a:gd name="T8" fmla="*/ 105 w 129"/>
                <a:gd name="T9" fmla="*/ 209 h 226"/>
                <a:gd name="T10" fmla="*/ 113 w 129"/>
                <a:gd name="T11" fmla="*/ 206 h 226"/>
                <a:gd name="T12" fmla="*/ 112 w 129"/>
                <a:gd name="T13" fmla="*/ 200 h 226"/>
                <a:gd name="T14" fmla="*/ 112 w 129"/>
                <a:gd name="T15" fmla="*/ 195 h 226"/>
                <a:gd name="T16" fmla="*/ 115 w 129"/>
                <a:gd name="T17" fmla="*/ 194 h 226"/>
                <a:gd name="T18" fmla="*/ 113 w 129"/>
                <a:gd name="T19" fmla="*/ 189 h 226"/>
                <a:gd name="T20" fmla="*/ 115 w 129"/>
                <a:gd name="T21" fmla="*/ 179 h 226"/>
                <a:gd name="T22" fmla="*/ 118 w 129"/>
                <a:gd name="T23" fmla="*/ 172 h 226"/>
                <a:gd name="T24" fmla="*/ 123 w 129"/>
                <a:gd name="T25" fmla="*/ 167 h 226"/>
                <a:gd name="T26" fmla="*/ 126 w 129"/>
                <a:gd name="T27" fmla="*/ 158 h 226"/>
                <a:gd name="T28" fmla="*/ 129 w 129"/>
                <a:gd name="T29" fmla="*/ 152 h 226"/>
                <a:gd name="T30" fmla="*/ 124 w 129"/>
                <a:gd name="T31" fmla="*/ 139 h 226"/>
                <a:gd name="T32" fmla="*/ 123 w 129"/>
                <a:gd name="T33" fmla="*/ 131 h 226"/>
                <a:gd name="T34" fmla="*/ 124 w 129"/>
                <a:gd name="T35" fmla="*/ 125 h 226"/>
                <a:gd name="T36" fmla="*/ 122 w 129"/>
                <a:gd name="T37" fmla="*/ 34 h 226"/>
                <a:gd name="T38" fmla="*/ 116 w 129"/>
                <a:gd name="T39" fmla="*/ 26 h 226"/>
                <a:gd name="T40" fmla="*/ 113 w 129"/>
                <a:gd name="T41" fmla="*/ 17 h 226"/>
                <a:gd name="T42" fmla="*/ 107 w 129"/>
                <a:gd name="T43" fmla="*/ 3 h 226"/>
                <a:gd name="T44" fmla="*/ 24 w 129"/>
                <a:gd name="T45" fmla="*/ 5 h 226"/>
                <a:gd name="T46" fmla="*/ 22 w 129"/>
                <a:gd name="T47" fmla="*/ 3 h 226"/>
                <a:gd name="T48" fmla="*/ 21 w 129"/>
                <a:gd name="T49" fmla="*/ 8 h 226"/>
                <a:gd name="T50" fmla="*/ 28 w 129"/>
                <a:gd name="T51" fmla="*/ 14 h 226"/>
                <a:gd name="T52" fmla="*/ 38 w 129"/>
                <a:gd name="T53" fmla="*/ 23 h 226"/>
                <a:gd name="T54" fmla="*/ 36 w 129"/>
                <a:gd name="T55" fmla="*/ 32 h 226"/>
                <a:gd name="T56" fmla="*/ 31 w 129"/>
                <a:gd name="T57" fmla="*/ 43 h 226"/>
                <a:gd name="T58" fmla="*/ 27 w 129"/>
                <a:gd name="T59" fmla="*/ 47 h 226"/>
                <a:gd name="T60" fmla="*/ 15 w 129"/>
                <a:gd name="T61" fmla="*/ 50 h 226"/>
                <a:gd name="T62" fmla="*/ 12 w 129"/>
                <a:gd name="T63" fmla="*/ 55 h 226"/>
                <a:gd name="T64" fmla="*/ 15 w 129"/>
                <a:gd name="T65" fmla="*/ 65 h 226"/>
                <a:gd name="T66" fmla="*/ 13 w 129"/>
                <a:gd name="T67" fmla="*/ 70 h 226"/>
                <a:gd name="T68" fmla="*/ 11 w 129"/>
                <a:gd name="T69" fmla="*/ 77 h 226"/>
                <a:gd name="T70" fmla="*/ 2 w 129"/>
                <a:gd name="T71" fmla="*/ 86 h 226"/>
                <a:gd name="T72" fmla="*/ 0 w 129"/>
                <a:gd name="T73" fmla="*/ 95 h 226"/>
                <a:gd name="T74" fmla="*/ 0 w 129"/>
                <a:gd name="T75" fmla="*/ 113 h 226"/>
                <a:gd name="T76" fmla="*/ 21 w 129"/>
                <a:gd name="T77" fmla="*/ 136 h 226"/>
                <a:gd name="T78" fmla="*/ 25 w 129"/>
                <a:gd name="T79" fmla="*/ 150 h 226"/>
                <a:gd name="T80" fmla="*/ 31 w 129"/>
                <a:gd name="T81" fmla="*/ 151 h 226"/>
                <a:gd name="T82" fmla="*/ 39 w 129"/>
                <a:gd name="T83" fmla="*/ 150 h 226"/>
                <a:gd name="T84" fmla="*/ 45 w 129"/>
                <a:gd name="T85" fmla="*/ 156 h 226"/>
                <a:gd name="T86" fmla="*/ 41 w 129"/>
                <a:gd name="T87" fmla="*/ 167 h 226"/>
                <a:gd name="T88" fmla="*/ 39 w 129"/>
                <a:gd name="T89" fmla="*/ 175 h 226"/>
                <a:gd name="T90" fmla="*/ 44 w 129"/>
                <a:gd name="T91" fmla="*/ 185 h 226"/>
                <a:gd name="T92" fmla="*/ 53 w 129"/>
                <a:gd name="T93" fmla="*/ 189 h 226"/>
                <a:gd name="T94" fmla="*/ 68 w 129"/>
                <a:gd name="T95" fmla="*/ 200 h 226"/>
                <a:gd name="T96" fmla="*/ 70 w 129"/>
                <a:gd name="T97" fmla="*/ 214 h 226"/>
                <a:gd name="T98" fmla="*/ 74 w 129"/>
                <a:gd name="T99" fmla="*/ 222 h 226"/>
                <a:gd name="T100" fmla="*/ 76 w 129"/>
                <a:gd name="T101" fmla="*/ 222 h 226"/>
                <a:gd name="T102" fmla="*/ 83 w 129"/>
                <a:gd name="T103" fmla="*/ 22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226">
                  <a:moveTo>
                    <a:pt x="86" y="218"/>
                  </a:moveTo>
                  <a:lnTo>
                    <a:pt x="88" y="217"/>
                  </a:lnTo>
                  <a:lnTo>
                    <a:pt x="92" y="219"/>
                  </a:lnTo>
                  <a:lnTo>
                    <a:pt x="96" y="222"/>
                  </a:lnTo>
                  <a:lnTo>
                    <a:pt x="99" y="222"/>
                  </a:lnTo>
                  <a:lnTo>
                    <a:pt x="102" y="222"/>
                  </a:lnTo>
                  <a:lnTo>
                    <a:pt x="104" y="221"/>
                  </a:lnTo>
                  <a:lnTo>
                    <a:pt x="102" y="216"/>
                  </a:lnTo>
                  <a:lnTo>
                    <a:pt x="102" y="211"/>
                  </a:lnTo>
                  <a:lnTo>
                    <a:pt x="105" y="209"/>
                  </a:lnTo>
                  <a:lnTo>
                    <a:pt x="111" y="207"/>
                  </a:lnTo>
                  <a:lnTo>
                    <a:pt x="113" y="206"/>
                  </a:lnTo>
                  <a:lnTo>
                    <a:pt x="112" y="203"/>
                  </a:lnTo>
                  <a:lnTo>
                    <a:pt x="112" y="200"/>
                  </a:lnTo>
                  <a:lnTo>
                    <a:pt x="112" y="199"/>
                  </a:lnTo>
                  <a:lnTo>
                    <a:pt x="112" y="195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14" y="193"/>
                  </a:lnTo>
                  <a:lnTo>
                    <a:pt x="113" y="189"/>
                  </a:lnTo>
                  <a:lnTo>
                    <a:pt x="113" y="183"/>
                  </a:lnTo>
                  <a:lnTo>
                    <a:pt x="115" y="179"/>
                  </a:lnTo>
                  <a:lnTo>
                    <a:pt x="117" y="178"/>
                  </a:lnTo>
                  <a:lnTo>
                    <a:pt x="118" y="172"/>
                  </a:lnTo>
                  <a:lnTo>
                    <a:pt x="121" y="169"/>
                  </a:lnTo>
                  <a:lnTo>
                    <a:pt x="123" y="167"/>
                  </a:lnTo>
                  <a:lnTo>
                    <a:pt x="124" y="162"/>
                  </a:lnTo>
                  <a:lnTo>
                    <a:pt x="126" y="158"/>
                  </a:lnTo>
                  <a:lnTo>
                    <a:pt x="129" y="156"/>
                  </a:lnTo>
                  <a:lnTo>
                    <a:pt x="129" y="152"/>
                  </a:lnTo>
                  <a:lnTo>
                    <a:pt x="128" y="146"/>
                  </a:lnTo>
                  <a:lnTo>
                    <a:pt x="124" y="139"/>
                  </a:lnTo>
                  <a:lnTo>
                    <a:pt x="123" y="135"/>
                  </a:lnTo>
                  <a:lnTo>
                    <a:pt x="123" y="131"/>
                  </a:lnTo>
                  <a:lnTo>
                    <a:pt x="123" y="128"/>
                  </a:lnTo>
                  <a:lnTo>
                    <a:pt x="124" y="125"/>
                  </a:lnTo>
                  <a:lnTo>
                    <a:pt x="121" y="34"/>
                  </a:lnTo>
                  <a:lnTo>
                    <a:pt x="122" y="34"/>
                  </a:lnTo>
                  <a:lnTo>
                    <a:pt x="118" y="31"/>
                  </a:lnTo>
                  <a:lnTo>
                    <a:pt x="116" y="26"/>
                  </a:lnTo>
                  <a:lnTo>
                    <a:pt x="114" y="23"/>
                  </a:lnTo>
                  <a:lnTo>
                    <a:pt x="113" y="17"/>
                  </a:lnTo>
                  <a:lnTo>
                    <a:pt x="109" y="13"/>
                  </a:lnTo>
                  <a:lnTo>
                    <a:pt x="107" y="3"/>
                  </a:lnTo>
                  <a:lnTo>
                    <a:pt x="107" y="0"/>
                  </a:lnTo>
                  <a:lnTo>
                    <a:pt x="24" y="5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4" y="11"/>
                  </a:lnTo>
                  <a:lnTo>
                    <a:pt x="28" y="14"/>
                  </a:lnTo>
                  <a:lnTo>
                    <a:pt x="33" y="18"/>
                  </a:lnTo>
                  <a:lnTo>
                    <a:pt x="38" y="23"/>
                  </a:lnTo>
                  <a:lnTo>
                    <a:pt x="38" y="26"/>
                  </a:lnTo>
                  <a:lnTo>
                    <a:pt x="36" y="32"/>
                  </a:lnTo>
                  <a:lnTo>
                    <a:pt x="34" y="35"/>
                  </a:lnTo>
                  <a:lnTo>
                    <a:pt x="31" y="43"/>
                  </a:lnTo>
                  <a:lnTo>
                    <a:pt x="29" y="45"/>
                  </a:lnTo>
                  <a:lnTo>
                    <a:pt x="27" y="47"/>
                  </a:lnTo>
                  <a:lnTo>
                    <a:pt x="21" y="50"/>
                  </a:lnTo>
                  <a:lnTo>
                    <a:pt x="15" y="50"/>
                  </a:lnTo>
                  <a:lnTo>
                    <a:pt x="12" y="51"/>
                  </a:lnTo>
                  <a:lnTo>
                    <a:pt x="12" y="55"/>
                  </a:lnTo>
                  <a:lnTo>
                    <a:pt x="12" y="58"/>
                  </a:lnTo>
                  <a:lnTo>
                    <a:pt x="15" y="65"/>
                  </a:lnTo>
                  <a:lnTo>
                    <a:pt x="17" y="67"/>
                  </a:lnTo>
                  <a:lnTo>
                    <a:pt x="13" y="70"/>
                  </a:lnTo>
                  <a:lnTo>
                    <a:pt x="13" y="77"/>
                  </a:lnTo>
                  <a:lnTo>
                    <a:pt x="11" y="77"/>
                  </a:lnTo>
                  <a:lnTo>
                    <a:pt x="8" y="80"/>
                  </a:lnTo>
                  <a:lnTo>
                    <a:pt x="2" y="86"/>
                  </a:lnTo>
                  <a:lnTo>
                    <a:pt x="3" y="92"/>
                  </a:lnTo>
                  <a:lnTo>
                    <a:pt x="0" y="95"/>
                  </a:lnTo>
                  <a:lnTo>
                    <a:pt x="0" y="104"/>
                  </a:lnTo>
                  <a:lnTo>
                    <a:pt x="0" y="113"/>
                  </a:lnTo>
                  <a:lnTo>
                    <a:pt x="6" y="123"/>
                  </a:lnTo>
                  <a:lnTo>
                    <a:pt x="21" y="136"/>
                  </a:lnTo>
                  <a:lnTo>
                    <a:pt x="25" y="142"/>
                  </a:lnTo>
                  <a:lnTo>
                    <a:pt x="25" y="150"/>
                  </a:lnTo>
                  <a:lnTo>
                    <a:pt x="30" y="154"/>
                  </a:lnTo>
                  <a:lnTo>
                    <a:pt x="31" y="151"/>
                  </a:lnTo>
                  <a:lnTo>
                    <a:pt x="34" y="150"/>
                  </a:lnTo>
                  <a:lnTo>
                    <a:pt x="39" y="150"/>
                  </a:lnTo>
                  <a:lnTo>
                    <a:pt x="42" y="153"/>
                  </a:lnTo>
                  <a:lnTo>
                    <a:pt x="45" y="156"/>
                  </a:lnTo>
                  <a:lnTo>
                    <a:pt x="42" y="162"/>
                  </a:lnTo>
                  <a:lnTo>
                    <a:pt x="41" y="167"/>
                  </a:lnTo>
                  <a:lnTo>
                    <a:pt x="41" y="170"/>
                  </a:lnTo>
                  <a:lnTo>
                    <a:pt x="39" y="175"/>
                  </a:lnTo>
                  <a:lnTo>
                    <a:pt x="39" y="180"/>
                  </a:lnTo>
                  <a:lnTo>
                    <a:pt x="44" y="185"/>
                  </a:lnTo>
                  <a:lnTo>
                    <a:pt x="51" y="190"/>
                  </a:lnTo>
                  <a:lnTo>
                    <a:pt x="53" y="189"/>
                  </a:lnTo>
                  <a:lnTo>
                    <a:pt x="64" y="196"/>
                  </a:lnTo>
                  <a:lnTo>
                    <a:pt x="68" y="200"/>
                  </a:lnTo>
                  <a:lnTo>
                    <a:pt x="71" y="209"/>
                  </a:lnTo>
                  <a:lnTo>
                    <a:pt x="70" y="214"/>
                  </a:lnTo>
                  <a:lnTo>
                    <a:pt x="69" y="217"/>
                  </a:lnTo>
                  <a:lnTo>
                    <a:pt x="74" y="222"/>
                  </a:lnTo>
                  <a:lnTo>
                    <a:pt x="74" y="226"/>
                  </a:lnTo>
                  <a:lnTo>
                    <a:pt x="76" y="222"/>
                  </a:lnTo>
                  <a:lnTo>
                    <a:pt x="80" y="222"/>
                  </a:lnTo>
                  <a:lnTo>
                    <a:pt x="83" y="221"/>
                  </a:lnTo>
                  <a:lnTo>
                    <a:pt x="86" y="218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0B8FD56-8C00-3595-6DFC-95E487D9A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72" y="2198545"/>
              <a:ext cx="330543" cy="242848"/>
            </a:xfrm>
            <a:custGeom>
              <a:avLst/>
              <a:gdLst>
                <a:gd name="T0" fmla="*/ 196 w 231"/>
                <a:gd name="T1" fmla="*/ 154 h 170"/>
                <a:gd name="T2" fmla="*/ 201 w 231"/>
                <a:gd name="T3" fmla="*/ 150 h 170"/>
                <a:gd name="T4" fmla="*/ 206 w 231"/>
                <a:gd name="T5" fmla="*/ 139 h 170"/>
                <a:gd name="T6" fmla="*/ 200 w 231"/>
                <a:gd name="T7" fmla="*/ 128 h 170"/>
                <a:gd name="T8" fmla="*/ 200 w 231"/>
                <a:gd name="T9" fmla="*/ 120 h 170"/>
                <a:gd name="T10" fmla="*/ 211 w 231"/>
                <a:gd name="T11" fmla="*/ 118 h 170"/>
                <a:gd name="T12" fmla="*/ 220 w 231"/>
                <a:gd name="T13" fmla="*/ 113 h 170"/>
                <a:gd name="T14" fmla="*/ 226 w 231"/>
                <a:gd name="T15" fmla="*/ 101 h 170"/>
                <a:gd name="T16" fmla="*/ 231 w 231"/>
                <a:gd name="T17" fmla="*/ 90 h 170"/>
                <a:gd name="T18" fmla="*/ 225 w 231"/>
                <a:gd name="T19" fmla="*/ 81 h 170"/>
                <a:gd name="T20" fmla="*/ 215 w 231"/>
                <a:gd name="T21" fmla="*/ 72 h 170"/>
                <a:gd name="T22" fmla="*/ 211 w 231"/>
                <a:gd name="T23" fmla="*/ 66 h 170"/>
                <a:gd name="T24" fmla="*/ 214 w 231"/>
                <a:gd name="T25" fmla="*/ 65 h 170"/>
                <a:gd name="T26" fmla="*/ 206 w 231"/>
                <a:gd name="T27" fmla="*/ 59 h 170"/>
                <a:gd name="T28" fmla="*/ 196 w 231"/>
                <a:gd name="T29" fmla="*/ 55 h 170"/>
                <a:gd name="T30" fmla="*/ 194 w 231"/>
                <a:gd name="T31" fmla="*/ 45 h 170"/>
                <a:gd name="T32" fmla="*/ 194 w 231"/>
                <a:gd name="T33" fmla="*/ 35 h 170"/>
                <a:gd name="T34" fmla="*/ 192 w 231"/>
                <a:gd name="T35" fmla="*/ 25 h 170"/>
                <a:gd name="T36" fmla="*/ 7 w 231"/>
                <a:gd name="T37" fmla="*/ 22 h 170"/>
                <a:gd name="T38" fmla="*/ 8 w 231"/>
                <a:gd name="T39" fmla="*/ 0 h 170"/>
                <a:gd name="T40" fmla="*/ 4 w 231"/>
                <a:gd name="T41" fmla="*/ 23 h 170"/>
                <a:gd name="T42" fmla="*/ 3 w 231"/>
                <a:gd name="T43" fmla="*/ 31 h 170"/>
                <a:gd name="T44" fmla="*/ 7 w 231"/>
                <a:gd name="T45" fmla="*/ 37 h 170"/>
                <a:gd name="T46" fmla="*/ 5 w 231"/>
                <a:gd name="T47" fmla="*/ 42 h 170"/>
                <a:gd name="T48" fmla="*/ 4 w 231"/>
                <a:gd name="T49" fmla="*/ 52 h 170"/>
                <a:gd name="T50" fmla="*/ 0 w 231"/>
                <a:gd name="T51" fmla="*/ 56 h 170"/>
                <a:gd name="T52" fmla="*/ 4 w 231"/>
                <a:gd name="T53" fmla="*/ 62 h 170"/>
                <a:gd name="T54" fmla="*/ 4 w 231"/>
                <a:gd name="T55" fmla="*/ 69 h 170"/>
                <a:gd name="T56" fmla="*/ 6 w 231"/>
                <a:gd name="T57" fmla="*/ 71 h 170"/>
                <a:gd name="T58" fmla="*/ 12 w 231"/>
                <a:gd name="T59" fmla="*/ 85 h 170"/>
                <a:gd name="T60" fmla="*/ 16 w 231"/>
                <a:gd name="T61" fmla="*/ 96 h 170"/>
                <a:gd name="T62" fmla="*/ 19 w 231"/>
                <a:gd name="T63" fmla="*/ 102 h 170"/>
                <a:gd name="T64" fmla="*/ 20 w 231"/>
                <a:gd name="T65" fmla="*/ 104 h 170"/>
                <a:gd name="T66" fmla="*/ 18 w 231"/>
                <a:gd name="T67" fmla="*/ 109 h 170"/>
                <a:gd name="T68" fmla="*/ 20 w 231"/>
                <a:gd name="T69" fmla="*/ 116 h 170"/>
                <a:gd name="T70" fmla="*/ 24 w 231"/>
                <a:gd name="T71" fmla="*/ 118 h 170"/>
                <a:gd name="T72" fmla="*/ 26 w 231"/>
                <a:gd name="T73" fmla="*/ 135 h 170"/>
                <a:gd name="T74" fmla="*/ 27 w 231"/>
                <a:gd name="T75" fmla="*/ 142 h 170"/>
                <a:gd name="T76" fmla="*/ 28 w 231"/>
                <a:gd name="T77" fmla="*/ 154 h 170"/>
                <a:gd name="T78" fmla="*/ 30 w 231"/>
                <a:gd name="T79" fmla="*/ 162 h 170"/>
                <a:gd name="T80" fmla="*/ 188 w 231"/>
                <a:gd name="T81" fmla="*/ 170 h 170"/>
                <a:gd name="T82" fmla="*/ 189 w 231"/>
                <a:gd name="T83" fmla="*/ 16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1" h="170">
                  <a:moveTo>
                    <a:pt x="189" y="161"/>
                  </a:moveTo>
                  <a:cubicBezTo>
                    <a:pt x="196" y="154"/>
                    <a:pt x="196" y="154"/>
                    <a:pt x="196" y="154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206" y="139"/>
                    <a:pt x="206" y="139"/>
                    <a:pt x="206" y="139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04" y="118"/>
                    <a:pt x="204" y="118"/>
                    <a:pt x="204" y="118"/>
                  </a:cubicBezTo>
                  <a:cubicBezTo>
                    <a:pt x="211" y="118"/>
                    <a:pt x="211" y="118"/>
                    <a:pt x="211" y="118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20" y="113"/>
                    <a:pt x="220" y="113"/>
                    <a:pt x="220" y="113"/>
                  </a:cubicBezTo>
                  <a:cubicBezTo>
                    <a:pt x="223" y="110"/>
                    <a:pt x="223" y="110"/>
                    <a:pt x="223" y="110"/>
                  </a:cubicBezTo>
                  <a:cubicBezTo>
                    <a:pt x="226" y="101"/>
                    <a:pt x="226" y="101"/>
                    <a:pt x="226" y="101"/>
                  </a:cubicBezTo>
                  <a:cubicBezTo>
                    <a:pt x="229" y="97"/>
                    <a:pt x="229" y="97"/>
                    <a:pt x="229" y="97"/>
                  </a:cubicBezTo>
                  <a:cubicBezTo>
                    <a:pt x="231" y="90"/>
                    <a:pt x="231" y="90"/>
                    <a:pt x="231" y="90"/>
                  </a:cubicBezTo>
                  <a:cubicBezTo>
                    <a:pt x="231" y="87"/>
                    <a:pt x="231" y="87"/>
                    <a:pt x="231" y="87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19" y="76"/>
                    <a:pt x="219" y="76"/>
                    <a:pt x="219" y="76"/>
                  </a:cubicBezTo>
                  <a:cubicBezTo>
                    <a:pt x="215" y="72"/>
                    <a:pt x="215" y="72"/>
                    <a:pt x="215" y="72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212" y="63"/>
                    <a:pt x="212" y="63"/>
                    <a:pt x="212" y="63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1" y="61"/>
                    <a:pt x="207" y="59"/>
                    <a:pt x="206" y="59"/>
                  </a:cubicBezTo>
                  <a:cubicBezTo>
                    <a:pt x="205" y="59"/>
                    <a:pt x="201" y="55"/>
                    <a:pt x="201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0"/>
                    <a:pt x="196" y="50"/>
                    <a:pt x="196" y="50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4" y="39"/>
                    <a:pt x="194" y="39"/>
                    <a:pt x="194" y="39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6" y="125"/>
                    <a:pt x="26" y="125"/>
                    <a:pt x="26" y="125"/>
                  </a:cubicBezTo>
                  <a:cubicBezTo>
                    <a:pt x="26" y="135"/>
                    <a:pt x="26" y="135"/>
                    <a:pt x="26" y="135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7" y="142"/>
                    <a:pt x="27" y="142"/>
                    <a:pt x="27" y="142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176" y="160"/>
                    <a:pt x="176" y="160"/>
                    <a:pt x="176" y="160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90" y="168"/>
                    <a:pt x="190" y="168"/>
                    <a:pt x="190" y="168"/>
                  </a:cubicBezTo>
                  <a:lnTo>
                    <a:pt x="189" y="161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57" name="Freeform 119">
              <a:extLst>
                <a:ext uri="{FF2B5EF4-FFF2-40B4-BE49-F238E27FC236}">
                  <a16:creationId xmlns:a16="http://schemas.microsoft.com/office/drawing/2014/main" id="{01FCCCE0-EE9C-FEA7-254F-BCAEA013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993" y="3013097"/>
              <a:ext cx="735560" cy="571704"/>
            </a:xfrm>
            <a:custGeom>
              <a:avLst/>
              <a:gdLst>
                <a:gd name="connsiteX0" fmla="*/ 302516 w 770887"/>
                <a:gd name="connsiteY0" fmla="*/ 482511 h 599162"/>
                <a:gd name="connsiteX1" fmla="*/ 307819 w 770887"/>
                <a:gd name="connsiteY1" fmla="*/ 487813 h 599162"/>
                <a:gd name="connsiteX2" fmla="*/ 318423 w 770887"/>
                <a:gd name="connsiteY2" fmla="*/ 494883 h 599162"/>
                <a:gd name="connsiteX3" fmla="*/ 311354 w 770887"/>
                <a:gd name="connsiteY3" fmla="*/ 496651 h 599162"/>
                <a:gd name="connsiteX4" fmla="*/ 307819 w 770887"/>
                <a:gd name="connsiteY4" fmla="*/ 496651 h 599162"/>
                <a:gd name="connsiteX5" fmla="*/ 300749 w 770887"/>
                <a:gd name="connsiteY5" fmla="*/ 501953 h 599162"/>
                <a:gd name="connsiteX6" fmla="*/ 300749 w 770887"/>
                <a:gd name="connsiteY6" fmla="*/ 503720 h 599162"/>
                <a:gd name="connsiteX7" fmla="*/ 300749 w 770887"/>
                <a:gd name="connsiteY7" fmla="*/ 509023 h 599162"/>
                <a:gd name="connsiteX8" fmla="*/ 304284 w 770887"/>
                <a:gd name="connsiteY8" fmla="*/ 509023 h 599162"/>
                <a:gd name="connsiteX9" fmla="*/ 311354 w 770887"/>
                <a:gd name="connsiteY9" fmla="*/ 517860 h 599162"/>
                <a:gd name="connsiteX10" fmla="*/ 311354 w 770887"/>
                <a:gd name="connsiteY10" fmla="*/ 521395 h 599162"/>
                <a:gd name="connsiteX11" fmla="*/ 306051 w 770887"/>
                <a:gd name="connsiteY11" fmla="*/ 523162 h 599162"/>
                <a:gd name="connsiteX12" fmla="*/ 302516 w 770887"/>
                <a:gd name="connsiteY12" fmla="*/ 523162 h 599162"/>
                <a:gd name="connsiteX13" fmla="*/ 298982 w 770887"/>
                <a:gd name="connsiteY13" fmla="*/ 524930 h 599162"/>
                <a:gd name="connsiteX14" fmla="*/ 297214 w 770887"/>
                <a:gd name="connsiteY14" fmla="*/ 524930 h 599162"/>
                <a:gd name="connsiteX15" fmla="*/ 291912 w 770887"/>
                <a:gd name="connsiteY15" fmla="*/ 528465 h 599162"/>
                <a:gd name="connsiteX16" fmla="*/ 291912 w 770887"/>
                <a:gd name="connsiteY16" fmla="*/ 533767 h 599162"/>
                <a:gd name="connsiteX17" fmla="*/ 291912 w 770887"/>
                <a:gd name="connsiteY17" fmla="*/ 535534 h 599162"/>
                <a:gd name="connsiteX18" fmla="*/ 288377 w 770887"/>
                <a:gd name="connsiteY18" fmla="*/ 540837 h 599162"/>
                <a:gd name="connsiteX19" fmla="*/ 283075 w 770887"/>
                <a:gd name="connsiteY19" fmla="*/ 531999 h 599162"/>
                <a:gd name="connsiteX20" fmla="*/ 283075 w 770887"/>
                <a:gd name="connsiteY20" fmla="*/ 533767 h 599162"/>
                <a:gd name="connsiteX21" fmla="*/ 281307 w 770887"/>
                <a:gd name="connsiteY21" fmla="*/ 537302 h 599162"/>
                <a:gd name="connsiteX22" fmla="*/ 276005 w 770887"/>
                <a:gd name="connsiteY22" fmla="*/ 542604 h 599162"/>
                <a:gd name="connsiteX23" fmla="*/ 272470 w 770887"/>
                <a:gd name="connsiteY23" fmla="*/ 549674 h 599162"/>
                <a:gd name="connsiteX24" fmla="*/ 272470 w 770887"/>
                <a:gd name="connsiteY24" fmla="*/ 551441 h 599162"/>
                <a:gd name="connsiteX25" fmla="*/ 272470 w 770887"/>
                <a:gd name="connsiteY25" fmla="*/ 558511 h 599162"/>
                <a:gd name="connsiteX26" fmla="*/ 256563 w 770887"/>
                <a:gd name="connsiteY26" fmla="*/ 558511 h 599162"/>
                <a:gd name="connsiteX27" fmla="*/ 268935 w 770887"/>
                <a:gd name="connsiteY27" fmla="*/ 554976 h 599162"/>
                <a:gd name="connsiteX28" fmla="*/ 270703 w 770887"/>
                <a:gd name="connsiteY28" fmla="*/ 551441 h 599162"/>
                <a:gd name="connsiteX29" fmla="*/ 272470 w 770887"/>
                <a:gd name="connsiteY29" fmla="*/ 547906 h 599162"/>
                <a:gd name="connsiteX30" fmla="*/ 270703 w 770887"/>
                <a:gd name="connsiteY30" fmla="*/ 542604 h 599162"/>
                <a:gd name="connsiteX31" fmla="*/ 267168 w 770887"/>
                <a:gd name="connsiteY31" fmla="*/ 540837 h 599162"/>
                <a:gd name="connsiteX32" fmla="*/ 265400 w 770887"/>
                <a:gd name="connsiteY32" fmla="*/ 540837 h 599162"/>
                <a:gd name="connsiteX33" fmla="*/ 261866 w 770887"/>
                <a:gd name="connsiteY33" fmla="*/ 537302 h 599162"/>
                <a:gd name="connsiteX34" fmla="*/ 261866 w 770887"/>
                <a:gd name="connsiteY34" fmla="*/ 535534 h 599162"/>
                <a:gd name="connsiteX35" fmla="*/ 260098 w 770887"/>
                <a:gd name="connsiteY35" fmla="*/ 524930 h 599162"/>
                <a:gd name="connsiteX36" fmla="*/ 263633 w 770887"/>
                <a:gd name="connsiteY36" fmla="*/ 521395 h 599162"/>
                <a:gd name="connsiteX37" fmla="*/ 265400 w 770887"/>
                <a:gd name="connsiteY37" fmla="*/ 517860 h 599162"/>
                <a:gd name="connsiteX38" fmla="*/ 270703 w 770887"/>
                <a:gd name="connsiteY38" fmla="*/ 514325 h 599162"/>
                <a:gd name="connsiteX39" fmla="*/ 272470 w 770887"/>
                <a:gd name="connsiteY39" fmla="*/ 516093 h 599162"/>
                <a:gd name="connsiteX40" fmla="*/ 277772 w 770887"/>
                <a:gd name="connsiteY40" fmla="*/ 521395 h 599162"/>
                <a:gd name="connsiteX41" fmla="*/ 281307 w 770887"/>
                <a:gd name="connsiteY41" fmla="*/ 528465 h 599162"/>
                <a:gd name="connsiteX42" fmla="*/ 281307 w 770887"/>
                <a:gd name="connsiteY42" fmla="*/ 521395 h 599162"/>
                <a:gd name="connsiteX43" fmla="*/ 279540 w 770887"/>
                <a:gd name="connsiteY43" fmla="*/ 514325 h 599162"/>
                <a:gd name="connsiteX44" fmla="*/ 276005 w 770887"/>
                <a:gd name="connsiteY44" fmla="*/ 509023 h 599162"/>
                <a:gd name="connsiteX45" fmla="*/ 281307 w 770887"/>
                <a:gd name="connsiteY45" fmla="*/ 507255 h 599162"/>
                <a:gd name="connsiteX46" fmla="*/ 288377 w 770887"/>
                <a:gd name="connsiteY46" fmla="*/ 510790 h 599162"/>
                <a:gd name="connsiteX47" fmla="*/ 291912 w 770887"/>
                <a:gd name="connsiteY47" fmla="*/ 510790 h 599162"/>
                <a:gd name="connsiteX48" fmla="*/ 291912 w 770887"/>
                <a:gd name="connsiteY48" fmla="*/ 507255 h 599162"/>
                <a:gd name="connsiteX49" fmla="*/ 291912 w 770887"/>
                <a:gd name="connsiteY49" fmla="*/ 505488 h 599162"/>
                <a:gd name="connsiteX50" fmla="*/ 291912 w 770887"/>
                <a:gd name="connsiteY50" fmla="*/ 501953 h 599162"/>
                <a:gd name="connsiteX51" fmla="*/ 291912 w 770887"/>
                <a:gd name="connsiteY51" fmla="*/ 496651 h 599162"/>
                <a:gd name="connsiteX52" fmla="*/ 290144 w 770887"/>
                <a:gd name="connsiteY52" fmla="*/ 493116 h 599162"/>
                <a:gd name="connsiteX53" fmla="*/ 297214 w 770887"/>
                <a:gd name="connsiteY53" fmla="*/ 487813 h 599162"/>
                <a:gd name="connsiteX54" fmla="*/ 55075 w 770887"/>
                <a:gd name="connsiteY54" fmla="*/ 374697 h 599162"/>
                <a:gd name="connsiteX55" fmla="*/ 58610 w 770887"/>
                <a:gd name="connsiteY55" fmla="*/ 374697 h 599162"/>
                <a:gd name="connsiteX56" fmla="*/ 63912 w 770887"/>
                <a:gd name="connsiteY56" fmla="*/ 385302 h 599162"/>
                <a:gd name="connsiteX57" fmla="*/ 63912 w 770887"/>
                <a:gd name="connsiteY57" fmla="*/ 390604 h 599162"/>
                <a:gd name="connsiteX58" fmla="*/ 60377 w 770887"/>
                <a:gd name="connsiteY58" fmla="*/ 395906 h 599162"/>
                <a:gd name="connsiteX59" fmla="*/ 56842 w 770887"/>
                <a:gd name="connsiteY59" fmla="*/ 395906 h 599162"/>
                <a:gd name="connsiteX60" fmla="*/ 51540 w 770887"/>
                <a:gd name="connsiteY60" fmla="*/ 395906 h 599162"/>
                <a:gd name="connsiteX61" fmla="*/ 44470 w 770887"/>
                <a:gd name="connsiteY61" fmla="*/ 390604 h 599162"/>
                <a:gd name="connsiteX62" fmla="*/ 35633 w 770887"/>
                <a:gd name="connsiteY62" fmla="*/ 383534 h 599162"/>
                <a:gd name="connsiteX63" fmla="*/ 44470 w 770887"/>
                <a:gd name="connsiteY63" fmla="*/ 378232 h 599162"/>
                <a:gd name="connsiteX64" fmla="*/ 49773 w 770887"/>
                <a:gd name="connsiteY64" fmla="*/ 378232 h 599162"/>
                <a:gd name="connsiteX65" fmla="*/ 4447 w 770887"/>
                <a:gd name="connsiteY65" fmla="*/ 224465 h 599162"/>
                <a:gd name="connsiteX66" fmla="*/ 5929 w 770887"/>
                <a:gd name="connsiteY66" fmla="*/ 230488 h 599162"/>
                <a:gd name="connsiteX67" fmla="*/ 8894 w 770887"/>
                <a:gd name="connsiteY67" fmla="*/ 233499 h 599162"/>
                <a:gd name="connsiteX68" fmla="*/ 16306 w 770887"/>
                <a:gd name="connsiteY68" fmla="*/ 235005 h 599162"/>
                <a:gd name="connsiteX69" fmla="*/ 23717 w 770887"/>
                <a:gd name="connsiteY69" fmla="*/ 235005 h 599162"/>
                <a:gd name="connsiteX70" fmla="*/ 28164 w 770887"/>
                <a:gd name="connsiteY70" fmla="*/ 238016 h 599162"/>
                <a:gd name="connsiteX71" fmla="*/ 28164 w 770887"/>
                <a:gd name="connsiteY71" fmla="*/ 242533 h 599162"/>
                <a:gd name="connsiteX72" fmla="*/ 31129 w 770887"/>
                <a:gd name="connsiteY72" fmla="*/ 245544 h 599162"/>
                <a:gd name="connsiteX73" fmla="*/ 37058 w 770887"/>
                <a:gd name="connsiteY73" fmla="*/ 251566 h 599162"/>
                <a:gd name="connsiteX74" fmla="*/ 44470 w 770887"/>
                <a:gd name="connsiteY74" fmla="*/ 262106 h 599162"/>
                <a:gd name="connsiteX75" fmla="*/ 40023 w 770887"/>
                <a:gd name="connsiteY75" fmla="*/ 262106 h 599162"/>
                <a:gd name="connsiteX76" fmla="*/ 31129 w 770887"/>
                <a:gd name="connsiteY76" fmla="*/ 262106 h 599162"/>
                <a:gd name="connsiteX77" fmla="*/ 29647 w 770887"/>
                <a:gd name="connsiteY77" fmla="*/ 265117 h 599162"/>
                <a:gd name="connsiteX78" fmla="*/ 23717 w 770887"/>
                <a:gd name="connsiteY78" fmla="*/ 259095 h 599162"/>
                <a:gd name="connsiteX79" fmla="*/ 20753 w 770887"/>
                <a:gd name="connsiteY79" fmla="*/ 250061 h 599162"/>
                <a:gd name="connsiteX80" fmla="*/ 19270 w 770887"/>
                <a:gd name="connsiteY80" fmla="*/ 247050 h 599162"/>
                <a:gd name="connsiteX81" fmla="*/ 16306 w 770887"/>
                <a:gd name="connsiteY81" fmla="*/ 244038 h 599162"/>
                <a:gd name="connsiteX82" fmla="*/ 14823 w 770887"/>
                <a:gd name="connsiteY82" fmla="*/ 244038 h 599162"/>
                <a:gd name="connsiteX83" fmla="*/ 13341 w 770887"/>
                <a:gd name="connsiteY83" fmla="*/ 244038 h 599162"/>
                <a:gd name="connsiteX84" fmla="*/ 10376 w 770887"/>
                <a:gd name="connsiteY84" fmla="*/ 244038 h 599162"/>
                <a:gd name="connsiteX85" fmla="*/ 8894 w 770887"/>
                <a:gd name="connsiteY85" fmla="*/ 244038 h 599162"/>
                <a:gd name="connsiteX86" fmla="*/ 4447 w 770887"/>
                <a:gd name="connsiteY86" fmla="*/ 244038 h 599162"/>
                <a:gd name="connsiteX87" fmla="*/ 2964 w 770887"/>
                <a:gd name="connsiteY87" fmla="*/ 242533 h 599162"/>
                <a:gd name="connsiteX88" fmla="*/ 1482 w 770887"/>
                <a:gd name="connsiteY88" fmla="*/ 239521 h 599162"/>
                <a:gd name="connsiteX89" fmla="*/ 0 w 770887"/>
                <a:gd name="connsiteY89" fmla="*/ 235005 h 599162"/>
                <a:gd name="connsiteX90" fmla="*/ 0 w 770887"/>
                <a:gd name="connsiteY90" fmla="*/ 230488 h 599162"/>
                <a:gd name="connsiteX91" fmla="*/ 4447 w 770887"/>
                <a:gd name="connsiteY91" fmla="*/ 224465 h 599162"/>
                <a:gd name="connsiteX92" fmla="*/ 277183 w 770887"/>
                <a:gd name="connsiteY92" fmla="*/ 0 h 599162"/>
                <a:gd name="connsiteX93" fmla="*/ 283168 w 770887"/>
                <a:gd name="connsiteY93" fmla="*/ 5977 h 599162"/>
                <a:gd name="connsiteX94" fmla="*/ 286160 w 770887"/>
                <a:gd name="connsiteY94" fmla="*/ 10459 h 599162"/>
                <a:gd name="connsiteX95" fmla="*/ 283168 w 770887"/>
                <a:gd name="connsiteY95" fmla="*/ 10459 h 599162"/>
                <a:gd name="connsiteX96" fmla="*/ 283168 w 770887"/>
                <a:gd name="connsiteY96" fmla="*/ 14942 h 599162"/>
                <a:gd name="connsiteX97" fmla="*/ 287656 w 770887"/>
                <a:gd name="connsiteY97" fmla="*/ 17930 h 599162"/>
                <a:gd name="connsiteX98" fmla="*/ 293640 w 770887"/>
                <a:gd name="connsiteY98" fmla="*/ 17930 h 599162"/>
                <a:gd name="connsiteX99" fmla="*/ 293640 w 770887"/>
                <a:gd name="connsiteY99" fmla="*/ 13447 h 599162"/>
                <a:gd name="connsiteX100" fmla="*/ 296632 w 770887"/>
                <a:gd name="connsiteY100" fmla="*/ 10459 h 599162"/>
                <a:gd name="connsiteX101" fmla="*/ 299624 w 770887"/>
                <a:gd name="connsiteY101" fmla="*/ 13447 h 599162"/>
                <a:gd name="connsiteX102" fmla="*/ 304113 w 770887"/>
                <a:gd name="connsiteY102" fmla="*/ 19424 h 599162"/>
                <a:gd name="connsiteX103" fmla="*/ 313089 w 770887"/>
                <a:gd name="connsiteY103" fmla="*/ 17930 h 599162"/>
                <a:gd name="connsiteX104" fmla="*/ 325058 w 770887"/>
                <a:gd name="connsiteY104" fmla="*/ 20918 h 599162"/>
                <a:gd name="connsiteX105" fmla="*/ 325058 w 770887"/>
                <a:gd name="connsiteY105" fmla="*/ 25401 h 599162"/>
                <a:gd name="connsiteX106" fmla="*/ 328050 w 770887"/>
                <a:gd name="connsiteY106" fmla="*/ 31377 h 599162"/>
                <a:gd name="connsiteX107" fmla="*/ 335530 w 770887"/>
                <a:gd name="connsiteY107" fmla="*/ 37354 h 599162"/>
                <a:gd name="connsiteX108" fmla="*/ 351987 w 770887"/>
                <a:gd name="connsiteY108" fmla="*/ 37354 h 599162"/>
                <a:gd name="connsiteX109" fmla="*/ 356475 w 770887"/>
                <a:gd name="connsiteY109" fmla="*/ 37354 h 599162"/>
                <a:gd name="connsiteX110" fmla="*/ 360963 w 770887"/>
                <a:gd name="connsiteY110" fmla="*/ 34366 h 599162"/>
                <a:gd name="connsiteX111" fmla="*/ 366948 w 770887"/>
                <a:gd name="connsiteY111" fmla="*/ 34366 h 599162"/>
                <a:gd name="connsiteX112" fmla="*/ 374428 w 770887"/>
                <a:gd name="connsiteY112" fmla="*/ 38848 h 599162"/>
                <a:gd name="connsiteX113" fmla="*/ 375924 w 770887"/>
                <a:gd name="connsiteY113" fmla="*/ 43331 h 599162"/>
                <a:gd name="connsiteX114" fmla="*/ 375924 w 770887"/>
                <a:gd name="connsiteY114" fmla="*/ 47813 h 599162"/>
                <a:gd name="connsiteX115" fmla="*/ 375924 w 770887"/>
                <a:gd name="connsiteY115" fmla="*/ 48560 h 599162"/>
                <a:gd name="connsiteX116" fmla="*/ 375924 w 770887"/>
                <a:gd name="connsiteY116" fmla="*/ 50802 h 599162"/>
                <a:gd name="connsiteX117" fmla="*/ 383404 w 770887"/>
                <a:gd name="connsiteY117" fmla="*/ 46319 h 599162"/>
                <a:gd name="connsiteX118" fmla="*/ 392381 w 770887"/>
                <a:gd name="connsiteY118" fmla="*/ 43331 h 599162"/>
                <a:gd name="connsiteX119" fmla="*/ 398365 w 770887"/>
                <a:gd name="connsiteY119" fmla="*/ 43331 h 599162"/>
                <a:gd name="connsiteX120" fmla="*/ 410334 w 770887"/>
                <a:gd name="connsiteY120" fmla="*/ 47813 h 599162"/>
                <a:gd name="connsiteX121" fmla="*/ 420806 w 770887"/>
                <a:gd name="connsiteY121" fmla="*/ 50802 h 599162"/>
                <a:gd name="connsiteX122" fmla="*/ 432775 w 770887"/>
                <a:gd name="connsiteY122" fmla="*/ 47813 h 599162"/>
                <a:gd name="connsiteX123" fmla="*/ 438759 w 770887"/>
                <a:gd name="connsiteY123" fmla="*/ 43331 h 599162"/>
                <a:gd name="connsiteX124" fmla="*/ 444743 w 770887"/>
                <a:gd name="connsiteY124" fmla="*/ 43331 h 599162"/>
                <a:gd name="connsiteX125" fmla="*/ 447736 w 770887"/>
                <a:gd name="connsiteY125" fmla="*/ 43331 h 599162"/>
                <a:gd name="connsiteX126" fmla="*/ 455216 w 770887"/>
                <a:gd name="connsiteY126" fmla="*/ 50802 h 599162"/>
                <a:gd name="connsiteX127" fmla="*/ 462696 w 770887"/>
                <a:gd name="connsiteY127" fmla="*/ 56778 h 599162"/>
                <a:gd name="connsiteX128" fmla="*/ 476161 w 770887"/>
                <a:gd name="connsiteY128" fmla="*/ 58272 h 599162"/>
                <a:gd name="connsiteX129" fmla="*/ 482145 w 770887"/>
                <a:gd name="connsiteY129" fmla="*/ 110568 h 599162"/>
                <a:gd name="connsiteX130" fmla="*/ 500098 w 770887"/>
                <a:gd name="connsiteY130" fmla="*/ 242056 h 599162"/>
                <a:gd name="connsiteX131" fmla="*/ 521043 w 770887"/>
                <a:gd name="connsiteY131" fmla="*/ 400438 h 599162"/>
                <a:gd name="connsiteX132" fmla="*/ 525531 w 770887"/>
                <a:gd name="connsiteY132" fmla="*/ 409403 h 599162"/>
                <a:gd name="connsiteX133" fmla="*/ 540492 w 770887"/>
                <a:gd name="connsiteY133" fmla="*/ 409403 h 599162"/>
                <a:gd name="connsiteX134" fmla="*/ 543484 w 770887"/>
                <a:gd name="connsiteY134" fmla="*/ 400438 h 599162"/>
                <a:gd name="connsiteX135" fmla="*/ 555453 w 770887"/>
                <a:gd name="connsiteY135" fmla="*/ 400438 h 599162"/>
                <a:gd name="connsiteX136" fmla="*/ 555453 w 770887"/>
                <a:gd name="connsiteY136" fmla="*/ 404920 h 599162"/>
                <a:gd name="connsiteX137" fmla="*/ 559941 w 770887"/>
                <a:gd name="connsiteY137" fmla="*/ 410897 h 599162"/>
                <a:gd name="connsiteX138" fmla="*/ 579390 w 770887"/>
                <a:gd name="connsiteY138" fmla="*/ 424344 h 599162"/>
                <a:gd name="connsiteX139" fmla="*/ 595847 w 770887"/>
                <a:gd name="connsiteY139" fmla="*/ 442274 h 599162"/>
                <a:gd name="connsiteX140" fmla="*/ 604823 w 770887"/>
                <a:gd name="connsiteY140" fmla="*/ 434803 h 599162"/>
                <a:gd name="connsiteX141" fmla="*/ 610807 w 770887"/>
                <a:gd name="connsiteY141" fmla="*/ 419862 h 599162"/>
                <a:gd name="connsiteX142" fmla="*/ 618288 w 770887"/>
                <a:gd name="connsiteY142" fmla="*/ 412391 h 599162"/>
                <a:gd name="connsiteX143" fmla="*/ 625768 w 770887"/>
                <a:gd name="connsiteY143" fmla="*/ 407908 h 599162"/>
                <a:gd name="connsiteX144" fmla="*/ 639233 w 770887"/>
                <a:gd name="connsiteY144" fmla="*/ 413885 h 599162"/>
                <a:gd name="connsiteX145" fmla="*/ 655690 w 770887"/>
                <a:gd name="connsiteY145" fmla="*/ 425838 h 599162"/>
                <a:gd name="connsiteX146" fmla="*/ 672146 w 770887"/>
                <a:gd name="connsiteY146" fmla="*/ 442274 h 599162"/>
                <a:gd name="connsiteX147" fmla="*/ 684115 w 770887"/>
                <a:gd name="connsiteY147" fmla="*/ 455722 h 599162"/>
                <a:gd name="connsiteX148" fmla="*/ 708052 w 770887"/>
                <a:gd name="connsiteY148" fmla="*/ 479629 h 599162"/>
                <a:gd name="connsiteX149" fmla="*/ 723013 w 770887"/>
                <a:gd name="connsiteY149" fmla="*/ 500547 h 599162"/>
                <a:gd name="connsiteX150" fmla="*/ 731989 w 770887"/>
                <a:gd name="connsiteY150" fmla="*/ 502041 h 599162"/>
                <a:gd name="connsiteX151" fmla="*/ 742462 w 770887"/>
                <a:gd name="connsiteY151" fmla="*/ 503535 h 599162"/>
                <a:gd name="connsiteX152" fmla="*/ 760415 w 770887"/>
                <a:gd name="connsiteY152" fmla="*/ 509512 h 599162"/>
                <a:gd name="connsiteX153" fmla="*/ 767895 w 770887"/>
                <a:gd name="connsiteY153" fmla="*/ 513994 h 599162"/>
                <a:gd name="connsiteX154" fmla="*/ 767895 w 770887"/>
                <a:gd name="connsiteY154" fmla="*/ 519971 h 599162"/>
                <a:gd name="connsiteX155" fmla="*/ 770887 w 770887"/>
                <a:gd name="connsiteY155" fmla="*/ 533419 h 599162"/>
                <a:gd name="connsiteX156" fmla="*/ 770887 w 770887"/>
                <a:gd name="connsiteY156" fmla="*/ 539395 h 599162"/>
                <a:gd name="connsiteX157" fmla="*/ 770887 w 770887"/>
                <a:gd name="connsiteY157" fmla="*/ 545372 h 599162"/>
                <a:gd name="connsiteX158" fmla="*/ 770887 w 770887"/>
                <a:gd name="connsiteY158" fmla="*/ 558820 h 599162"/>
                <a:gd name="connsiteX159" fmla="*/ 764903 w 770887"/>
                <a:gd name="connsiteY159" fmla="*/ 563302 h 599162"/>
                <a:gd name="connsiteX160" fmla="*/ 760415 w 770887"/>
                <a:gd name="connsiteY160" fmla="*/ 557325 h 599162"/>
                <a:gd name="connsiteX161" fmla="*/ 755926 w 770887"/>
                <a:gd name="connsiteY161" fmla="*/ 549855 h 599162"/>
                <a:gd name="connsiteX162" fmla="*/ 751438 w 770887"/>
                <a:gd name="connsiteY162" fmla="*/ 552843 h 599162"/>
                <a:gd name="connsiteX163" fmla="*/ 755926 w 770887"/>
                <a:gd name="connsiteY163" fmla="*/ 560314 h 599162"/>
                <a:gd name="connsiteX164" fmla="*/ 752934 w 770887"/>
                <a:gd name="connsiteY164" fmla="*/ 561808 h 599162"/>
                <a:gd name="connsiteX165" fmla="*/ 748446 w 770887"/>
                <a:gd name="connsiteY165" fmla="*/ 558820 h 599162"/>
                <a:gd name="connsiteX166" fmla="*/ 739470 w 770887"/>
                <a:gd name="connsiteY166" fmla="*/ 555831 h 599162"/>
                <a:gd name="connsiteX167" fmla="*/ 739470 w 770887"/>
                <a:gd name="connsiteY167" fmla="*/ 549855 h 599162"/>
                <a:gd name="connsiteX168" fmla="*/ 736478 w 770887"/>
                <a:gd name="connsiteY168" fmla="*/ 542384 h 599162"/>
                <a:gd name="connsiteX169" fmla="*/ 731989 w 770887"/>
                <a:gd name="connsiteY169" fmla="*/ 539395 h 599162"/>
                <a:gd name="connsiteX170" fmla="*/ 728997 w 770887"/>
                <a:gd name="connsiteY170" fmla="*/ 533419 h 599162"/>
                <a:gd name="connsiteX171" fmla="*/ 717029 w 770887"/>
                <a:gd name="connsiteY171" fmla="*/ 524454 h 599162"/>
                <a:gd name="connsiteX172" fmla="*/ 706556 w 770887"/>
                <a:gd name="connsiteY172" fmla="*/ 525948 h 599162"/>
                <a:gd name="connsiteX173" fmla="*/ 709548 w 770887"/>
                <a:gd name="connsiteY173" fmla="*/ 530430 h 599162"/>
                <a:gd name="connsiteX174" fmla="*/ 712540 w 770887"/>
                <a:gd name="connsiteY174" fmla="*/ 533419 h 599162"/>
                <a:gd name="connsiteX175" fmla="*/ 723013 w 770887"/>
                <a:gd name="connsiteY175" fmla="*/ 539395 h 599162"/>
                <a:gd name="connsiteX176" fmla="*/ 728997 w 770887"/>
                <a:gd name="connsiteY176" fmla="*/ 545372 h 599162"/>
                <a:gd name="connsiteX177" fmla="*/ 728997 w 770887"/>
                <a:gd name="connsiteY177" fmla="*/ 549855 h 599162"/>
                <a:gd name="connsiteX178" fmla="*/ 733485 w 770887"/>
                <a:gd name="connsiteY178" fmla="*/ 554337 h 599162"/>
                <a:gd name="connsiteX179" fmla="*/ 736478 w 770887"/>
                <a:gd name="connsiteY179" fmla="*/ 558820 h 599162"/>
                <a:gd name="connsiteX180" fmla="*/ 739470 w 770887"/>
                <a:gd name="connsiteY180" fmla="*/ 569279 h 599162"/>
                <a:gd name="connsiteX181" fmla="*/ 739470 w 770887"/>
                <a:gd name="connsiteY181" fmla="*/ 572267 h 599162"/>
                <a:gd name="connsiteX182" fmla="*/ 734981 w 770887"/>
                <a:gd name="connsiteY182" fmla="*/ 573761 h 599162"/>
                <a:gd name="connsiteX183" fmla="*/ 731989 w 770887"/>
                <a:gd name="connsiteY183" fmla="*/ 566290 h 599162"/>
                <a:gd name="connsiteX184" fmla="*/ 731989 w 770887"/>
                <a:gd name="connsiteY184" fmla="*/ 573761 h 599162"/>
                <a:gd name="connsiteX185" fmla="*/ 728997 w 770887"/>
                <a:gd name="connsiteY185" fmla="*/ 579738 h 599162"/>
                <a:gd name="connsiteX186" fmla="*/ 724509 w 770887"/>
                <a:gd name="connsiteY186" fmla="*/ 578244 h 599162"/>
                <a:gd name="connsiteX187" fmla="*/ 717029 w 770887"/>
                <a:gd name="connsiteY187" fmla="*/ 570773 h 599162"/>
                <a:gd name="connsiteX188" fmla="*/ 709548 w 770887"/>
                <a:gd name="connsiteY188" fmla="*/ 561808 h 599162"/>
                <a:gd name="connsiteX189" fmla="*/ 703564 w 770887"/>
                <a:gd name="connsiteY189" fmla="*/ 564796 h 599162"/>
                <a:gd name="connsiteX190" fmla="*/ 699076 w 770887"/>
                <a:gd name="connsiteY190" fmla="*/ 564796 h 599162"/>
                <a:gd name="connsiteX191" fmla="*/ 702068 w 770887"/>
                <a:gd name="connsiteY191" fmla="*/ 555831 h 599162"/>
                <a:gd name="connsiteX192" fmla="*/ 709548 w 770887"/>
                <a:gd name="connsiteY192" fmla="*/ 554337 h 599162"/>
                <a:gd name="connsiteX193" fmla="*/ 706556 w 770887"/>
                <a:gd name="connsiteY193" fmla="*/ 545372 h 599162"/>
                <a:gd name="connsiteX194" fmla="*/ 697580 w 770887"/>
                <a:gd name="connsiteY194" fmla="*/ 549855 h 599162"/>
                <a:gd name="connsiteX195" fmla="*/ 700572 w 770887"/>
                <a:gd name="connsiteY195" fmla="*/ 540890 h 599162"/>
                <a:gd name="connsiteX196" fmla="*/ 696084 w 770887"/>
                <a:gd name="connsiteY196" fmla="*/ 534913 h 599162"/>
                <a:gd name="connsiteX197" fmla="*/ 694588 w 770887"/>
                <a:gd name="connsiteY197" fmla="*/ 530430 h 599162"/>
                <a:gd name="connsiteX198" fmla="*/ 694588 w 770887"/>
                <a:gd name="connsiteY198" fmla="*/ 525948 h 599162"/>
                <a:gd name="connsiteX199" fmla="*/ 700572 w 770887"/>
                <a:gd name="connsiteY199" fmla="*/ 516983 h 599162"/>
                <a:gd name="connsiteX200" fmla="*/ 693091 w 770887"/>
                <a:gd name="connsiteY200" fmla="*/ 516983 h 599162"/>
                <a:gd name="connsiteX201" fmla="*/ 690099 w 770887"/>
                <a:gd name="connsiteY201" fmla="*/ 519971 h 599162"/>
                <a:gd name="connsiteX202" fmla="*/ 690099 w 770887"/>
                <a:gd name="connsiteY202" fmla="*/ 522959 h 599162"/>
                <a:gd name="connsiteX203" fmla="*/ 690099 w 770887"/>
                <a:gd name="connsiteY203" fmla="*/ 531925 h 599162"/>
                <a:gd name="connsiteX204" fmla="*/ 685611 w 770887"/>
                <a:gd name="connsiteY204" fmla="*/ 534913 h 599162"/>
                <a:gd name="connsiteX205" fmla="*/ 682619 w 770887"/>
                <a:gd name="connsiteY205" fmla="*/ 537901 h 599162"/>
                <a:gd name="connsiteX206" fmla="*/ 682619 w 770887"/>
                <a:gd name="connsiteY206" fmla="*/ 533419 h 599162"/>
                <a:gd name="connsiteX207" fmla="*/ 681123 w 770887"/>
                <a:gd name="connsiteY207" fmla="*/ 527442 h 599162"/>
                <a:gd name="connsiteX208" fmla="*/ 679627 w 770887"/>
                <a:gd name="connsiteY208" fmla="*/ 519971 h 599162"/>
                <a:gd name="connsiteX209" fmla="*/ 678131 w 770887"/>
                <a:gd name="connsiteY209" fmla="*/ 515489 h 599162"/>
                <a:gd name="connsiteX210" fmla="*/ 676635 w 770887"/>
                <a:gd name="connsiteY210" fmla="*/ 511006 h 599162"/>
                <a:gd name="connsiteX211" fmla="*/ 676635 w 770887"/>
                <a:gd name="connsiteY211" fmla="*/ 506524 h 599162"/>
                <a:gd name="connsiteX212" fmla="*/ 681123 w 770887"/>
                <a:gd name="connsiteY212" fmla="*/ 503535 h 599162"/>
                <a:gd name="connsiteX213" fmla="*/ 684115 w 770887"/>
                <a:gd name="connsiteY213" fmla="*/ 499053 h 599162"/>
                <a:gd name="connsiteX214" fmla="*/ 690099 w 770887"/>
                <a:gd name="connsiteY214" fmla="*/ 493076 h 599162"/>
                <a:gd name="connsiteX215" fmla="*/ 684115 w 770887"/>
                <a:gd name="connsiteY215" fmla="*/ 482617 h 599162"/>
                <a:gd name="connsiteX216" fmla="*/ 681123 w 770887"/>
                <a:gd name="connsiteY216" fmla="*/ 484111 h 599162"/>
                <a:gd name="connsiteX217" fmla="*/ 678131 w 770887"/>
                <a:gd name="connsiteY217" fmla="*/ 491582 h 599162"/>
                <a:gd name="connsiteX218" fmla="*/ 672146 w 770887"/>
                <a:gd name="connsiteY218" fmla="*/ 499053 h 599162"/>
                <a:gd name="connsiteX219" fmla="*/ 667658 w 770887"/>
                <a:gd name="connsiteY219" fmla="*/ 502041 h 599162"/>
                <a:gd name="connsiteX220" fmla="*/ 666162 w 770887"/>
                <a:gd name="connsiteY220" fmla="*/ 505029 h 599162"/>
                <a:gd name="connsiteX221" fmla="*/ 669154 w 770887"/>
                <a:gd name="connsiteY221" fmla="*/ 516983 h 599162"/>
                <a:gd name="connsiteX222" fmla="*/ 675139 w 770887"/>
                <a:gd name="connsiteY222" fmla="*/ 533419 h 599162"/>
                <a:gd name="connsiteX223" fmla="*/ 669154 w 770887"/>
                <a:gd name="connsiteY223" fmla="*/ 531925 h 599162"/>
                <a:gd name="connsiteX224" fmla="*/ 660178 w 770887"/>
                <a:gd name="connsiteY224" fmla="*/ 513994 h 599162"/>
                <a:gd name="connsiteX225" fmla="*/ 649705 w 770887"/>
                <a:gd name="connsiteY225" fmla="*/ 499053 h 599162"/>
                <a:gd name="connsiteX226" fmla="*/ 646713 w 770887"/>
                <a:gd name="connsiteY226" fmla="*/ 508018 h 599162"/>
                <a:gd name="connsiteX227" fmla="*/ 643721 w 770887"/>
                <a:gd name="connsiteY227" fmla="*/ 506524 h 599162"/>
                <a:gd name="connsiteX228" fmla="*/ 639233 w 770887"/>
                <a:gd name="connsiteY228" fmla="*/ 496064 h 599162"/>
                <a:gd name="connsiteX229" fmla="*/ 633249 w 770887"/>
                <a:gd name="connsiteY229" fmla="*/ 491582 h 599162"/>
                <a:gd name="connsiteX230" fmla="*/ 618288 w 770887"/>
                <a:gd name="connsiteY230" fmla="*/ 475146 h 599162"/>
                <a:gd name="connsiteX231" fmla="*/ 618288 w 770887"/>
                <a:gd name="connsiteY231" fmla="*/ 464687 h 599162"/>
                <a:gd name="connsiteX232" fmla="*/ 615296 w 770887"/>
                <a:gd name="connsiteY232" fmla="*/ 470664 h 599162"/>
                <a:gd name="connsiteX233" fmla="*/ 607815 w 770887"/>
                <a:gd name="connsiteY233" fmla="*/ 467675 h 599162"/>
                <a:gd name="connsiteX234" fmla="*/ 591358 w 770887"/>
                <a:gd name="connsiteY234" fmla="*/ 452734 h 599162"/>
                <a:gd name="connsiteX235" fmla="*/ 580886 w 770887"/>
                <a:gd name="connsiteY235" fmla="*/ 440780 h 599162"/>
                <a:gd name="connsiteX236" fmla="*/ 574902 w 770887"/>
                <a:gd name="connsiteY236" fmla="*/ 442274 h 599162"/>
                <a:gd name="connsiteX237" fmla="*/ 561437 w 770887"/>
                <a:gd name="connsiteY237" fmla="*/ 439286 h 599162"/>
                <a:gd name="connsiteX238" fmla="*/ 552461 w 770887"/>
                <a:gd name="connsiteY238" fmla="*/ 430321 h 599162"/>
                <a:gd name="connsiteX239" fmla="*/ 552461 w 770887"/>
                <a:gd name="connsiteY239" fmla="*/ 419862 h 599162"/>
                <a:gd name="connsiteX240" fmla="*/ 547972 w 770887"/>
                <a:gd name="connsiteY240" fmla="*/ 422850 h 599162"/>
                <a:gd name="connsiteX241" fmla="*/ 530020 w 770887"/>
                <a:gd name="connsiteY241" fmla="*/ 422850 h 599162"/>
                <a:gd name="connsiteX242" fmla="*/ 521043 w 770887"/>
                <a:gd name="connsiteY242" fmla="*/ 421356 h 599162"/>
                <a:gd name="connsiteX243" fmla="*/ 510571 w 770887"/>
                <a:gd name="connsiteY243" fmla="*/ 418368 h 599162"/>
                <a:gd name="connsiteX244" fmla="*/ 491122 w 770887"/>
                <a:gd name="connsiteY244" fmla="*/ 416873 h 599162"/>
                <a:gd name="connsiteX245" fmla="*/ 471673 w 770887"/>
                <a:gd name="connsiteY245" fmla="*/ 421356 h 599162"/>
                <a:gd name="connsiteX246" fmla="*/ 458208 w 770887"/>
                <a:gd name="connsiteY246" fmla="*/ 424344 h 599162"/>
                <a:gd name="connsiteX247" fmla="*/ 461200 w 770887"/>
                <a:gd name="connsiteY247" fmla="*/ 412391 h 599162"/>
                <a:gd name="connsiteX248" fmla="*/ 456712 w 770887"/>
                <a:gd name="connsiteY248" fmla="*/ 415379 h 599162"/>
                <a:gd name="connsiteX249" fmla="*/ 449232 w 770887"/>
                <a:gd name="connsiteY249" fmla="*/ 410897 h 599162"/>
                <a:gd name="connsiteX250" fmla="*/ 443247 w 770887"/>
                <a:gd name="connsiteY250" fmla="*/ 407908 h 599162"/>
                <a:gd name="connsiteX251" fmla="*/ 437263 w 770887"/>
                <a:gd name="connsiteY251" fmla="*/ 407908 h 599162"/>
                <a:gd name="connsiteX252" fmla="*/ 432775 w 770887"/>
                <a:gd name="connsiteY252" fmla="*/ 407908 h 599162"/>
                <a:gd name="connsiteX253" fmla="*/ 425294 w 770887"/>
                <a:gd name="connsiteY253" fmla="*/ 412391 h 599162"/>
                <a:gd name="connsiteX254" fmla="*/ 419310 w 770887"/>
                <a:gd name="connsiteY254" fmla="*/ 415379 h 599162"/>
                <a:gd name="connsiteX255" fmla="*/ 413326 w 770887"/>
                <a:gd name="connsiteY255" fmla="*/ 422850 h 599162"/>
                <a:gd name="connsiteX256" fmla="*/ 410334 w 770887"/>
                <a:gd name="connsiteY256" fmla="*/ 425838 h 599162"/>
                <a:gd name="connsiteX257" fmla="*/ 402853 w 770887"/>
                <a:gd name="connsiteY257" fmla="*/ 424344 h 599162"/>
                <a:gd name="connsiteX258" fmla="*/ 410334 w 770887"/>
                <a:gd name="connsiteY258" fmla="*/ 418368 h 599162"/>
                <a:gd name="connsiteX259" fmla="*/ 419310 w 770887"/>
                <a:gd name="connsiteY259" fmla="*/ 409403 h 599162"/>
                <a:gd name="connsiteX260" fmla="*/ 425294 w 770887"/>
                <a:gd name="connsiteY260" fmla="*/ 403426 h 599162"/>
                <a:gd name="connsiteX261" fmla="*/ 429783 w 770887"/>
                <a:gd name="connsiteY261" fmla="*/ 397449 h 599162"/>
                <a:gd name="connsiteX262" fmla="*/ 426791 w 770887"/>
                <a:gd name="connsiteY262" fmla="*/ 397449 h 599162"/>
                <a:gd name="connsiteX263" fmla="*/ 420806 w 770887"/>
                <a:gd name="connsiteY263" fmla="*/ 394461 h 599162"/>
                <a:gd name="connsiteX264" fmla="*/ 420806 w 770887"/>
                <a:gd name="connsiteY264" fmla="*/ 384002 h 599162"/>
                <a:gd name="connsiteX265" fmla="*/ 414822 w 770887"/>
                <a:gd name="connsiteY265" fmla="*/ 388484 h 599162"/>
                <a:gd name="connsiteX266" fmla="*/ 413326 w 770887"/>
                <a:gd name="connsiteY266" fmla="*/ 389978 h 599162"/>
                <a:gd name="connsiteX267" fmla="*/ 402853 w 770887"/>
                <a:gd name="connsiteY267" fmla="*/ 389978 h 599162"/>
                <a:gd name="connsiteX268" fmla="*/ 393877 w 770887"/>
                <a:gd name="connsiteY268" fmla="*/ 388484 h 599162"/>
                <a:gd name="connsiteX269" fmla="*/ 389389 w 770887"/>
                <a:gd name="connsiteY269" fmla="*/ 392967 h 599162"/>
                <a:gd name="connsiteX270" fmla="*/ 386397 w 770887"/>
                <a:gd name="connsiteY270" fmla="*/ 401932 h 599162"/>
                <a:gd name="connsiteX271" fmla="*/ 392381 w 770887"/>
                <a:gd name="connsiteY271" fmla="*/ 409403 h 599162"/>
                <a:gd name="connsiteX272" fmla="*/ 389389 w 770887"/>
                <a:gd name="connsiteY272" fmla="*/ 421356 h 599162"/>
                <a:gd name="connsiteX273" fmla="*/ 381908 w 770887"/>
                <a:gd name="connsiteY273" fmla="*/ 428827 h 599162"/>
                <a:gd name="connsiteX274" fmla="*/ 374428 w 770887"/>
                <a:gd name="connsiteY274" fmla="*/ 428827 h 599162"/>
                <a:gd name="connsiteX275" fmla="*/ 365452 w 770887"/>
                <a:gd name="connsiteY275" fmla="*/ 428827 h 599162"/>
                <a:gd name="connsiteX276" fmla="*/ 362459 w 770887"/>
                <a:gd name="connsiteY276" fmla="*/ 439286 h 599162"/>
                <a:gd name="connsiteX277" fmla="*/ 350491 w 770887"/>
                <a:gd name="connsiteY277" fmla="*/ 443769 h 599162"/>
                <a:gd name="connsiteX278" fmla="*/ 348995 w 770887"/>
                <a:gd name="connsiteY278" fmla="*/ 446757 h 599162"/>
                <a:gd name="connsiteX279" fmla="*/ 338522 w 770887"/>
                <a:gd name="connsiteY279" fmla="*/ 454228 h 599162"/>
                <a:gd name="connsiteX280" fmla="*/ 328050 w 770887"/>
                <a:gd name="connsiteY280" fmla="*/ 457216 h 599162"/>
                <a:gd name="connsiteX281" fmla="*/ 322065 w 770887"/>
                <a:gd name="connsiteY281" fmla="*/ 458710 h 599162"/>
                <a:gd name="connsiteX282" fmla="*/ 319073 w 770887"/>
                <a:gd name="connsiteY282" fmla="*/ 454228 h 599162"/>
                <a:gd name="connsiteX283" fmla="*/ 317577 w 770887"/>
                <a:gd name="connsiteY283" fmla="*/ 451239 h 599162"/>
                <a:gd name="connsiteX284" fmla="*/ 325058 w 770887"/>
                <a:gd name="connsiteY284" fmla="*/ 448251 h 599162"/>
                <a:gd name="connsiteX285" fmla="*/ 331042 w 770887"/>
                <a:gd name="connsiteY285" fmla="*/ 440780 h 599162"/>
                <a:gd name="connsiteX286" fmla="*/ 323561 w 770887"/>
                <a:gd name="connsiteY286" fmla="*/ 440780 h 599162"/>
                <a:gd name="connsiteX287" fmla="*/ 320569 w 770887"/>
                <a:gd name="connsiteY287" fmla="*/ 436298 h 599162"/>
                <a:gd name="connsiteX288" fmla="*/ 328050 w 770887"/>
                <a:gd name="connsiteY288" fmla="*/ 425838 h 599162"/>
                <a:gd name="connsiteX289" fmla="*/ 331042 w 770887"/>
                <a:gd name="connsiteY289" fmla="*/ 415379 h 599162"/>
                <a:gd name="connsiteX290" fmla="*/ 335530 w 770887"/>
                <a:gd name="connsiteY290" fmla="*/ 400438 h 599162"/>
                <a:gd name="connsiteX291" fmla="*/ 343010 w 770887"/>
                <a:gd name="connsiteY291" fmla="*/ 391473 h 599162"/>
                <a:gd name="connsiteX292" fmla="*/ 369940 w 770887"/>
                <a:gd name="connsiteY292" fmla="*/ 394461 h 599162"/>
                <a:gd name="connsiteX293" fmla="*/ 365452 w 770887"/>
                <a:gd name="connsiteY293" fmla="*/ 388484 h 599162"/>
                <a:gd name="connsiteX294" fmla="*/ 357971 w 770887"/>
                <a:gd name="connsiteY294" fmla="*/ 386990 h 599162"/>
                <a:gd name="connsiteX295" fmla="*/ 344507 w 770887"/>
                <a:gd name="connsiteY295" fmla="*/ 381013 h 599162"/>
                <a:gd name="connsiteX296" fmla="*/ 334034 w 770887"/>
                <a:gd name="connsiteY296" fmla="*/ 385496 h 599162"/>
                <a:gd name="connsiteX297" fmla="*/ 325058 w 770887"/>
                <a:gd name="connsiteY297" fmla="*/ 392967 h 599162"/>
                <a:gd name="connsiteX298" fmla="*/ 316081 w 770887"/>
                <a:gd name="connsiteY298" fmla="*/ 400438 h 599162"/>
                <a:gd name="connsiteX299" fmla="*/ 311593 w 770887"/>
                <a:gd name="connsiteY299" fmla="*/ 409403 h 599162"/>
                <a:gd name="connsiteX300" fmla="*/ 310097 w 770887"/>
                <a:gd name="connsiteY300" fmla="*/ 416873 h 599162"/>
                <a:gd name="connsiteX301" fmla="*/ 304113 w 770887"/>
                <a:gd name="connsiteY301" fmla="*/ 416873 h 599162"/>
                <a:gd name="connsiteX302" fmla="*/ 304113 w 770887"/>
                <a:gd name="connsiteY302" fmla="*/ 419862 h 599162"/>
                <a:gd name="connsiteX303" fmla="*/ 307105 w 770887"/>
                <a:gd name="connsiteY303" fmla="*/ 425838 h 599162"/>
                <a:gd name="connsiteX304" fmla="*/ 305609 w 770887"/>
                <a:gd name="connsiteY304" fmla="*/ 430321 h 599162"/>
                <a:gd name="connsiteX305" fmla="*/ 301120 w 770887"/>
                <a:gd name="connsiteY305" fmla="*/ 434803 h 599162"/>
                <a:gd name="connsiteX306" fmla="*/ 290648 w 770887"/>
                <a:gd name="connsiteY306" fmla="*/ 440780 h 599162"/>
                <a:gd name="connsiteX307" fmla="*/ 284664 w 770887"/>
                <a:gd name="connsiteY307" fmla="*/ 445263 h 599162"/>
                <a:gd name="connsiteX308" fmla="*/ 277183 w 770887"/>
                <a:gd name="connsiteY308" fmla="*/ 452734 h 599162"/>
                <a:gd name="connsiteX309" fmla="*/ 275687 w 770887"/>
                <a:gd name="connsiteY309" fmla="*/ 460204 h 599162"/>
                <a:gd name="connsiteX310" fmla="*/ 286160 w 770887"/>
                <a:gd name="connsiteY310" fmla="*/ 463193 h 599162"/>
                <a:gd name="connsiteX311" fmla="*/ 287656 w 770887"/>
                <a:gd name="connsiteY311" fmla="*/ 473652 h 599162"/>
                <a:gd name="connsiteX312" fmla="*/ 283168 w 770887"/>
                <a:gd name="connsiteY312" fmla="*/ 479629 h 599162"/>
                <a:gd name="connsiteX313" fmla="*/ 275687 w 770887"/>
                <a:gd name="connsiteY313" fmla="*/ 484111 h 599162"/>
                <a:gd name="connsiteX314" fmla="*/ 266711 w 770887"/>
                <a:gd name="connsiteY314" fmla="*/ 496064 h 599162"/>
                <a:gd name="connsiteX315" fmla="*/ 253246 w 770887"/>
                <a:gd name="connsiteY315" fmla="*/ 505029 h 599162"/>
                <a:gd name="connsiteX316" fmla="*/ 226317 w 770887"/>
                <a:gd name="connsiteY316" fmla="*/ 518477 h 599162"/>
                <a:gd name="connsiteX317" fmla="*/ 224821 w 770887"/>
                <a:gd name="connsiteY317" fmla="*/ 530430 h 599162"/>
                <a:gd name="connsiteX318" fmla="*/ 214348 w 770887"/>
                <a:gd name="connsiteY318" fmla="*/ 534913 h 599162"/>
                <a:gd name="connsiteX319" fmla="*/ 203876 w 770887"/>
                <a:gd name="connsiteY319" fmla="*/ 540890 h 599162"/>
                <a:gd name="connsiteX320" fmla="*/ 190411 w 770887"/>
                <a:gd name="connsiteY320" fmla="*/ 545372 h 599162"/>
                <a:gd name="connsiteX321" fmla="*/ 185923 w 770887"/>
                <a:gd name="connsiteY321" fmla="*/ 548360 h 599162"/>
                <a:gd name="connsiteX322" fmla="*/ 179939 w 770887"/>
                <a:gd name="connsiteY322" fmla="*/ 552843 h 599162"/>
                <a:gd name="connsiteX323" fmla="*/ 175450 w 770887"/>
                <a:gd name="connsiteY323" fmla="*/ 557325 h 599162"/>
                <a:gd name="connsiteX324" fmla="*/ 172458 w 770887"/>
                <a:gd name="connsiteY324" fmla="*/ 566290 h 599162"/>
                <a:gd name="connsiteX325" fmla="*/ 164978 w 770887"/>
                <a:gd name="connsiteY325" fmla="*/ 567785 h 599162"/>
                <a:gd name="connsiteX326" fmla="*/ 154505 w 770887"/>
                <a:gd name="connsiteY326" fmla="*/ 570773 h 599162"/>
                <a:gd name="connsiteX327" fmla="*/ 147025 w 770887"/>
                <a:gd name="connsiteY327" fmla="*/ 570773 h 599162"/>
                <a:gd name="connsiteX328" fmla="*/ 139545 w 770887"/>
                <a:gd name="connsiteY328" fmla="*/ 573761 h 599162"/>
                <a:gd name="connsiteX329" fmla="*/ 129072 w 770887"/>
                <a:gd name="connsiteY329" fmla="*/ 579738 h 599162"/>
                <a:gd name="connsiteX330" fmla="*/ 132064 w 770887"/>
                <a:gd name="connsiteY330" fmla="*/ 587209 h 599162"/>
                <a:gd name="connsiteX331" fmla="*/ 129072 w 770887"/>
                <a:gd name="connsiteY331" fmla="*/ 588703 h 599162"/>
                <a:gd name="connsiteX332" fmla="*/ 121592 w 770887"/>
                <a:gd name="connsiteY332" fmla="*/ 584220 h 599162"/>
                <a:gd name="connsiteX333" fmla="*/ 114111 w 770887"/>
                <a:gd name="connsiteY333" fmla="*/ 581232 h 599162"/>
                <a:gd name="connsiteX334" fmla="*/ 108127 w 770887"/>
                <a:gd name="connsiteY334" fmla="*/ 572267 h 599162"/>
                <a:gd name="connsiteX335" fmla="*/ 106631 w 770887"/>
                <a:gd name="connsiteY335" fmla="*/ 575255 h 599162"/>
                <a:gd name="connsiteX336" fmla="*/ 106631 w 770887"/>
                <a:gd name="connsiteY336" fmla="*/ 587209 h 599162"/>
                <a:gd name="connsiteX337" fmla="*/ 97655 w 770887"/>
                <a:gd name="connsiteY337" fmla="*/ 587209 h 599162"/>
                <a:gd name="connsiteX338" fmla="*/ 97655 w 770887"/>
                <a:gd name="connsiteY338" fmla="*/ 591691 h 599162"/>
                <a:gd name="connsiteX339" fmla="*/ 88678 w 770887"/>
                <a:gd name="connsiteY339" fmla="*/ 591691 h 599162"/>
                <a:gd name="connsiteX340" fmla="*/ 88678 w 770887"/>
                <a:gd name="connsiteY340" fmla="*/ 590197 h 599162"/>
                <a:gd name="connsiteX341" fmla="*/ 84190 w 770887"/>
                <a:gd name="connsiteY341" fmla="*/ 588703 h 599162"/>
                <a:gd name="connsiteX342" fmla="*/ 78206 w 770887"/>
                <a:gd name="connsiteY342" fmla="*/ 588703 h 599162"/>
                <a:gd name="connsiteX343" fmla="*/ 70725 w 770887"/>
                <a:gd name="connsiteY343" fmla="*/ 590197 h 599162"/>
                <a:gd name="connsiteX344" fmla="*/ 61749 w 770887"/>
                <a:gd name="connsiteY344" fmla="*/ 599162 h 599162"/>
                <a:gd name="connsiteX345" fmla="*/ 45292 w 770887"/>
                <a:gd name="connsiteY345" fmla="*/ 599162 h 599162"/>
                <a:gd name="connsiteX346" fmla="*/ 30331 w 770887"/>
                <a:gd name="connsiteY346" fmla="*/ 599162 h 599162"/>
                <a:gd name="connsiteX347" fmla="*/ 30331 w 770887"/>
                <a:gd name="connsiteY347" fmla="*/ 593185 h 599162"/>
                <a:gd name="connsiteX348" fmla="*/ 40804 w 770887"/>
                <a:gd name="connsiteY348" fmla="*/ 581232 h 599162"/>
                <a:gd name="connsiteX349" fmla="*/ 58757 w 770887"/>
                <a:gd name="connsiteY349" fmla="*/ 581232 h 599162"/>
                <a:gd name="connsiteX350" fmla="*/ 66237 w 770887"/>
                <a:gd name="connsiteY350" fmla="*/ 581232 h 599162"/>
                <a:gd name="connsiteX351" fmla="*/ 73717 w 770887"/>
                <a:gd name="connsiteY351" fmla="*/ 576750 h 599162"/>
                <a:gd name="connsiteX352" fmla="*/ 84190 w 770887"/>
                <a:gd name="connsiteY352" fmla="*/ 573761 h 599162"/>
                <a:gd name="connsiteX353" fmla="*/ 88678 w 770887"/>
                <a:gd name="connsiteY353" fmla="*/ 570773 h 599162"/>
                <a:gd name="connsiteX354" fmla="*/ 93166 w 770887"/>
                <a:gd name="connsiteY354" fmla="*/ 563302 h 599162"/>
                <a:gd name="connsiteX355" fmla="*/ 102143 w 770887"/>
                <a:gd name="connsiteY355" fmla="*/ 558820 h 599162"/>
                <a:gd name="connsiteX356" fmla="*/ 115607 w 770887"/>
                <a:gd name="connsiteY356" fmla="*/ 557325 h 599162"/>
                <a:gd name="connsiteX357" fmla="*/ 123088 w 770887"/>
                <a:gd name="connsiteY357" fmla="*/ 557325 h 599162"/>
                <a:gd name="connsiteX358" fmla="*/ 129072 w 770887"/>
                <a:gd name="connsiteY358" fmla="*/ 563302 h 599162"/>
                <a:gd name="connsiteX359" fmla="*/ 135056 w 770887"/>
                <a:gd name="connsiteY359" fmla="*/ 558820 h 599162"/>
                <a:gd name="connsiteX360" fmla="*/ 141041 w 770887"/>
                <a:gd name="connsiteY360" fmla="*/ 549855 h 599162"/>
                <a:gd name="connsiteX361" fmla="*/ 148521 w 770887"/>
                <a:gd name="connsiteY361" fmla="*/ 542384 h 599162"/>
                <a:gd name="connsiteX362" fmla="*/ 156001 w 770887"/>
                <a:gd name="connsiteY362" fmla="*/ 537901 h 599162"/>
                <a:gd name="connsiteX363" fmla="*/ 170962 w 770887"/>
                <a:gd name="connsiteY363" fmla="*/ 534913 h 599162"/>
                <a:gd name="connsiteX364" fmla="*/ 176946 w 770887"/>
                <a:gd name="connsiteY364" fmla="*/ 528936 h 599162"/>
                <a:gd name="connsiteX365" fmla="*/ 184427 w 770887"/>
                <a:gd name="connsiteY365" fmla="*/ 521465 h 599162"/>
                <a:gd name="connsiteX366" fmla="*/ 193403 w 770887"/>
                <a:gd name="connsiteY366" fmla="*/ 513994 h 599162"/>
                <a:gd name="connsiteX367" fmla="*/ 200884 w 770887"/>
                <a:gd name="connsiteY367" fmla="*/ 509512 h 599162"/>
                <a:gd name="connsiteX368" fmla="*/ 203876 w 770887"/>
                <a:gd name="connsiteY368" fmla="*/ 500547 h 599162"/>
                <a:gd name="connsiteX369" fmla="*/ 205372 w 770887"/>
                <a:gd name="connsiteY369" fmla="*/ 487099 h 599162"/>
                <a:gd name="connsiteX370" fmla="*/ 208364 w 770887"/>
                <a:gd name="connsiteY370" fmla="*/ 478134 h 599162"/>
                <a:gd name="connsiteX371" fmla="*/ 209860 w 770887"/>
                <a:gd name="connsiteY371" fmla="*/ 475146 h 599162"/>
                <a:gd name="connsiteX372" fmla="*/ 217340 w 770887"/>
                <a:gd name="connsiteY372" fmla="*/ 464687 h 599162"/>
                <a:gd name="connsiteX373" fmla="*/ 212852 w 770887"/>
                <a:gd name="connsiteY373" fmla="*/ 464687 h 599162"/>
                <a:gd name="connsiteX374" fmla="*/ 205372 w 770887"/>
                <a:gd name="connsiteY374" fmla="*/ 466181 h 599162"/>
                <a:gd name="connsiteX375" fmla="*/ 200884 w 770887"/>
                <a:gd name="connsiteY375" fmla="*/ 466181 h 599162"/>
                <a:gd name="connsiteX376" fmla="*/ 193403 w 770887"/>
                <a:gd name="connsiteY376" fmla="*/ 464687 h 599162"/>
                <a:gd name="connsiteX377" fmla="*/ 190411 w 770887"/>
                <a:gd name="connsiteY377" fmla="*/ 461699 h 599162"/>
                <a:gd name="connsiteX378" fmla="*/ 197891 w 770887"/>
                <a:gd name="connsiteY378" fmla="*/ 454228 h 599162"/>
                <a:gd name="connsiteX379" fmla="*/ 190411 w 770887"/>
                <a:gd name="connsiteY379" fmla="*/ 455722 h 599162"/>
                <a:gd name="connsiteX380" fmla="*/ 185923 w 770887"/>
                <a:gd name="connsiteY380" fmla="*/ 460204 h 599162"/>
                <a:gd name="connsiteX381" fmla="*/ 182931 w 770887"/>
                <a:gd name="connsiteY381" fmla="*/ 470664 h 599162"/>
                <a:gd name="connsiteX382" fmla="*/ 178442 w 770887"/>
                <a:gd name="connsiteY382" fmla="*/ 475146 h 599162"/>
                <a:gd name="connsiteX383" fmla="*/ 176946 w 770887"/>
                <a:gd name="connsiteY383" fmla="*/ 470664 h 599162"/>
                <a:gd name="connsiteX384" fmla="*/ 172458 w 770887"/>
                <a:gd name="connsiteY384" fmla="*/ 464687 h 599162"/>
                <a:gd name="connsiteX385" fmla="*/ 164978 w 770887"/>
                <a:gd name="connsiteY385" fmla="*/ 457216 h 599162"/>
                <a:gd name="connsiteX386" fmla="*/ 153009 w 770887"/>
                <a:gd name="connsiteY386" fmla="*/ 449745 h 599162"/>
                <a:gd name="connsiteX387" fmla="*/ 150017 w 770887"/>
                <a:gd name="connsiteY387" fmla="*/ 449745 h 599162"/>
                <a:gd name="connsiteX388" fmla="*/ 139545 w 770887"/>
                <a:gd name="connsiteY388" fmla="*/ 457216 h 599162"/>
                <a:gd name="connsiteX389" fmla="*/ 133560 w 770887"/>
                <a:gd name="connsiteY389" fmla="*/ 457216 h 599162"/>
                <a:gd name="connsiteX390" fmla="*/ 124584 w 770887"/>
                <a:gd name="connsiteY390" fmla="*/ 457216 h 599162"/>
                <a:gd name="connsiteX391" fmla="*/ 126080 w 770887"/>
                <a:gd name="connsiteY391" fmla="*/ 437792 h 599162"/>
                <a:gd name="connsiteX392" fmla="*/ 127576 w 770887"/>
                <a:gd name="connsiteY392" fmla="*/ 431815 h 599162"/>
                <a:gd name="connsiteX393" fmla="*/ 132064 w 770887"/>
                <a:gd name="connsiteY393" fmla="*/ 425838 h 599162"/>
                <a:gd name="connsiteX394" fmla="*/ 132064 w 770887"/>
                <a:gd name="connsiteY394" fmla="*/ 418368 h 599162"/>
                <a:gd name="connsiteX395" fmla="*/ 130568 w 770887"/>
                <a:gd name="connsiteY395" fmla="*/ 406414 h 599162"/>
                <a:gd name="connsiteX396" fmla="*/ 127576 w 770887"/>
                <a:gd name="connsiteY396" fmla="*/ 394461 h 599162"/>
                <a:gd name="connsiteX397" fmla="*/ 124584 w 770887"/>
                <a:gd name="connsiteY397" fmla="*/ 397449 h 599162"/>
                <a:gd name="connsiteX398" fmla="*/ 118600 w 770887"/>
                <a:gd name="connsiteY398" fmla="*/ 403426 h 599162"/>
                <a:gd name="connsiteX399" fmla="*/ 114111 w 770887"/>
                <a:gd name="connsiteY399" fmla="*/ 406414 h 599162"/>
                <a:gd name="connsiteX400" fmla="*/ 109623 w 770887"/>
                <a:gd name="connsiteY400" fmla="*/ 406414 h 599162"/>
                <a:gd name="connsiteX401" fmla="*/ 105135 w 770887"/>
                <a:gd name="connsiteY401" fmla="*/ 401932 h 599162"/>
                <a:gd name="connsiteX402" fmla="*/ 102143 w 770887"/>
                <a:gd name="connsiteY402" fmla="*/ 401932 h 599162"/>
                <a:gd name="connsiteX403" fmla="*/ 96158 w 770887"/>
                <a:gd name="connsiteY403" fmla="*/ 398943 h 599162"/>
                <a:gd name="connsiteX404" fmla="*/ 91670 w 770887"/>
                <a:gd name="connsiteY404" fmla="*/ 394461 h 599162"/>
                <a:gd name="connsiteX405" fmla="*/ 87182 w 770887"/>
                <a:gd name="connsiteY405" fmla="*/ 391473 h 599162"/>
                <a:gd name="connsiteX406" fmla="*/ 82694 w 770887"/>
                <a:gd name="connsiteY406" fmla="*/ 386990 h 599162"/>
                <a:gd name="connsiteX407" fmla="*/ 81198 w 770887"/>
                <a:gd name="connsiteY407" fmla="*/ 382508 h 599162"/>
                <a:gd name="connsiteX408" fmla="*/ 79702 w 770887"/>
                <a:gd name="connsiteY408" fmla="*/ 372048 h 599162"/>
                <a:gd name="connsiteX409" fmla="*/ 85686 w 770887"/>
                <a:gd name="connsiteY409" fmla="*/ 367566 h 599162"/>
                <a:gd name="connsiteX410" fmla="*/ 91670 w 770887"/>
                <a:gd name="connsiteY410" fmla="*/ 367566 h 599162"/>
                <a:gd name="connsiteX411" fmla="*/ 99151 w 770887"/>
                <a:gd name="connsiteY411" fmla="*/ 367566 h 599162"/>
                <a:gd name="connsiteX412" fmla="*/ 106631 w 770887"/>
                <a:gd name="connsiteY412" fmla="*/ 372048 h 599162"/>
                <a:gd name="connsiteX413" fmla="*/ 109623 w 770887"/>
                <a:gd name="connsiteY413" fmla="*/ 364578 h 599162"/>
                <a:gd name="connsiteX414" fmla="*/ 105135 w 770887"/>
                <a:gd name="connsiteY414" fmla="*/ 360095 h 599162"/>
                <a:gd name="connsiteX415" fmla="*/ 103639 w 770887"/>
                <a:gd name="connsiteY415" fmla="*/ 360095 h 599162"/>
                <a:gd name="connsiteX416" fmla="*/ 96158 w 770887"/>
                <a:gd name="connsiteY416" fmla="*/ 360095 h 599162"/>
                <a:gd name="connsiteX417" fmla="*/ 91670 w 770887"/>
                <a:gd name="connsiteY417" fmla="*/ 360095 h 599162"/>
                <a:gd name="connsiteX418" fmla="*/ 82694 w 770887"/>
                <a:gd name="connsiteY418" fmla="*/ 354118 h 599162"/>
                <a:gd name="connsiteX419" fmla="*/ 79702 w 770887"/>
                <a:gd name="connsiteY419" fmla="*/ 348142 h 599162"/>
                <a:gd name="connsiteX420" fmla="*/ 76710 w 770887"/>
                <a:gd name="connsiteY420" fmla="*/ 340671 h 599162"/>
                <a:gd name="connsiteX421" fmla="*/ 73717 w 770887"/>
                <a:gd name="connsiteY421" fmla="*/ 333200 h 599162"/>
                <a:gd name="connsiteX422" fmla="*/ 73717 w 770887"/>
                <a:gd name="connsiteY422" fmla="*/ 330212 h 599162"/>
                <a:gd name="connsiteX423" fmla="*/ 76710 w 770887"/>
                <a:gd name="connsiteY423" fmla="*/ 327223 h 599162"/>
                <a:gd name="connsiteX424" fmla="*/ 81198 w 770887"/>
                <a:gd name="connsiteY424" fmla="*/ 319752 h 599162"/>
                <a:gd name="connsiteX425" fmla="*/ 88678 w 770887"/>
                <a:gd name="connsiteY425" fmla="*/ 310787 h 599162"/>
                <a:gd name="connsiteX426" fmla="*/ 97655 w 770887"/>
                <a:gd name="connsiteY426" fmla="*/ 304811 h 599162"/>
                <a:gd name="connsiteX427" fmla="*/ 103639 w 770887"/>
                <a:gd name="connsiteY427" fmla="*/ 297340 h 599162"/>
                <a:gd name="connsiteX428" fmla="*/ 105135 w 770887"/>
                <a:gd name="connsiteY428" fmla="*/ 289869 h 599162"/>
                <a:gd name="connsiteX429" fmla="*/ 112615 w 770887"/>
                <a:gd name="connsiteY429" fmla="*/ 282398 h 599162"/>
                <a:gd name="connsiteX430" fmla="*/ 118600 w 770887"/>
                <a:gd name="connsiteY430" fmla="*/ 280904 h 599162"/>
                <a:gd name="connsiteX431" fmla="*/ 123088 w 770887"/>
                <a:gd name="connsiteY431" fmla="*/ 283892 h 599162"/>
                <a:gd name="connsiteX432" fmla="*/ 127576 w 770887"/>
                <a:gd name="connsiteY432" fmla="*/ 289869 h 599162"/>
                <a:gd name="connsiteX433" fmla="*/ 130568 w 770887"/>
                <a:gd name="connsiteY433" fmla="*/ 289869 h 599162"/>
                <a:gd name="connsiteX434" fmla="*/ 136552 w 770887"/>
                <a:gd name="connsiteY434" fmla="*/ 289869 h 599162"/>
                <a:gd name="connsiteX435" fmla="*/ 139545 w 770887"/>
                <a:gd name="connsiteY435" fmla="*/ 289869 h 599162"/>
                <a:gd name="connsiteX436" fmla="*/ 144033 w 770887"/>
                <a:gd name="connsiteY436" fmla="*/ 283892 h 599162"/>
                <a:gd name="connsiteX437" fmla="*/ 148521 w 770887"/>
                <a:gd name="connsiteY437" fmla="*/ 283892 h 599162"/>
                <a:gd name="connsiteX438" fmla="*/ 150017 w 770887"/>
                <a:gd name="connsiteY438" fmla="*/ 280904 h 599162"/>
                <a:gd name="connsiteX439" fmla="*/ 153009 w 770887"/>
                <a:gd name="connsiteY439" fmla="*/ 276422 h 599162"/>
                <a:gd name="connsiteX440" fmla="*/ 154505 w 770887"/>
                <a:gd name="connsiteY440" fmla="*/ 280904 h 599162"/>
                <a:gd name="connsiteX441" fmla="*/ 158994 w 770887"/>
                <a:gd name="connsiteY441" fmla="*/ 280904 h 599162"/>
                <a:gd name="connsiteX442" fmla="*/ 161986 w 770887"/>
                <a:gd name="connsiteY442" fmla="*/ 280904 h 599162"/>
                <a:gd name="connsiteX443" fmla="*/ 167970 w 770887"/>
                <a:gd name="connsiteY443" fmla="*/ 280904 h 599162"/>
                <a:gd name="connsiteX444" fmla="*/ 172458 w 770887"/>
                <a:gd name="connsiteY444" fmla="*/ 276422 h 599162"/>
                <a:gd name="connsiteX445" fmla="*/ 176946 w 770887"/>
                <a:gd name="connsiteY445" fmla="*/ 276422 h 599162"/>
                <a:gd name="connsiteX446" fmla="*/ 178442 w 770887"/>
                <a:gd name="connsiteY446" fmla="*/ 265962 h 599162"/>
                <a:gd name="connsiteX447" fmla="*/ 175450 w 770887"/>
                <a:gd name="connsiteY447" fmla="*/ 258491 h 599162"/>
                <a:gd name="connsiteX448" fmla="*/ 172458 w 770887"/>
                <a:gd name="connsiteY448" fmla="*/ 246538 h 599162"/>
                <a:gd name="connsiteX449" fmla="*/ 178442 w 770887"/>
                <a:gd name="connsiteY449" fmla="*/ 246538 h 599162"/>
                <a:gd name="connsiteX450" fmla="*/ 184427 w 770887"/>
                <a:gd name="connsiteY450" fmla="*/ 240561 h 599162"/>
                <a:gd name="connsiteX451" fmla="*/ 182931 w 770887"/>
                <a:gd name="connsiteY451" fmla="*/ 231596 h 599162"/>
                <a:gd name="connsiteX452" fmla="*/ 173954 w 770887"/>
                <a:gd name="connsiteY452" fmla="*/ 230102 h 599162"/>
                <a:gd name="connsiteX453" fmla="*/ 169466 w 770887"/>
                <a:gd name="connsiteY453" fmla="*/ 230102 h 599162"/>
                <a:gd name="connsiteX454" fmla="*/ 164978 w 770887"/>
                <a:gd name="connsiteY454" fmla="*/ 231596 h 599162"/>
                <a:gd name="connsiteX455" fmla="*/ 160490 w 770887"/>
                <a:gd name="connsiteY455" fmla="*/ 234585 h 599162"/>
                <a:gd name="connsiteX456" fmla="*/ 157497 w 770887"/>
                <a:gd name="connsiteY456" fmla="*/ 240561 h 599162"/>
                <a:gd name="connsiteX457" fmla="*/ 153009 w 770887"/>
                <a:gd name="connsiteY457" fmla="*/ 240561 h 599162"/>
                <a:gd name="connsiteX458" fmla="*/ 148521 w 770887"/>
                <a:gd name="connsiteY458" fmla="*/ 231596 h 599162"/>
                <a:gd name="connsiteX459" fmla="*/ 136552 w 770887"/>
                <a:gd name="connsiteY459" fmla="*/ 231596 h 599162"/>
                <a:gd name="connsiteX460" fmla="*/ 123088 w 770887"/>
                <a:gd name="connsiteY460" fmla="*/ 231596 h 599162"/>
                <a:gd name="connsiteX461" fmla="*/ 112615 w 770887"/>
                <a:gd name="connsiteY461" fmla="*/ 228608 h 599162"/>
                <a:gd name="connsiteX462" fmla="*/ 102143 w 770887"/>
                <a:gd name="connsiteY462" fmla="*/ 224125 h 599162"/>
                <a:gd name="connsiteX463" fmla="*/ 96158 w 770887"/>
                <a:gd name="connsiteY463" fmla="*/ 216654 h 599162"/>
                <a:gd name="connsiteX464" fmla="*/ 94662 w 770887"/>
                <a:gd name="connsiteY464" fmla="*/ 201713 h 599162"/>
                <a:gd name="connsiteX465" fmla="*/ 102143 w 770887"/>
                <a:gd name="connsiteY465" fmla="*/ 198724 h 599162"/>
                <a:gd name="connsiteX466" fmla="*/ 106631 w 770887"/>
                <a:gd name="connsiteY466" fmla="*/ 195736 h 599162"/>
                <a:gd name="connsiteX467" fmla="*/ 96158 w 770887"/>
                <a:gd name="connsiteY467" fmla="*/ 191254 h 599162"/>
                <a:gd name="connsiteX468" fmla="*/ 90174 w 770887"/>
                <a:gd name="connsiteY468" fmla="*/ 186771 h 599162"/>
                <a:gd name="connsiteX469" fmla="*/ 82694 w 770887"/>
                <a:gd name="connsiteY469" fmla="*/ 180794 h 599162"/>
                <a:gd name="connsiteX470" fmla="*/ 81198 w 770887"/>
                <a:gd name="connsiteY470" fmla="*/ 177806 h 599162"/>
                <a:gd name="connsiteX471" fmla="*/ 87182 w 770887"/>
                <a:gd name="connsiteY471" fmla="*/ 173324 h 599162"/>
                <a:gd name="connsiteX472" fmla="*/ 91670 w 770887"/>
                <a:gd name="connsiteY472" fmla="*/ 173324 h 599162"/>
                <a:gd name="connsiteX473" fmla="*/ 100647 w 770887"/>
                <a:gd name="connsiteY473" fmla="*/ 171829 h 599162"/>
                <a:gd name="connsiteX474" fmla="*/ 112615 w 770887"/>
                <a:gd name="connsiteY474" fmla="*/ 164359 h 599162"/>
                <a:gd name="connsiteX475" fmla="*/ 114111 w 770887"/>
                <a:gd name="connsiteY475" fmla="*/ 167347 h 599162"/>
                <a:gd name="connsiteX476" fmla="*/ 121592 w 770887"/>
                <a:gd name="connsiteY476" fmla="*/ 164359 h 599162"/>
                <a:gd name="connsiteX477" fmla="*/ 121592 w 770887"/>
                <a:gd name="connsiteY477" fmla="*/ 162864 h 599162"/>
                <a:gd name="connsiteX478" fmla="*/ 126080 w 770887"/>
                <a:gd name="connsiteY478" fmla="*/ 161370 h 599162"/>
                <a:gd name="connsiteX479" fmla="*/ 135056 w 770887"/>
                <a:gd name="connsiteY479" fmla="*/ 159876 h 599162"/>
                <a:gd name="connsiteX480" fmla="*/ 145529 w 770887"/>
                <a:gd name="connsiteY480" fmla="*/ 159876 h 599162"/>
                <a:gd name="connsiteX481" fmla="*/ 150017 w 770887"/>
                <a:gd name="connsiteY481" fmla="*/ 162864 h 599162"/>
                <a:gd name="connsiteX482" fmla="*/ 147025 w 770887"/>
                <a:gd name="connsiteY482" fmla="*/ 170335 h 599162"/>
                <a:gd name="connsiteX483" fmla="*/ 147025 w 770887"/>
                <a:gd name="connsiteY483" fmla="*/ 173324 h 599162"/>
                <a:gd name="connsiteX484" fmla="*/ 151513 w 770887"/>
                <a:gd name="connsiteY484" fmla="*/ 176312 h 599162"/>
                <a:gd name="connsiteX485" fmla="*/ 156001 w 770887"/>
                <a:gd name="connsiteY485" fmla="*/ 180794 h 599162"/>
                <a:gd name="connsiteX486" fmla="*/ 164978 w 770887"/>
                <a:gd name="connsiteY486" fmla="*/ 180794 h 599162"/>
                <a:gd name="connsiteX487" fmla="*/ 176946 w 770887"/>
                <a:gd name="connsiteY487" fmla="*/ 183783 h 599162"/>
                <a:gd name="connsiteX488" fmla="*/ 185923 w 770887"/>
                <a:gd name="connsiteY488" fmla="*/ 179300 h 599162"/>
                <a:gd name="connsiteX489" fmla="*/ 191907 w 770887"/>
                <a:gd name="connsiteY489" fmla="*/ 173324 h 599162"/>
                <a:gd name="connsiteX490" fmla="*/ 199387 w 770887"/>
                <a:gd name="connsiteY490" fmla="*/ 168841 h 599162"/>
                <a:gd name="connsiteX491" fmla="*/ 191907 w 770887"/>
                <a:gd name="connsiteY491" fmla="*/ 165853 h 599162"/>
                <a:gd name="connsiteX492" fmla="*/ 185923 w 770887"/>
                <a:gd name="connsiteY492" fmla="*/ 162864 h 599162"/>
                <a:gd name="connsiteX493" fmla="*/ 181435 w 770887"/>
                <a:gd name="connsiteY493" fmla="*/ 159876 h 599162"/>
                <a:gd name="connsiteX494" fmla="*/ 181435 w 770887"/>
                <a:gd name="connsiteY494" fmla="*/ 153899 h 599162"/>
                <a:gd name="connsiteX495" fmla="*/ 179939 w 770887"/>
                <a:gd name="connsiteY495" fmla="*/ 146428 h 599162"/>
                <a:gd name="connsiteX496" fmla="*/ 157497 w 770887"/>
                <a:gd name="connsiteY496" fmla="*/ 140452 h 599162"/>
                <a:gd name="connsiteX497" fmla="*/ 157497 w 770887"/>
                <a:gd name="connsiteY497" fmla="*/ 118039 h 599162"/>
                <a:gd name="connsiteX498" fmla="*/ 147025 w 770887"/>
                <a:gd name="connsiteY498" fmla="*/ 107580 h 599162"/>
                <a:gd name="connsiteX499" fmla="*/ 126080 w 770887"/>
                <a:gd name="connsiteY499" fmla="*/ 85168 h 599162"/>
                <a:gd name="connsiteX500" fmla="*/ 129072 w 770887"/>
                <a:gd name="connsiteY500" fmla="*/ 85168 h 599162"/>
                <a:gd name="connsiteX501" fmla="*/ 129072 w 770887"/>
                <a:gd name="connsiteY501" fmla="*/ 80685 h 599162"/>
                <a:gd name="connsiteX502" fmla="*/ 136552 w 770887"/>
                <a:gd name="connsiteY502" fmla="*/ 80685 h 599162"/>
                <a:gd name="connsiteX503" fmla="*/ 136552 w 770887"/>
                <a:gd name="connsiteY503" fmla="*/ 74708 h 599162"/>
                <a:gd name="connsiteX504" fmla="*/ 138048 w 770887"/>
                <a:gd name="connsiteY504" fmla="*/ 67238 h 599162"/>
                <a:gd name="connsiteX505" fmla="*/ 142537 w 770887"/>
                <a:gd name="connsiteY505" fmla="*/ 67238 h 599162"/>
                <a:gd name="connsiteX506" fmla="*/ 147025 w 770887"/>
                <a:gd name="connsiteY506" fmla="*/ 70226 h 599162"/>
                <a:gd name="connsiteX507" fmla="*/ 154505 w 770887"/>
                <a:gd name="connsiteY507" fmla="*/ 70226 h 599162"/>
                <a:gd name="connsiteX508" fmla="*/ 157497 w 770887"/>
                <a:gd name="connsiteY508" fmla="*/ 70226 h 599162"/>
                <a:gd name="connsiteX509" fmla="*/ 164978 w 770887"/>
                <a:gd name="connsiteY509" fmla="*/ 70226 h 599162"/>
                <a:gd name="connsiteX510" fmla="*/ 178442 w 770887"/>
                <a:gd name="connsiteY510" fmla="*/ 65743 h 599162"/>
                <a:gd name="connsiteX511" fmla="*/ 182931 w 770887"/>
                <a:gd name="connsiteY511" fmla="*/ 61261 h 599162"/>
                <a:gd name="connsiteX512" fmla="*/ 187419 w 770887"/>
                <a:gd name="connsiteY512" fmla="*/ 53790 h 599162"/>
                <a:gd name="connsiteX513" fmla="*/ 187419 w 770887"/>
                <a:gd name="connsiteY513" fmla="*/ 41837 h 599162"/>
                <a:gd name="connsiteX514" fmla="*/ 191907 w 770887"/>
                <a:gd name="connsiteY514" fmla="*/ 41837 h 599162"/>
                <a:gd name="connsiteX515" fmla="*/ 196395 w 770887"/>
                <a:gd name="connsiteY515" fmla="*/ 37354 h 599162"/>
                <a:gd name="connsiteX516" fmla="*/ 205372 w 770887"/>
                <a:gd name="connsiteY516" fmla="*/ 29883 h 599162"/>
                <a:gd name="connsiteX517" fmla="*/ 221829 w 770887"/>
                <a:gd name="connsiteY517" fmla="*/ 26895 h 599162"/>
                <a:gd name="connsiteX518" fmla="*/ 227813 w 770887"/>
                <a:gd name="connsiteY518" fmla="*/ 19424 h 599162"/>
                <a:gd name="connsiteX519" fmla="*/ 233797 w 770887"/>
                <a:gd name="connsiteY519" fmla="*/ 16436 h 599162"/>
                <a:gd name="connsiteX520" fmla="*/ 238285 w 770887"/>
                <a:gd name="connsiteY520" fmla="*/ 11953 h 599162"/>
                <a:gd name="connsiteX521" fmla="*/ 262223 w 770887"/>
                <a:gd name="connsiteY521" fmla="*/ 13447 h 599162"/>
                <a:gd name="connsiteX522" fmla="*/ 265215 w 770887"/>
                <a:gd name="connsiteY522" fmla="*/ 5977 h 599162"/>
                <a:gd name="connsiteX523" fmla="*/ 277183 w 770887"/>
                <a:gd name="connsiteY523" fmla="*/ 0 h 59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</a:cxnLst>
              <a:rect l="l" t="t" r="r" b="b"/>
              <a:pathLst>
                <a:path w="770887" h="599162">
                  <a:moveTo>
                    <a:pt x="302516" y="482511"/>
                  </a:moveTo>
                  <a:lnTo>
                    <a:pt x="307819" y="487813"/>
                  </a:lnTo>
                  <a:lnTo>
                    <a:pt x="318423" y="494883"/>
                  </a:lnTo>
                  <a:lnTo>
                    <a:pt x="311354" y="496651"/>
                  </a:lnTo>
                  <a:lnTo>
                    <a:pt x="307819" y="496651"/>
                  </a:lnTo>
                  <a:lnTo>
                    <a:pt x="300749" y="501953"/>
                  </a:lnTo>
                  <a:lnTo>
                    <a:pt x="300749" y="503720"/>
                  </a:lnTo>
                  <a:lnTo>
                    <a:pt x="300749" y="509023"/>
                  </a:lnTo>
                  <a:lnTo>
                    <a:pt x="304284" y="509023"/>
                  </a:lnTo>
                  <a:lnTo>
                    <a:pt x="311354" y="517860"/>
                  </a:lnTo>
                  <a:lnTo>
                    <a:pt x="311354" y="521395"/>
                  </a:lnTo>
                  <a:lnTo>
                    <a:pt x="306051" y="523162"/>
                  </a:lnTo>
                  <a:lnTo>
                    <a:pt x="302516" y="523162"/>
                  </a:lnTo>
                  <a:lnTo>
                    <a:pt x="298982" y="524930"/>
                  </a:lnTo>
                  <a:lnTo>
                    <a:pt x="297214" y="524930"/>
                  </a:lnTo>
                  <a:lnTo>
                    <a:pt x="291912" y="528465"/>
                  </a:lnTo>
                  <a:lnTo>
                    <a:pt x="291912" y="533767"/>
                  </a:lnTo>
                  <a:lnTo>
                    <a:pt x="291912" y="535534"/>
                  </a:lnTo>
                  <a:lnTo>
                    <a:pt x="288377" y="540837"/>
                  </a:lnTo>
                  <a:lnTo>
                    <a:pt x="283075" y="531999"/>
                  </a:lnTo>
                  <a:lnTo>
                    <a:pt x="283075" y="533767"/>
                  </a:lnTo>
                  <a:lnTo>
                    <a:pt x="281307" y="537302"/>
                  </a:lnTo>
                  <a:lnTo>
                    <a:pt x="276005" y="542604"/>
                  </a:lnTo>
                  <a:lnTo>
                    <a:pt x="272470" y="549674"/>
                  </a:lnTo>
                  <a:lnTo>
                    <a:pt x="272470" y="551441"/>
                  </a:lnTo>
                  <a:lnTo>
                    <a:pt x="272470" y="558511"/>
                  </a:lnTo>
                  <a:lnTo>
                    <a:pt x="256563" y="558511"/>
                  </a:lnTo>
                  <a:lnTo>
                    <a:pt x="268935" y="554976"/>
                  </a:lnTo>
                  <a:lnTo>
                    <a:pt x="270703" y="551441"/>
                  </a:lnTo>
                  <a:lnTo>
                    <a:pt x="272470" y="547906"/>
                  </a:lnTo>
                  <a:lnTo>
                    <a:pt x="270703" y="542604"/>
                  </a:lnTo>
                  <a:lnTo>
                    <a:pt x="267168" y="540837"/>
                  </a:lnTo>
                  <a:lnTo>
                    <a:pt x="265400" y="540837"/>
                  </a:lnTo>
                  <a:lnTo>
                    <a:pt x="261866" y="537302"/>
                  </a:lnTo>
                  <a:lnTo>
                    <a:pt x="261866" y="535534"/>
                  </a:lnTo>
                  <a:lnTo>
                    <a:pt x="260098" y="524930"/>
                  </a:lnTo>
                  <a:lnTo>
                    <a:pt x="263633" y="521395"/>
                  </a:lnTo>
                  <a:lnTo>
                    <a:pt x="265400" y="517860"/>
                  </a:lnTo>
                  <a:lnTo>
                    <a:pt x="270703" y="514325"/>
                  </a:lnTo>
                  <a:lnTo>
                    <a:pt x="272470" y="516093"/>
                  </a:lnTo>
                  <a:lnTo>
                    <a:pt x="277772" y="521395"/>
                  </a:lnTo>
                  <a:lnTo>
                    <a:pt x="281307" y="528465"/>
                  </a:lnTo>
                  <a:lnTo>
                    <a:pt x="281307" y="521395"/>
                  </a:lnTo>
                  <a:lnTo>
                    <a:pt x="279540" y="514325"/>
                  </a:lnTo>
                  <a:lnTo>
                    <a:pt x="276005" y="509023"/>
                  </a:lnTo>
                  <a:lnTo>
                    <a:pt x="281307" y="507255"/>
                  </a:lnTo>
                  <a:lnTo>
                    <a:pt x="288377" y="510790"/>
                  </a:lnTo>
                  <a:lnTo>
                    <a:pt x="291912" y="510790"/>
                  </a:lnTo>
                  <a:lnTo>
                    <a:pt x="291912" y="507255"/>
                  </a:lnTo>
                  <a:lnTo>
                    <a:pt x="291912" y="505488"/>
                  </a:lnTo>
                  <a:lnTo>
                    <a:pt x="291912" y="501953"/>
                  </a:lnTo>
                  <a:lnTo>
                    <a:pt x="291912" y="496651"/>
                  </a:lnTo>
                  <a:lnTo>
                    <a:pt x="290144" y="493116"/>
                  </a:lnTo>
                  <a:lnTo>
                    <a:pt x="297214" y="487813"/>
                  </a:lnTo>
                  <a:close/>
                  <a:moveTo>
                    <a:pt x="55075" y="374697"/>
                  </a:moveTo>
                  <a:lnTo>
                    <a:pt x="58610" y="374697"/>
                  </a:lnTo>
                  <a:lnTo>
                    <a:pt x="63912" y="385302"/>
                  </a:lnTo>
                  <a:lnTo>
                    <a:pt x="63912" y="390604"/>
                  </a:lnTo>
                  <a:lnTo>
                    <a:pt x="60377" y="395906"/>
                  </a:lnTo>
                  <a:lnTo>
                    <a:pt x="56842" y="395906"/>
                  </a:lnTo>
                  <a:lnTo>
                    <a:pt x="51540" y="395906"/>
                  </a:lnTo>
                  <a:lnTo>
                    <a:pt x="44470" y="390604"/>
                  </a:lnTo>
                  <a:lnTo>
                    <a:pt x="35633" y="383534"/>
                  </a:lnTo>
                  <a:lnTo>
                    <a:pt x="44470" y="378232"/>
                  </a:lnTo>
                  <a:lnTo>
                    <a:pt x="49773" y="378232"/>
                  </a:lnTo>
                  <a:close/>
                  <a:moveTo>
                    <a:pt x="4447" y="224465"/>
                  </a:moveTo>
                  <a:cubicBezTo>
                    <a:pt x="4447" y="224465"/>
                    <a:pt x="4447" y="224465"/>
                    <a:pt x="5929" y="230488"/>
                  </a:cubicBezTo>
                  <a:cubicBezTo>
                    <a:pt x="5929" y="230488"/>
                    <a:pt x="5929" y="230488"/>
                    <a:pt x="8894" y="233499"/>
                  </a:cubicBezTo>
                  <a:cubicBezTo>
                    <a:pt x="8894" y="233499"/>
                    <a:pt x="8894" y="233499"/>
                    <a:pt x="16306" y="235005"/>
                  </a:cubicBezTo>
                  <a:cubicBezTo>
                    <a:pt x="16306" y="235005"/>
                    <a:pt x="16306" y="235005"/>
                    <a:pt x="23717" y="235005"/>
                  </a:cubicBezTo>
                  <a:cubicBezTo>
                    <a:pt x="23717" y="235005"/>
                    <a:pt x="23717" y="235005"/>
                    <a:pt x="28164" y="238016"/>
                  </a:cubicBezTo>
                  <a:cubicBezTo>
                    <a:pt x="28164" y="238016"/>
                    <a:pt x="28164" y="238016"/>
                    <a:pt x="28164" y="242533"/>
                  </a:cubicBezTo>
                  <a:cubicBezTo>
                    <a:pt x="28164" y="242533"/>
                    <a:pt x="28164" y="242533"/>
                    <a:pt x="31129" y="245544"/>
                  </a:cubicBezTo>
                  <a:cubicBezTo>
                    <a:pt x="31129" y="245544"/>
                    <a:pt x="31129" y="245544"/>
                    <a:pt x="37058" y="251566"/>
                  </a:cubicBezTo>
                  <a:cubicBezTo>
                    <a:pt x="37058" y="251566"/>
                    <a:pt x="37058" y="251566"/>
                    <a:pt x="44470" y="262106"/>
                  </a:cubicBezTo>
                  <a:cubicBezTo>
                    <a:pt x="44470" y="262106"/>
                    <a:pt x="44470" y="262106"/>
                    <a:pt x="40023" y="262106"/>
                  </a:cubicBezTo>
                  <a:cubicBezTo>
                    <a:pt x="40023" y="262106"/>
                    <a:pt x="40023" y="262106"/>
                    <a:pt x="31129" y="262106"/>
                  </a:cubicBezTo>
                  <a:lnTo>
                    <a:pt x="29647" y="265117"/>
                  </a:lnTo>
                  <a:cubicBezTo>
                    <a:pt x="29647" y="265117"/>
                    <a:pt x="29647" y="265117"/>
                    <a:pt x="23717" y="259095"/>
                  </a:cubicBezTo>
                  <a:cubicBezTo>
                    <a:pt x="23717" y="259095"/>
                    <a:pt x="23717" y="259095"/>
                    <a:pt x="20753" y="250061"/>
                  </a:cubicBezTo>
                  <a:cubicBezTo>
                    <a:pt x="20753" y="250061"/>
                    <a:pt x="20753" y="250061"/>
                    <a:pt x="19270" y="247050"/>
                  </a:cubicBezTo>
                  <a:cubicBezTo>
                    <a:pt x="19270" y="247050"/>
                    <a:pt x="19270" y="247050"/>
                    <a:pt x="16306" y="244038"/>
                  </a:cubicBezTo>
                  <a:cubicBezTo>
                    <a:pt x="16306" y="244038"/>
                    <a:pt x="16306" y="244038"/>
                    <a:pt x="14823" y="244038"/>
                  </a:cubicBezTo>
                  <a:cubicBezTo>
                    <a:pt x="14823" y="244038"/>
                    <a:pt x="14823" y="244038"/>
                    <a:pt x="13341" y="244038"/>
                  </a:cubicBezTo>
                  <a:cubicBezTo>
                    <a:pt x="13341" y="244038"/>
                    <a:pt x="10376" y="244038"/>
                    <a:pt x="10376" y="244038"/>
                  </a:cubicBezTo>
                  <a:cubicBezTo>
                    <a:pt x="8894" y="242533"/>
                    <a:pt x="8894" y="244038"/>
                    <a:pt x="8894" y="244038"/>
                  </a:cubicBezTo>
                  <a:cubicBezTo>
                    <a:pt x="8894" y="244038"/>
                    <a:pt x="8894" y="244038"/>
                    <a:pt x="4447" y="244038"/>
                  </a:cubicBezTo>
                  <a:cubicBezTo>
                    <a:pt x="-1483" y="242533"/>
                    <a:pt x="2964" y="242533"/>
                    <a:pt x="2964" y="242533"/>
                  </a:cubicBezTo>
                  <a:cubicBezTo>
                    <a:pt x="1482" y="241027"/>
                    <a:pt x="1482" y="241027"/>
                    <a:pt x="1482" y="239521"/>
                  </a:cubicBezTo>
                  <a:cubicBezTo>
                    <a:pt x="1482" y="239521"/>
                    <a:pt x="0" y="236510"/>
                    <a:pt x="0" y="235005"/>
                  </a:cubicBezTo>
                  <a:cubicBezTo>
                    <a:pt x="0" y="235005"/>
                    <a:pt x="0" y="230488"/>
                    <a:pt x="0" y="230488"/>
                  </a:cubicBezTo>
                  <a:cubicBezTo>
                    <a:pt x="0" y="230488"/>
                    <a:pt x="0" y="230488"/>
                    <a:pt x="4447" y="224465"/>
                  </a:cubicBezTo>
                  <a:close/>
                  <a:moveTo>
                    <a:pt x="277183" y="0"/>
                  </a:moveTo>
                  <a:cubicBezTo>
                    <a:pt x="277183" y="0"/>
                    <a:pt x="277183" y="0"/>
                    <a:pt x="283168" y="5977"/>
                  </a:cubicBezTo>
                  <a:cubicBezTo>
                    <a:pt x="283168" y="5977"/>
                    <a:pt x="283168" y="5977"/>
                    <a:pt x="286160" y="10459"/>
                  </a:cubicBezTo>
                  <a:cubicBezTo>
                    <a:pt x="286160" y="10459"/>
                    <a:pt x="286160" y="10459"/>
                    <a:pt x="283168" y="10459"/>
                  </a:cubicBezTo>
                  <a:cubicBezTo>
                    <a:pt x="283168" y="10459"/>
                    <a:pt x="283168" y="10459"/>
                    <a:pt x="283168" y="14942"/>
                  </a:cubicBezTo>
                  <a:cubicBezTo>
                    <a:pt x="283168" y="14942"/>
                    <a:pt x="283168" y="14942"/>
                    <a:pt x="287656" y="17930"/>
                  </a:cubicBezTo>
                  <a:cubicBezTo>
                    <a:pt x="287656" y="17930"/>
                    <a:pt x="287656" y="17930"/>
                    <a:pt x="293640" y="17930"/>
                  </a:cubicBezTo>
                  <a:cubicBezTo>
                    <a:pt x="293640" y="17930"/>
                    <a:pt x="293640" y="17930"/>
                    <a:pt x="293640" y="13447"/>
                  </a:cubicBezTo>
                  <a:cubicBezTo>
                    <a:pt x="293640" y="13447"/>
                    <a:pt x="293640" y="13447"/>
                    <a:pt x="296632" y="10459"/>
                  </a:cubicBezTo>
                  <a:cubicBezTo>
                    <a:pt x="296632" y="10459"/>
                    <a:pt x="296632" y="10459"/>
                    <a:pt x="299624" y="13447"/>
                  </a:cubicBezTo>
                  <a:cubicBezTo>
                    <a:pt x="299624" y="13447"/>
                    <a:pt x="299624" y="13447"/>
                    <a:pt x="304113" y="19424"/>
                  </a:cubicBezTo>
                  <a:cubicBezTo>
                    <a:pt x="304113" y="19424"/>
                    <a:pt x="304113" y="19424"/>
                    <a:pt x="313089" y="17930"/>
                  </a:cubicBezTo>
                  <a:cubicBezTo>
                    <a:pt x="313089" y="17930"/>
                    <a:pt x="313089" y="17930"/>
                    <a:pt x="325058" y="20918"/>
                  </a:cubicBezTo>
                  <a:cubicBezTo>
                    <a:pt x="325058" y="20918"/>
                    <a:pt x="325058" y="20918"/>
                    <a:pt x="325058" y="25401"/>
                  </a:cubicBezTo>
                  <a:cubicBezTo>
                    <a:pt x="325058" y="25401"/>
                    <a:pt x="325058" y="25401"/>
                    <a:pt x="328050" y="31377"/>
                  </a:cubicBezTo>
                  <a:cubicBezTo>
                    <a:pt x="328050" y="31377"/>
                    <a:pt x="328050" y="31377"/>
                    <a:pt x="335530" y="37354"/>
                  </a:cubicBezTo>
                  <a:cubicBezTo>
                    <a:pt x="335530" y="37354"/>
                    <a:pt x="335530" y="37354"/>
                    <a:pt x="351987" y="37354"/>
                  </a:cubicBezTo>
                  <a:cubicBezTo>
                    <a:pt x="351987" y="37354"/>
                    <a:pt x="351987" y="37354"/>
                    <a:pt x="356475" y="37354"/>
                  </a:cubicBezTo>
                  <a:cubicBezTo>
                    <a:pt x="356475" y="37354"/>
                    <a:pt x="356475" y="37354"/>
                    <a:pt x="360963" y="34366"/>
                  </a:cubicBezTo>
                  <a:cubicBezTo>
                    <a:pt x="360963" y="34366"/>
                    <a:pt x="360963" y="34366"/>
                    <a:pt x="366948" y="34366"/>
                  </a:cubicBezTo>
                  <a:cubicBezTo>
                    <a:pt x="366948" y="34366"/>
                    <a:pt x="366948" y="34366"/>
                    <a:pt x="374428" y="38848"/>
                  </a:cubicBezTo>
                  <a:cubicBezTo>
                    <a:pt x="374428" y="38848"/>
                    <a:pt x="374428" y="38848"/>
                    <a:pt x="375924" y="43331"/>
                  </a:cubicBezTo>
                  <a:cubicBezTo>
                    <a:pt x="375924" y="43331"/>
                    <a:pt x="375924" y="43331"/>
                    <a:pt x="375924" y="47813"/>
                  </a:cubicBezTo>
                  <a:cubicBezTo>
                    <a:pt x="375924" y="47813"/>
                    <a:pt x="375924" y="47813"/>
                    <a:pt x="375924" y="48560"/>
                  </a:cubicBezTo>
                  <a:lnTo>
                    <a:pt x="375924" y="50802"/>
                  </a:lnTo>
                  <a:cubicBezTo>
                    <a:pt x="375924" y="50802"/>
                    <a:pt x="375924" y="50802"/>
                    <a:pt x="383404" y="46319"/>
                  </a:cubicBezTo>
                  <a:cubicBezTo>
                    <a:pt x="383404" y="46319"/>
                    <a:pt x="383404" y="46319"/>
                    <a:pt x="392381" y="43331"/>
                  </a:cubicBezTo>
                  <a:cubicBezTo>
                    <a:pt x="392381" y="43331"/>
                    <a:pt x="392381" y="43331"/>
                    <a:pt x="398365" y="43331"/>
                  </a:cubicBezTo>
                  <a:cubicBezTo>
                    <a:pt x="398365" y="43331"/>
                    <a:pt x="398365" y="43331"/>
                    <a:pt x="410334" y="47813"/>
                  </a:cubicBezTo>
                  <a:cubicBezTo>
                    <a:pt x="410334" y="47813"/>
                    <a:pt x="410334" y="47813"/>
                    <a:pt x="420806" y="50802"/>
                  </a:cubicBezTo>
                  <a:cubicBezTo>
                    <a:pt x="420806" y="50802"/>
                    <a:pt x="420806" y="50802"/>
                    <a:pt x="432775" y="47813"/>
                  </a:cubicBezTo>
                  <a:cubicBezTo>
                    <a:pt x="432775" y="47813"/>
                    <a:pt x="432775" y="47813"/>
                    <a:pt x="438759" y="43331"/>
                  </a:cubicBezTo>
                  <a:cubicBezTo>
                    <a:pt x="438759" y="43331"/>
                    <a:pt x="438759" y="43331"/>
                    <a:pt x="444743" y="43331"/>
                  </a:cubicBezTo>
                  <a:cubicBezTo>
                    <a:pt x="444743" y="43331"/>
                    <a:pt x="444743" y="43331"/>
                    <a:pt x="447736" y="43331"/>
                  </a:cubicBezTo>
                  <a:cubicBezTo>
                    <a:pt x="447736" y="43331"/>
                    <a:pt x="447736" y="43331"/>
                    <a:pt x="455216" y="50802"/>
                  </a:cubicBezTo>
                  <a:cubicBezTo>
                    <a:pt x="455216" y="50802"/>
                    <a:pt x="455216" y="50802"/>
                    <a:pt x="462696" y="56778"/>
                  </a:cubicBezTo>
                  <a:cubicBezTo>
                    <a:pt x="462696" y="56778"/>
                    <a:pt x="462696" y="56778"/>
                    <a:pt x="476161" y="58272"/>
                  </a:cubicBezTo>
                  <a:lnTo>
                    <a:pt x="482145" y="110568"/>
                  </a:lnTo>
                  <a:cubicBezTo>
                    <a:pt x="482145" y="110568"/>
                    <a:pt x="482145" y="110568"/>
                    <a:pt x="500098" y="242056"/>
                  </a:cubicBezTo>
                  <a:cubicBezTo>
                    <a:pt x="500098" y="242056"/>
                    <a:pt x="500098" y="242056"/>
                    <a:pt x="521043" y="400438"/>
                  </a:cubicBezTo>
                  <a:cubicBezTo>
                    <a:pt x="521043" y="400438"/>
                    <a:pt x="521043" y="400438"/>
                    <a:pt x="525531" y="409403"/>
                  </a:cubicBezTo>
                  <a:cubicBezTo>
                    <a:pt x="525531" y="409403"/>
                    <a:pt x="525531" y="409403"/>
                    <a:pt x="540492" y="409403"/>
                  </a:cubicBezTo>
                  <a:cubicBezTo>
                    <a:pt x="540492" y="409403"/>
                    <a:pt x="540492" y="409403"/>
                    <a:pt x="543484" y="400438"/>
                  </a:cubicBezTo>
                  <a:cubicBezTo>
                    <a:pt x="543484" y="400438"/>
                    <a:pt x="543484" y="400438"/>
                    <a:pt x="555453" y="400438"/>
                  </a:cubicBezTo>
                  <a:cubicBezTo>
                    <a:pt x="555453" y="400438"/>
                    <a:pt x="555453" y="400438"/>
                    <a:pt x="555453" y="404920"/>
                  </a:cubicBezTo>
                  <a:cubicBezTo>
                    <a:pt x="555453" y="404920"/>
                    <a:pt x="555453" y="404920"/>
                    <a:pt x="559941" y="410897"/>
                  </a:cubicBezTo>
                  <a:cubicBezTo>
                    <a:pt x="559941" y="410897"/>
                    <a:pt x="559941" y="410897"/>
                    <a:pt x="579390" y="424344"/>
                  </a:cubicBezTo>
                  <a:cubicBezTo>
                    <a:pt x="579390" y="424344"/>
                    <a:pt x="579390" y="424344"/>
                    <a:pt x="595847" y="442274"/>
                  </a:cubicBezTo>
                  <a:cubicBezTo>
                    <a:pt x="595847" y="442274"/>
                    <a:pt x="595847" y="442274"/>
                    <a:pt x="604823" y="434803"/>
                  </a:cubicBezTo>
                  <a:cubicBezTo>
                    <a:pt x="604823" y="434803"/>
                    <a:pt x="604823" y="434803"/>
                    <a:pt x="610807" y="419862"/>
                  </a:cubicBezTo>
                  <a:cubicBezTo>
                    <a:pt x="610807" y="419862"/>
                    <a:pt x="610807" y="419862"/>
                    <a:pt x="618288" y="412391"/>
                  </a:cubicBezTo>
                  <a:cubicBezTo>
                    <a:pt x="618288" y="412391"/>
                    <a:pt x="618288" y="412391"/>
                    <a:pt x="625768" y="407908"/>
                  </a:cubicBezTo>
                  <a:cubicBezTo>
                    <a:pt x="625768" y="407908"/>
                    <a:pt x="625768" y="407908"/>
                    <a:pt x="639233" y="413885"/>
                  </a:cubicBezTo>
                  <a:cubicBezTo>
                    <a:pt x="639233" y="413885"/>
                    <a:pt x="639233" y="413885"/>
                    <a:pt x="655690" y="425838"/>
                  </a:cubicBezTo>
                  <a:cubicBezTo>
                    <a:pt x="655690" y="425838"/>
                    <a:pt x="655690" y="425838"/>
                    <a:pt x="672146" y="442274"/>
                  </a:cubicBezTo>
                  <a:cubicBezTo>
                    <a:pt x="672146" y="442274"/>
                    <a:pt x="672146" y="442274"/>
                    <a:pt x="684115" y="455722"/>
                  </a:cubicBezTo>
                  <a:cubicBezTo>
                    <a:pt x="684115" y="455722"/>
                    <a:pt x="684115" y="455722"/>
                    <a:pt x="708052" y="479629"/>
                  </a:cubicBezTo>
                  <a:cubicBezTo>
                    <a:pt x="708052" y="479629"/>
                    <a:pt x="708052" y="479629"/>
                    <a:pt x="723013" y="500547"/>
                  </a:cubicBezTo>
                  <a:cubicBezTo>
                    <a:pt x="723013" y="500547"/>
                    <a:pt x="723013" y="500547"/>
                    <a:pt x="731989" y="502041"/>
                  </a:cubicBezTo>
                  <a:cubicBezTo>
                    <a:pt x="731989" y="502041"/>
                    <a:pt x="731989" y="502041"/>
                    <a:pt x="742462" y="503535"/>
                  </a:cubicBezTo>
                  <a:cubicBezTo>
                    <a:pt x="742462" y="503535"/>
                    <a:pt x="742462" y="503535"/>
                    <a:pt x="760415" y="509512"/>
                  </a:cubicBezTo>
                  <a:cubicBezTo>
                    <a:pt x="760415" y="509512"/>
                    <a:pt x="760415" y="509512"/>
                    <a:pt x="767895" y="513994"/>
                  </a:cubicBezTo>
                  <a:cubicBezTo>
                    <a:pt x="767895" y="513994"/>
                    <a:pt x="767895" y="513994"/>
                    <a:pt x="767895" y="519971"/>
                  </a:cubicBezTo>
                  <a:cubicBezTo>
                    <a:pt x="767895" y="519971"/>
                    <a:pt x="767895" y="519971"/>
                    <a:pt x="770887" y="533419"/>
                  </a:cubicBezTo>
                  <a:cubicBezTo>
                    <a:pt x="770887" y="533419"/>
                    <a:pt x="770887" y="533419"/>
                    <a:pt x="770887" y="539395"/>
                  </a:cubicBezTo>
                  <a:cubicBezTo>
                    <a:pt x="770887" y="539395"/>
                    <a:pt x="770887" y="539395"/>
                    <a:pt x="770887" y="545372"/>
                  </a:cubicBezTo>
                  <a:cubicBezTo>
                    <a:pt x="770887" y="545372"/>
                    <a:pt x="770887" y="545372"/>
                    <a:pt x="770887" y="558820"/>
                  </a:cubicBezTo>
                  <a:cubicBezTo>
                    <a:pt x="770887" y="558820"/>
                    <a:pt x="770887" y="558820"/>
                    <a:pt x="764903" y="563302"/>
                  </a:cubicBezTo>
                  <a:cubicBezTo>
                    <a:pt x="764903" y="563302"/>
                    <a:pt x="764903" y="563302"/>
                    <a:pt x="760415" y="557325"/>
                  </a:cubicBezTo>
                  <a:cubicBezTo>
                    <a:pt x="760415" y="557325"/>
                    <a:pt x="760415" y="557325"/>
                    <a:pt x="755926" y="549855"/>
                  </a:cubicBezTo>
                  <a:cubicBezTo>
                    <a:pt x="755926" y="549855"/>
                    <a:pt x="755926" y="549855"/>
                    <a:pt x="751438" y="552843"/>
                  </a:cubicBezTo>
                  <a:cubicBezTo>
                    <a:pt x="751438" y="552843"/>
                    <a:pt x="751438" y="552843"/>
                    <a:pt x="755926" y="560314"/>
                  </a:cubicBezTo>
                  <a:cubicBezTo>
                    <a:pt x="755926" y="560314"/>
                    <a:pt x="755926" y="560314"/>
                    <a:pt x="752934" y="561808"/>
                  </a:cubicBezTo>
                  <a:cubicBezTo>
                    <a:pt x="752934" y="561808"/>
                    <a:pt x="752934" y="561808"/>
                    <a:pt x="748446" y="558820"/>
                  </a:cubicBezTo>
                  <a:cubicBezTo>
                    <a:pt x="748446" y="558820"/>
                    <a:pt x="748446" y="558820"/>
                    <a:pt x="739470" y="555831"/>
                  </a:cubicBezTo>
                  <a:cubicBezTo>
                    <a:pt x="739470" y="555831"/>
                    <a:pt x="739470" y="555831"/>
                    <a:pt x="739470" y="549855"/>
                  </a:cubicBezTo>
                  <a:cubicBezTo>
                    <a:pt x="739470" y="549855"/>
                    <a:pt x="739470" y="549855"/>
                    <a:pt x="736478" y="542384"/>
                  </a:cubicBezTo>
                  <a:cubicBezTo>
                    <a:pt x="736478" y="542384"/>
                    <a:pt x="736478" y="542384"/>
                    <a:pt x="731989" y="539395"/>
                  </a:cubicBezTo>
                  <a:cubicBezTo>
                    <a:pt x="731989" y="539395"/>
                    <a:pt x="731989" y="539395"/>
                    <a:pt x="728997" y="533419"/>
                  </a:cubicBezTo>
                  <a:cubicBezTo>
                    <a:pt x="728997" y="533419"/>
                    <a:pt x="728997" y="533419"/>
                    <a:pt x="717029" y="524454"/>
                  </a:cubicBezTo>
                  <a:cubicBezTo>
                    <a:pt x="717029" y="524454"/>
                    <a:pt x="717029" y="524454"/>
                    <a:pt x="706556" y="525948"/>
                  </a:cubicBezTo>
                  <a:cubicBezTo>
                    <a:pt x="706556" y="525948"/>
                    <a:pt x="706556" y="525948"/>
                    <a:pt x="709548" y="530430"/>
                  </a:cubicBezTo>
                  <a:cubicBezTo>
                    <a:pt x="709548" y="530430"/>
                    <a:pt x="709548" y="530430"/>
                    <a:pt x="712540" y="533419"/>
                  </a:cubicBezTo>
                  <a:cubicBezTo>
                    <a:pt x="712540" y="533419"/>
                    <a:pt x="712540" y="533419"/>
                    <a:pt x="723013" y="539395"/>
                  </a:cubicBezTo>
                  <a:cubicBezTo>
                    <a:pt x="723013" y="539395"/>
                    <a:pt x="723013" y="539395"/>
                    <a:pt x="728997" y="545372"/>
                  </a:cubicBezTo>
                  <a:cubicBezTo>
                    <a:pt x="728997" y="545372"/>
                    <a:pt x="728997" y="545372"/>
                    <a:pt x="728997" y="549855"/>
                  </a:cubicBezTo>
                  <a:cubicBezTo>
                    <a:pt x="728997" y="549855"/>
                    <a:pt x="728997" y="549855"/>
                    <a:pt x="733485" y="554337"/>
                  </a:cubicBezTo>
                  <a:cubicBezTo>
                    <a:pt x="733485" y="554337"/>
                    <a:pt x="733485" y="554337"/>
                    <a:pt x="736478" y="558820"/>
                  </a:cubicBezTo>
                  <a:cubicBezTo>
                    <a:pt x="736478" y="558820"/>
                    <a:pt x="736478" y="558820"/>
                    <a:pt x="739470" y="569279"/>
                  </a:cubicBezTo>
                  <a:cubicBezTo>
                    <a:pt x="739470" y="569279"/>
                    <a:pt x="739470" y="569279"/>
                    <a:pt x="739470" y="572267"/>
                  </a:cubicBezTo>
                  <a:cubicBezTo>
                    <a:pt x="739470" y="572267"/>
                    <a:pt x="739470" y="572267"/>
                    <a:pt x="734981" y="573761"/>
                  </a:cubicBezTo>
                  <a:cubicBezTo>
                    <a:pt x="734981" y="573761"/>
                    <a:pt x="734981" y="573761"/>
                    <a:pt x="731989" y="566290"/>
                  </a:cubicBezTo>
                  <a:cubicBezTo>
                    <a:pt x="731989" y="566290"/>
                    <a:pt x="731989" y="566290"/>
                    <a:pt x="731989" y="573761"/>
                  </a:cubicBezTo>
                  <a:cubicBezTo>
                    <a:pt x="731989" y="573761"/>
                    <a:pt x="731989" y="573761"/>
                    <a:pt x="728997" y="579738"/>
                  </a:cubicBezTo>
                  <a:cubicBezTo>
                    <a:pt x="728997" y="579738"/>
                    <a:pt x="728997" y="579738"/>
                    <a:pt x="724509" y="578244"/>
                  </a:cubicBezTo>
                  <a:cubicBezTo>
                    <a:pt x="724509" y="578244"/>
                    <a:pt x="724509" y="578244"/>
                    <a:pt x="717029" y="570773"/>
                  </a:cubicBezTo>
                  <a:cubicBezTo>
                    <a:pt x="717029" y="570773"/>
                    <a:pt x="717029" y="570773"/>
                    <a:pt x="709548" y="561808"/>
                  </a:cubicBezTo>
                  <a:cubicBezTo>
                    <a:pt x="709548" y="561808"/>
                    <a:pt x="709548" y="561808"/>
                    <a:pt x="703564" y="564796"/>
                  </a:cubicBezTo>
                  <a:cubicBezTo>
                    <a:pt x="703564" y="564796"/>
                    <a:pt x="703564" y="564796"/>
                    <a:pt x="699076" y="564796"/>
                  </a:cubicBezTo>
                  <a:cubicBezTo>
                    <a:pt x="699076" y="564796"/>
                    <a:pt x="699076" y="564796"/>
                    <a:pt x="702068" y="555831"/>
                  </a:cubicBezTo>
                  <a:cubicBezTo>
                    <a:pt x="702068" y="555831"/>
                    <a:pt x="702068" y="555831"/>
                    <a:pt x="709548" y="554337"/>
                  </a:cubicBezTo>
                  <a:cubicBezTo>
                    <a:pt x="709548" y="554337"/>
                    <a:pt x="709548" y="554337"/>
                    <a:pt x="706556" y="545372"/>
                  </a:cubicBezTo>
                  <a:cubicBezTo>
                    <a:pt x="706556" y="545372"/>
                    <a:pt x="706556" y="545372"/>
                    <a:pt x="697580" y="549855"/>
                  </a:cubicBezTo>
                  <a:cubicBezTo>
                    <a:pt x="697580" y="549855"/>
                    <a:pt x="697580" y="549855"/>
                    <a:pt x="700572" y="540890"/>
                  </a:cubicBezTo>
                  <a:cubicBezTo>
                    <a:pt x="700572" y="540890"/>
                    <a:pt x="700572" y="540890"/>
                    <a:pt x="696084" y="534913"/>
                  </a:cubicBezTo>
                  <a:cubicBezTo>
                    <a:pt x="696084" y="534913"/>
                    <a:pt x="696084" y="534913"/>
                    <a:pt x="694588" y="530430"/>
                  </a:cubicBezTo>
                  <a:cubicBezTo>
                    <a:pt x="694588" y="530430"/>
                    <a:pt x="694588" y="530430"/>
                    <a:pt x="694588" y="525948"/>
                  </a:cubicBezTo>
                  <a:cubicBezTo>
                    <a:pt x="694588" y="525948"/>
                    <a:pt x="694588" y="525948"/>
                    <a:pt x="700572" y="516983"/>
                  </a:cubicBezTo>
                  <a:cubicBezTo>
                    <a:pt x="700572" y="516983"/>
                    <a:pt x="700572" y="516983"/>
                    <a:pt x="693091" y="516983"/>
                  </a:cubicBezTo>
                  <a:cubicBezTo>
                    <a:pt x="693091" y="516983"/>
                    <a:pt x="693091" y="516983"/>
                    <a:pt x="690099" y="519971"/>
                  </a:cubicBezTo>
                  <a:cubicBezTo>
                    <a:pt x="690099" y="519971"/>
                    <a:pt x="690099" y="519971"/>
                    <a:pt x="690099" y="522959"/>
                  </a:cubicBezTo>
                  <a:cubicBezTo>
                    <a:pt x="690099" y="522959"/>
                    <a:pt x="690099" y="522959"/>
                    <a:pt x="690099" y="531925"/>
                  </a:cubicBezTo>
                  <a:cubicBezTo>
                    <a:pt x="690099" y="531925"/>
                    <a:pt x="690099" y="531925"/>
                    <a:pt x="685611" y="534913"/>
                  </a:cubicBezTo>
                  <a:cubicBezTo>
                    <a:pt x="685611" y="534913"/>
                    <a:pt x="685611" y="534913"/>
                    <a:pt x="682619" y="537901"/>
                  </a:cubicBezTo>
                  <a:cubicBezTo>
                    <a:pt x="682619" y="537901"/>
                    <a:pt x="682619" y="534913"/>
                    <a:pt x="682619" y="533419"/>
                  </a:cubicBezTo>
                  <a:cubicBezTo>
                    <a:pt x="682619" y="531925"/>
                    <a:pt x="681123" y="527442"/>
                    <a:pt x="681123" y="527442"/>
                  </a:cubicBezTo>
                  <a:cubicBezTo>
                    <a:pt x="681123" y="527442"/>
                    <a:pt x="679627" y="522959"/>
                    <a:pt x="679627" y="519971"/>
                  </a:cubicBezTo>
                  <a:cubicBezTo>
                    <a:pt x="679627" y="518477"/>
                    <a:pt x="678131" y="515489"/>
                    <a:pt x="678131" y="515489"/>
                  </a:cubicBezTo>
                  <a:cubicBezTo>
                    <a:pt x="678131" y="515489"/>
                    <a:pt x="676635" y="512500"/>
                    <a:pt x="676635" y="511006"/>
                  </a:cubicBezTo>
                  <a:cubicBezTo>
                    <a:pt x="676635" y="508018"/>
                    <a:pt x="676635" y="506524"/>
                    <a:pt x="676635" y="506524"/>
                  </a:cubicBezTo>
                  <a:cubicBezTo>
                    <a:pt x="676635" y="506524"/>
                    <a:pt x="678131" y="503535"/>
                    <a:pt x="681123" y="503535"/>
                  </a:cubicBezTo>
                  <a:cubicBezTo>
                    <a:pt x="682619" y="502041"/>
                    <a:pt x="684115" y="499053"/>
                    <a:pt x="684115" y="499053"/>
                  </a:cubicBezTo>
                  <a:cubicBezTo>
                    <a:pt x="684115" y="499053"/>
                    <a:pt x="684115" y="499053"/>
                    <a:pt x="690099" y="493076"/>
                  </a:cubicBezTo>
                  <a:cubicBezTo>
                    <a:pt x="690099" y="493076"/>
                    <a:pt x="690099" y="493076"/>
                    <a:pt x="684115" y="482617"/>
                  </a:cubicBezTo>
                  <a:cubicBezTo>
                    <a:pt x="684115" y="482617"/>
                    <a:pt x="684115" y="482617"/>
                    <a:pt x="681123" y="484111"/>
                  </a:cubicBezTo>
                  <a:cubicBezTo>
                    <a:pt x="681123" y="484111"/>
                    <a:pt x="681123" y="484111"/>
                    <a:pt x="678131" y="491582"/>
                  </a:cubicBezTo>
                  <a:cubicBezTo>
                    <a:pt x="678131" y="491582"/>
                    <a:pt x="678131" y="491582"/>
                    <a:pt x="672146" y="499053"/>
                  </a:cubicBezTo>
                  <a:cubicBezTo>
                    <a:pt x="672146" y="499053"/>
                    <a:pt x="672146" y="499053"/>
                    <a:pt x="667658" y="502041"/>
                  </a:cubicBezTo>
                  <a:cubicBezTo>
                    <a:pt x="667658" y="502041"/>
                    <a:pt x="667658" y="502041"/>
                    <a:pt x="666162" y="505029"/>
                  </a:cubicBezTo>
                  <a:cubicBezTo>
                    <a:pt x="666162" y="505029"/>
                    <a:pt x="666162" y="505029"/>
                    <a:pt x="669154" y="516983"/>
                  </a:cubicBezTo>
                  <a:cubicBezTo>
                    <a:pt x="669154" y="516983"/>
                    <a:pt x="669154" y="516983"/>
                    <a:pt x="675139" y="533419"/>
                  </a:cubicBezTo>
                  <a:cubicBezTo>
                    <a:pt x="675139" y="533419"/>
                    <a:pt x="675139" y="533419"/>
                    <a:pt x="669154" y="531925"/>
                  </a:cubicBezTo>
                  <a:cubicBezTo>
                    <a:pt x="669154" y="531925"/>
                    <a:pt x="669154" y="531925"/>
                    <a:pt x="660178" y="513994"/>
                  </a:cubicBezTo>
                  <a:cubicBezTo>
                    <a:pt x="660178" y="513994"/>
                    <a:pt x="660178" y="513994"/>
                    <a:pt x="649705" y="499053"/>
                  </a:cubicBezTo>
                  <a:cubicBezTo>
                    <a:pt x="649705" y="499053"/>
                    <a:pt x="649705" y="499053"/>
                    <a:pt x="646713" y="508018"/>
                  </a:cubicBezTo>
                  <a:cubicBezTo>
                    <a:pt x="646713" y="508018"/>
                    <a:pt x="646713" y="508018"/>
                    <a:pt x="643721" y="506524"/>
                  </a:cubicBezTo>
                  <a:cubicBezTo>
                    <a:pt x="643721" y="506524"/>
                    <a:pt x="643721" y="506524"/>
                    <a:pt x="639233" y="496064"/>
                  </a:cubicBezTo>
                  <a:cubicBezTo>
                    <a:pt x="639233" y="496064"/>
                    <a:pt x="639233" y="496064"/>
                    <a:pt x="633249" y="491582"/>
                  </a:cubicBezTo>
                  <a:cubicBezTo>
                    <a:pt x="633249" y="491582"/>
                    <a:pt x="633249" y="491582"/>
                    <a:pt x="618288" y="475146"/>
                  </a:cubicBezTo>
                  <a:cubicBezTo>
                    <a:pt x="618288" y="475146"/>
                    <a:pt x="618288" y="475146"/>
                    <a:pt x="618288" y="464687"/>
                  </a:cubicBezTo>
                  <a:cubicBezTo>
                    <a:pt x="618288" y="464687"/>
                    <a:pt x="618288" y="464687"/>
                    <a:pt x="615296" y="470664"/>
                  </a:cubicBezTo>
                  <a:cubicBezTo>
                    <a:pt x="615296" y="470664"/>
                    <a:pt x="615296" y="470664"/>
                    <a:pt x="607815" y="467675"/>
                  </a:cubicBezTo>
                  <a:cubicBezTo>
                    <a:pt x="607815" y="467675"/>
                    <a:pt x="607815" y="467675"/>
                    <a:pt x="591358" y="452734"/>
                  </a:cubicBezTo>
                  <a:cubicBezTo>
                    <a:pt x="591358" y="452734"/>
                    <a:pt x="591358" y="452734"/>
                    <a:pt x="580886" y="440780"/>
                  </a:cubicBezTo>
                  <a:cubicBezTo>
                    <a:pt x="580886" y="440780"/>
                    <a:pt x="580886" y="440780"/>
                    <a:pt x="574902" y="442274"/>
                  </a:cubicBezTo>
                  <a:cubicBezTo>
                    <a:pt x="574902" y="442274"/>
                    <a:pt x="574902" y="442274"/>
                    <a:pt x="561437" y="439286"/>
                  </a:cubicBezTo>
                  <a:cubicBezTo>
                    <a:pt x="561437" y="439286"/>
                    <a:pt x="561437" y="439286"/>
                    <a:pt x="552461" y="430321"/>
                  </a:cubicBezTo>
                  <a:cubicBezTo>
                    <a:pt x="552461" y="430321"/>
                    <a:pt x="552461" y="430321"/>
                    <a:pt x="552461" y="419862"/>
                  </a:cubicBezTo>
                  <a:cubicBezTo>
                    <a:pt x="552461" y="419862"/>
                    <a:pt x="552461" y="419862"/>
                    <a:pt x="547972" y="422850"/>
                  </a:cubicBezTo>
                  <a:cubicBezTo>
                    <a:pt x="547972" y="422850"/>
                    <a:pt x="547972" y="422850"/>
                    <a:pt x="530020" y="422850"/>
                  </a:cubicBezTo>
                  <a:cubicBezTo>
                    <a:pt x="530020" y="422850"/>
                    <a:pt x="530020" y="422850"/>
                    <a:pt x="521043" y="421356"/>
                  </a:cubicBezTo>
                  <a:cubicBezTo>
                    <a:pt x="521043" y="421356"/>
                    <a:pt x="521043" y="421356"/>
                    <a:pt x="510571" y="418368"/>
                  </a:cubicBezTo>
                  <a:cubicBezTo>
                    <a:pt x="510571" y="418368"/>
                    <a:pt x="510571" y="418368"/>
                    <a:pt x="491122" y="416873"/>
                  </a:cubicBezTo>
                  <a:cubicBezTo>
                    <a:pt x="491122" y="416873"/>
                    <a:pt x="491122" y="416873"/>
                    <a:pt x="471673" y="421356"/>
                  </a:cubicBezTo>
                  <a:cubicBezTo>
                    <a:pt x="471673" y="421356"/>
                    <a:pt x="471673" y="421356"/>
                    <a:pt x="458208" y="424344"/>
                  </a:cubicBezTo>
                  <a:cubicBezTo>
                    <a:pt x="458208" y="424344"/>
                    <a:pt x="458208" y="424344"/>
                    <a:pt x="461200" y="412391"/>
                  </a:cubicBezTo>
                  <a:cubicBezTo>
                    <a:pt x="461200" y="412391"/>
                    <a:pt x="461200" y="412391"/>
                    <a:pt x="456712" y="415379"/>
                  </a:cubicBezTo>
                  <a:cubicBezTo>
                    <a:pt x="456712" y="415379"/>
                    <a:pt x="456712" y="415379"/>
                    <a:pt x="449232" y="410897"/>
                  </a:cubicBezTo>
                  <a:cubicBezTo>
                    <a:pt x="449232" y="410897"/>
                    <a:pt x="449232" y="410897"/>
                    <a:pt x="443247" y="407908"/>
                  </a:cubicBezTo>
                  <a:cubicBezTo>
                    <a:pt x="443247" y="407908"/>
                    <a:pt x="443247" y="407908"/>
                    <a:pt x="437263" y="407908"/>
                  </a:cubicBezTo>
                  <a:cubicBezTo>
                    <a:pt x="437263" y="407908"/>
                    <a:pt x="437263" y="407908"/>
                    <a:pt x="432775" y="407908"/>
                  </a:cubicBezTo>
                  <a:cubicBezTo>
                    <a:pt x="432775" y="407908"/>
                    <a:pt x="432775" y="407908"/>
                    <a:pt x="425294" y="412391"/>
                  </a:cubicBezTo>
                  <a:cubicBezTo>
                    <a:pt x="425294" y="412391"/>
                    <a:pt x="425294" y="412391"/>
                    <a:pt x="419310" y="415379"/>
                  </a:cubicBezTo>
                  <a:cubicBezTo>
                    <a:pt x="419310" y="415379"/>
                    <a:pt x="419310" y="415379"/>
                    <a:pt x="413326" y="422850"/>
                  </a:cubicBezTo>
                  <a:cubicBezTo>
                    <a:pt x="413326" y="422850"/>
                    <a:pt x="413326" y="422850"/>
                    <a:pt x="410334" y="425838"/>
                  </a:cubicBezTo>
                  <a:cubicBezTo>
                    <a:pt x="410334" y="425838"/>
                    <a:pt x="410334" y="425838"/>
                    <a:pt x="402853" y="424344"/>
                  </a:cubicBezTo>
                  <a:cubicBezTo>
                    <a:pt x="402853" y="424344"/>
                    <a:pt x="402853" y="424344"/>
                    <a:pt x="410334" y="418368"/>
                  </a:cubicBezTo>
                  <a:cubicBezTo>
                    <a:pt x="410334" y="418368"/>
                    <a:pt x="410334" y="418368"/>
                    <a:pt x="419310" y="409403"/>
                  </a:cubicBezTo>
                  <a:cubicBezTo>
                    <a:pt x="419310" y="409403"/>
                    <a:pt x="419310" y="409403"/>
                    <a:pt x="425294" y="403426"/>
                  </a:cubicBezTo>
                  <a:cubicBezTo>
                    <a:pt x="425294" y="403426"/>
                    <a:pt x="425294" y="403426"/>
                    <a:pt x="429783" y="397449"/>
                  </a:cubicBezTo>
                  <a:cubicBezTo>
                    <a:pt x="429783" y="397449"/>
                    <a:pt x="429783" y="397449"/>
                    <a:pt x="426791" y="397449"/>
                  </a:cubicBezTo>
                  <a:cubicBezTo>
                    <a:pt x="426791" y="397449"/>
                    <a:pt x="426791" y="397449"/>
                    <a:pt x="420806" y="394461"/>
                  </a:cubicBezTo>
                  <a:cubicBezTo>
                    <a:pt x="420806" y="394461"/>
                    <a:pt x="420806" y="394461"/>
                    <a:pt x="420806" y="384002"/>
                  </a:cubicBezTo>
                  <a:cubicBezTo>
                    <a:pt x="420806" y="384002"/>
                    <a:pt x="420806" y="384002"/>
                    <a:pt x="414822" y="388484"/>
                  </a:cubicBezTo>
                  <a:cubicBezTo>
                    <a:pt x="414822" y="388484"/>
                    <a:pt x="414822" y="388484"/>
                    <a:pt x="413326" y="389978"/>
                  </a:cubicBezTo>
                  <a:cubicBezTo>
                    <a:pt x="413326" y="389978"/>
                    <a:pt x="413326" y="389978"/>
                    <a:pt x="402853" y="389978"/>
                  </a:cubicBezTo>
                  <a:cubicBezTo>
                    <a:pt x="402853" y="389978"/>
                    <a:pt x="402853" y="389978"/>
                    <a:pt x="393877" y="388484"/>
                  </a:cubicBezTo>
                  <a:cubicBezTo>
                    <a:pt x="393877" y="388484"/>
                    <a:pt x="393877" y="388484"/>
                    <a:pt x="389389" y="392967"/>
                  </a:cubicBezTo>
                  <a:cubicBezTo>
                    <a:pt x="389389" y="392967"/>
                    <a:pt x="389389" y="392967"/>
                    <a:pt x="386397" y="401932"/>
                  </a:cubicBezTo>
                  <a:cubicBezTo>
                    <a:pt x="386397" y="401932"/>
                    <a:pt x="386397" y="401932"/>
                    <a:pt x="392381" y="409403"/>
                  </a:cubicBezTo>
                  <a:cubicBezTo>
                    <a:pt x="392381" y="409403"/>
                    <a:pt x="392381" y="409403"/>
                    <a:pt x="389389" y="421356"/>
                  </a:cubicBezTo>
                  <a:cubicBezTo>
                    <a:pt x="389389" y="421356"/>
                    <a:pt x="389389" y="421356"/>
                    <a:pt x="381908" y="428827"/>
                  </a:cubicBezTo>
                  <a:cubicBezTo>
                    <a:pt x="381908" y="428827"/>
                    <a:pt x="381908" y="428827"/>
                    <a:pt x="374428" y="428827"/>
                  </a:cubicBezTo>
                  <a:cubicBezTo>
                    <a:pt x="374428" y="428827"/>
                    <a:pt x="374428" y="428827"/>
                    <a:pt x="365452" y="428827"/>
                  </a:cubicBezTo>
                  <a:cubicBezTo>
                    <a:pt x="365452" y="428827"/>
                    <a:pt x="365452" y="428827"/>
                    <a:pt x="362459" y="439286"/>
                  </a:cubicBezTo>
                  <a:cubicBezTo>
                    <a:pt x="362459" y="439286"/>
                    <a:pt x="362459" y="439286"/>
                    <a:pt x="350491" y="443769"/>
                  </a:cubicBezTo>
                  <a:cubicBezTo>
                    <a:pt x="350491" y="443769"/>
                    <a:pt x="350491" y="443769"/>
                    <a:pt x="348995" y="446757"/>
                  </a:cubicBezTo>
                  <a:cubicBezTo>
                    <a:pt x="348995" y="446757"/>
                    <a:pt x="348995" y="446757"/>
                    <a:pt x="338522" y="454228"/>
                  </a:cubicBezTo>
                  <a:cubicBezTo>
                    <a:pt x="338522" y="454228"/>
                    <a:pt x="338522" y="454228"/>
                    <a:pt x="328050" y="457216"/>
                  </a:cubicBezTo>
                  <a:cubicBezTo>
                    <a:pt x="328050" y="457216"/>
                    <a:pt x="328050" y="457216"/>
                    <a:pt x="322065" y="458710"/>
                  </a:cubicBezTo>
                  <a:cubicBezTo>
                    <a:pt x="322065" y="458710"/>
                    <a:pt x="322065" y="458710"/>
                    <a:pt x="319073" y="454228"/>
                  </a:cubicBezTo>
                  <a:cubicBezTo>
                    <a:pt x="319073" y="454228"/>
                    <a:pt x="319073" y="454228"/>
                    <a:pt x="317577" y="451239"/>
                  </a:cubicBezTo>
                  <a:cubicBezTo>
                    <a:pt x="317577" y="451239"/>
                    <a:pt x="317577" y="451239"/>
                    <a:pt x="325058" y="448251"/>
                  </a:cubicBezTo>
                  <a:cubicBezTo>
                    <a:pt x="325058" y="448251"/>
                    <a:pt x="325058" y="448251"/>
                    <a:pt x="331042" y="440780"/>
                  </a:cubicBezTo>
                  <a:cubicBezTo>
                    <a:pt x="331042" y="440780"/>
                    <a:pt x="331042" y="440780"/>
                    <a:pt x="323561" y="440780"/>
                  </a:cubicBezTo>
                  <a:cubicBezTo>
                    <a:pt x="323561" y="440780"/>
                    <a:pt x="323561" y="440780"/>
                    <a:pt x="320569" y="436298"/>
                  </a:cubicBezTo>
                  <a:cubicBezTo>
                    <a:pt x="320569" y="436298"/>
                    <a:pt x="320569" y="436298"/>
                    <a:pt x="328050" y="425838"/>
                  </a:cubicBezTo>
                  <a:cubicBezTo>
                    <a:pt x="328050" y="425838"/>
                    <a:pt x="328050" y="425838"/>
                    <a:pt x="331042" y="415379"/>
                  </a:cubicBezTo>
                  <a:cubicBezTo>
                    <a:pt x="331042" y="415379"/>
                    <a:pt x="331042" y="415379"/>
                    <a:pt x="335530" y="400438"/>
                  </a:cubicBezTo>
                  <a:cubicBezTo>
                    <a:pt x="335530" y="400438"/>
                    <a:pt x="335530" y="400438"/>
                    <a:pt x="343010" y="391473"/>
                  </a:cubicBezTo>
                  <a:cubicBezTo>
                    <a:pt x="343010" y="391473"/>
                    <a:pt x="343010" y="391473"/>
                    <a:pt x="369940" y="394461"/>
                  </a:cubicBezTo>
                  <a:cubicBezTo>
                    <a:pt x="369940" y="394461"/>
                    <a:pt x="369940" y="394461"/>
                    <a:pt x="365452" y="388484"/>
                  </a:cubicBezTo>
                  <a:cubicBezTo>
                    <a:pt x="365452" y="388484"/>
                    <a:pt x="365452" y="388484"/>
                    <a:pt x="357971" y="386990"/>
                  </a:cubicBezTo>
                  <a:cubicBezTo>
                    <a:pt x="357971" y="386990"/>
                    <a:pt x="357971" y="386990"/>
                    <a:pt x="344507" y="381013"/>
                  </a:cubicBezTo>
                  <a:cubicBezTo>
                    <a:pt x="344507" y="381013"/>
                    <a:pt x="344507" y="381013"/>
                    <a:pt x="334034" y="385496"/>
                  </a:cubicBezTo>
                  <a:cubicBezTo>
                    <a:pt x="334034" y="385496"/>
                    <a:pt x="334034" y="385496"/>
                    <a:pt x="325058" y="392967"/>
                  </a:cubicBezTo>
                  <a:cubicBezTo>
                    <a:pt x="325058" y="392967"/>
                    <a:pt x="325058" y="392967"/>
                    <a:pt x="316081" y="400438"/>
                  </a:cubicBezTo>
                  <a:cubicBezTo>
                    <a:pt x="316081" y="400438"/>
                    <a:pt x="316081" y="400438"/>
                    <a:pt x="311593" y="409403"/>
                  </a:cubicBezTo>
                  <a:cubicBezTo>
                    <a:pt x="311593" y="409403"/>
                    <a:pt x="311593" y="409403"/>
                    <a:pt x="310097" y="416873"/>
                  </a:cubicBezTo>
                  <a:cubicBezTo>
                    <a:pt x="310097" y="416873"/>
                    <a:pt x="310097" y="416873"/>
                    <a:pt x="304113" y="416873"/>
                  </a:cubicBezTo>
                  <a:cubicBezTo>
                    <a:pt x="304113" y="416873"/>
                    <a:pt x="304113" y="416873"/>
                    <a:pt x="304113" y="419862"/>
                  </a:cubicBezTo>
                  <a:cubicBezTo>
                    <a:pt x="304113" y="419862"/>
                    <a:pt x="304113" y="419862"/>
                    <a:pt x="307105" y="425838"/>
                  </a:cubicBezTo>
                  <a:cubicBezTo>
                    <a:pt x="307105" y="425838"/>
                    <a:pt x="307105" y="425838"/>
                    <a:pt x="305609" y="430321"/>
                  </a:cubicBezTo>
                  <a:cubicBezTo>
                    <a:pt x="305609" y="430321"/>
                    <a:pt x="305609" y="430321"/>
                    <a:pt x="301120" y="434803"/>
                  </a:cubicBezTo>
                  <a:cubicBezTo>
                    <a:pt x="301120" y="434803"/>
                    <a:pt x="301120" y="434803"/>
                    <a:pt x="290648" y="440780"/>
                  </a:cubicBezTo>
                  <a:cubicBezTo>
                    <a:pt x="290648" y="440780"/>
                    <a:pt x="290648" y="440780"/>
                    <a:pt x="284664" y="445263"/>
                  </a:cubicBezTo>
                  <a:cubicBezTo>
                    <a:pt x="284664" y="445263"/>
                    <a:pt x="284664" y="445263"/>
                    <a:pt x="277183" y="452734"/>
                  </a:cubicBezTo>
                  <a:cubicBezTo>
                    <a:pt x="277183" y="452734"/>
                    <a:pt x="277183" y="452734"/>
                    <a:pt x="275687" y="460204"/>
                  </a:cubicBezTo>
                  <a:cubicBezTo>
                    <a:pt x="275687" y="460204"/>
                    <a:pt x="275687" y="460204"/>
                    <a:pt x="286160" y="463193"/>
                  </a:cubicBezTo>
                  <a:cubicBezTo>
                    <a:pt x="286160" y="463193"/>
                    <a:pt x="286160" y="463193"/>
                    <a:pt x="287656" y="473652"/>
                  </a:cubicBezTo>
                  <a:cubicBezTo>
                    <a:pt x="287656" y="473652"/>
                    <a:pt x="287656" y="473652"/>
                    <a:pt x="283168" y="479629"/>
                  </a:cubicBezTo>
                  <a:cubicBezTo>
                    <a:pt x="283168" y="479629"/>
                    <a:pt x="283168" y="479629"/>
                    <a:pt x="275687" y="484111"/>
                  </a:cubicBezTo>
                  <a:cubicBezTo>
                    <a:pt x="275687" y="484111"/>
                    <a:pt x="275687" y="484111"/>
                    <a:pt x="266711" y="496064"/>
                  </a:cubicBezTo>
                  <a:cubicBezTo>
                    <a:pt x="266711" y="496064"/>
                    <a:pt x="266711" y="496064"/>
                    <a:pt x="253246" y="505029"/>
                  </a:cubicBezTo>
                  <a:cubicBezTo>
                    <a:pt x="253246" y="505029"/>
                    <a:pt x="253246" y="505029"/>
                    <a:pt x="226317" y="518477"/>
                  </a:cubicBezTo>
                  <a:cubicBezTo>
                    <a:pt x="226317" y="518477"/>
                    <a:pt x="226317" y="518477"/>
                    <a:pt x="224821" y="530430"/>
                  </a:cubicBezTo>
                  <a:cubicBezTo>
                    <a:pt x="224821" y="530430"/>
                    <a:pt x="224821" y="530430"/>
                    <a:pt x="214348" y="534913"/>
                  </a:cubicBezTo>
                  <a:cubicBezTo>
                    <a:pt x="214348" y="534913"/>
                    <a:pt x="214348" y="534913"/>
                    <a:pt x="203876" y="540890"/>
                  </a:cubicBezTo>
                  <a:cubicBezTo>
                    <a:pt x="203876" y="540890"/>
                    <a:pt x="203876" y="540890"/>
                    <a:pt x="190411" y="545372"/>
                  </a:cubicBezTo>
                  <a:cubicBezTo>
                    <a:pt x="190411" y="545372"/>
                    <a:pt x="190411" y="545372"/>
                    <a:pt x="185923" y="548360"/>
                  </a:cubicBezTo>
                  <a:cubicBezTo>
                    <a:pt x="185923" y="548360"/>
                    <a:pt x="185923" y="548360"/>
                    <a:pt x="179939" y="552843"/>
                  </a:cubicBezTo>
                  <a:cubicBezTo>
                    <a:pt x="179939" y="552843"/>
                    <a:pt x="179939" y="552843"/>
                    <a:pt x="175450" y="557325"/>
                  </a:cubicBezTo>
                  <a:cubicBezTo>
                    <a:pt x="175450" y="557325"/>
                    <a:pt x="175450" y="557325"/>
                    <a:pt x="172458" y="566290"/>
                  </a:cubicBezTo>
                  <a:cubicBezTo>
                    <a:pt x="172458" y="566290"/>
                    <a:pt x="172458" y="566290"/>
                    <a:pt x="164978" y="567785"/>
                  </a:cubicBezTo>
                  <a:cubicBezTo>
                    <a:pt x="164978" y="567785"/>
                    <a:pt x="164978" y="567785"/>
                    <a:pt x="154505" y="570773"/>
                  </a:cubicBezTo>
                  <a:cubicBezTo>
                    <a:pt x="154505" y="570773"/>
                    <a:pt x="154505" y="570773"/>
                    <a:pt x="147025" y="570773"/>
                  </a:cubicBezTo>
                  <a:cubicBezTo>
                    <a:pt x="147025" y="570773"/>
                    <a:pt x="147025" y="570773"/>
                    <a:pt x="139545" y="573761"/>
                  </a:cubicBezTo>
                  <a:cubicBezTo>
                    <a:pt x="139545" y="573761"/>
                    <a:pt x="139545" y="573761"/>
                    <a:pt x="129072" y="579738"/>
                  </a:cubicBezTo>
                  <a:cubicBezTo>
                    <a:pt x="129072" y="579738"/>
                    <a:pt x="129072" y="579738"/>
                    <a:pt x="132064" y="587209"/>
                  </a:cubicBezTo>
                  <a:cubicBezTo>
                    <a:pt x="132064" y="587209"/>
                    <a:pt x="132064" y="587209"/>
                    <a:pt x="129072" y="588703"/>
                  </a:cubicBezTo>
                  <a:cubicBezTo>
                    <a:pt x="129072" y="588703"/>
                    <a:pt x="129072" y="588703"/>
                    <a:pt x="121592" y="584220"/>
                  </a:cubicBezTo>
                  <a:cubicBezTo>
                    <a:pt x="121592" y="584220"/>
                    <a:pt x="121592" y="584220"/>
                    <a:pt x="114111" y="581232"/>
                  </a:cubicBezTo>
                  <a:cubicBezTo>
                    <a:pt x="114111" y="581232"/>
                    <a:pt x="114111" y="581232"/>
                    <a:pt x="108127" y="572267"/>
                  </a:cubicBezTo>
                  <a:cubicBezTo>
                    <a:pt x="108127" y="572267"/>
                    <a:pt x="108127" y="572267"/>
                    <a:pt x="106631" y="575255"/>
                  </a:cubicBezTo>
                  <a:cubicBezTo>
                    <a:pt x="106631" y="575255"/>
                    <a:pt x="106631" y="575255"/>
                    <a:pt x="106631" y="587209"/>
                  </a:cubicBezTo>
                  <a:cubicBezTo>
                    <a:pt x="106631" y="587209"/>
                    <a:pt x="106631" y="587209"/>
                    <a:pt x="97655" y="587209"/>
                  </a:cubicBezTo>
                  <a:cubicBezTo>
                    <a:pt x="97655" y="587209"/>
                    <a:pt x="97655" y="587209"/>
                    <a:pt x="97655" y="591691"/>
                  </a:cubicBezTo>
                  <a:cubicBezTo>
                    <a:pt x="97655" y="591691"/>
                    <a:pt x="97655" y="591691"/>
                    <a:pt x="88678" y="591691"/>
                  </a:cubicBezTo>
                  <a:cubicBezTo>
                    <a:pt x="88678" y="591691"/>
                    <a:pt x="88678" y="591691"/>
                    <a:pt x="88678" y="590197"/>
                  </a:cubicBezTo>
                  <a:cubicBezTo>
                    <a:pt x="88678" y="588703"/>
                    <a:pt x="84190" y="588703"/>
                    <a:pt x="84190" y="588703"/>
                  </a:cubicBezTo>
                  <a:cubicBezTo>
                    <a:pt x="84190" y="588703"/>
                    <a:pt x="84190" y="588703"/>
                    <a:pt x="78206" y="588703"/>
                  </a:cubicBezTo>
                  <a:cubicBezTo>
                    <a:pt x="78206" y="588703"/>
                    <a:pt x="78206" y="588703"/>
                    <a:pt x="70725" y="590197"/>
                  </a:cubicBezTo>
                  <a:cubicBezTo>
                    <a:pt x="70725" y="590197"/>
                    <a:pt x="70725" y="590197"/>
                    <a:pt x="61749" y="599162"/>
                  </a:cubicBezTo>
                  <a:cubicBezTo>
                    <a:pt x="61749" y="599162"/>
                    <a:pt x="61749" y="599162"/>
                    <a:pt x="45292" y="599162"/>
                  </a:cubicBezTo>
                  <a:cubicBezTo>
                    <a:pt x="45292" y="599162"/>
                    <a:pt x="45292" y="599162"/>
                    <a:pt x="30331" y="599162"/>
                  </a:cubicBezTo>
                  <a:cubicBezTo>
                    <a:pt x="30331" y="599162"/>
                    <a:pt x="30331" y="599162"/>
                    <a:pt x="30331" y="593185"/>
                  </a:cubicBezTo>
                  <a:cubicBezTo>
                    <a:pt x="30331" y="593185"/>
                    <a:pt x="30331" y="593185"/>
                    <a:pt x="40804" y="581232"/>
                  </a:cubicBezTo>
                  <a:cubicBezTo>
                    <a:pt x="40804" y="581232"/>
                    <a:pt x="40804" y="581232"/>
                    <a:pt x="58757" y="581232"/>
                  </a:cubicBezTo>
                  <a:cubicBezTo>
                    <a:pt x="58757" y="581232"/>
                    <a:pt x="58757" y="581232"/>
                    <a:pt x="66237" y="581232"/>
                  </a:cubicBezTo>
                  <a:cubicBezTo>
                    <a:pt x="66237" y="581232"/>
                    <a:pt x="66237" y="581232"/>
                    <a:pt x="73717" y="576750"/>
                  </a:cubicBezTo>
                  <a:cubicBezTo>
                    <a:pt x="73717" y="576750"/>
                    <a:pt x="73717" y="576750"/>
                    <a:pt x="84190" y="573761"/>
                  </a:cubicBezTo>
                  <a:cubicBezTo>
                    <a:pt x="84190" y="573761"/>
                    <a:pt x="84190" y="573761"/>
                    <a:pt x="88678" y="570773"/>
                  </a:cubicBezTo>
                  <a:cubicBezTo>
                    <a:pt x="88678" y="570773"/>
                    <a:pt x="88678" y="570773"/>
                    <a:pt x="93166" y="563302"/>
                  </a:cubicBezTo>
                  <a:cubicBezTo>
                    <a:pt x="93166" y="563302"/>
                    <a:pt x="93166" y="563302"/>
                    <a:pt x="102143" y="558820"/>
                  </a:cubicBezTo>
                  <a:cubicBezTo>
                    <a:pt x="102143" y="558820"/>
                    <a:pt x="102143" y="558820"/>
                    <a:pt x="115607" y="557325"/>
                  </a:cubicBezTo>
                  <a:cubicBezTo>
                    <a:pt x="115607" y="557325"/>
                    <a:pt x="115607" y="557325"/>
                    <a:pt x="123088" y="557325"/>
                  </a:cubicBezTo>
                  <a:cubicBezTo>
                    <a:pt x="123088" y="557325"/>
                    <a:pt x="123088" y="557325"/>
                    <a:pt x="129072" y="563302"/>
                  </a:cubicBezTo>
                  <a:cubicBezTo>
                    <a:pt x="129072" y="563302"/>
                    <a:pt x="129072" y="563302"/>
                    <a:pt x="135056" y="558820"/>
                  </a:cubicBezTo>
                  <a:cubicBezTo>
                    <a:pt x="135056" y="558820"/>
                    <a:pt x="135056" y="558820"/>
                    <a:pt x="141041" y="549855"/>
                  </a:cubicBezTo>
                  <a:cubicBezTo>
                    <a:pt x="141041" y="549855"/>
                    <a:pt x="141041" y="549855"/>
                    <a:pt x="148521" y="542384"/>
                  </a:cubicBezTo>
                  <a:cubicBezTo>
                    <a:pt x="148521" y="542384"/>
                    <a:pt x="148521" y="542384"/>
                    <a:pt x="156001" y="537901"/>
                  </a:cubicBezTo>
                  <a:cubicBezTo>
                    <a:pt x="156001" y="537901"/>
                    <a:pt x="156001" y="537901"/>
                    <a:pt x="170962" y="534913"/>
                  </a:cubicBezTo>
                  <a:cubicBezTo>
                    <a:pt x="170962" y="534913"/>
                    <a:pt x="170962" y="534913"/>
                    <a:pt x="176946" y="528936"/>
                  </a:cubicBezTo>
                  <a:cubicBezTo>
                    <a:pt x="176946" y="528936"/>
                    <a:pt x="176946" y="528936"/>
                    <a:pt x="184427" y="521465"/>
                  </a:cubicBezTo>
                  <a:cubicBezTo>
                    <a:pt x="184427" y="521465"/>
                    <a:pt x="184427" y="521465"/>
                    <a:pt x="193403" y="513994"/>
                  </a:cubicBezTo>
                  <a:cubicBezTo>
                    <a:pt x="193403" y="513994"/>
                    <a:pt x="193403" y="513994"/>
                    <a:pt x="200884" y="509512"/>
                  </a:cubicBezTo>
                  <a:cubicBezTo>
                    <a:pt x="200884" y="509512"/>
                    <a:pt x="200884" y="509512"/>
                    <a:pt x="203876" y="500547"/>
                  </a:cubicBezTo>
                  <a:cubicBezTo>
                    <a:pt x="203876" y="500547"/>
                    <a:pt x="203876" y="500547"/>
                    <a:pt x="205372" y="487099"/>
                  </a:cubicBezTo>
                  <a:cubicBezTo>
                    <a:pt x="205372" y="487099"/>
                    <a:pt x="205372" y="487099"/>
                    <a:pt x="208364" y="478134"/>
                  </a:cubicBezTo>
                  <a:cubicBezTo>
                    <a:pt x="208364" y="478134"/>
                    <a:pt x="208364" y="478134"/>
                    <a:pt x="209860" y="475146"/>
                  </a:cubicBezTo>
                  <a:cubicBezTo>
                    <a:pt x="209860" y="475146"/>
                    <a:pt x="209860" y="475146"/>
                    <a:pt x="217340" y="464687"/>
                  </a:cubicBezTo>
                  <a:cubicBezTo>
                    <a:pt x="217340" y="464687"/>
                    <a:pt x="217340" y="464687"/>
                    <a:pt x="212852" y="464687"/>
                  </a:cubicBezTo>
                  <a:cubicBezTo>
                    <a:pt x="212852" y="464687"/>
                    <a:pt x="212852" y="464687"/>
                    <a:pt x="205372" y="466181"/>
                  </a:cubicBezTo>
                  <a:cubicBezTo>
                    <a:pt x="205372" y="466181"/>
                    <a:pt x="205372" y="466181"/>
                    <a:pt x="200884" y="466181"/>
                  </a:cubicBezTo>
                  <a:cubicBezTo>
                    <a:pt x="200884" y="466181"/>
                    <a:pt x="200884" y="466181"/>
                    <a:pt x="193403" y="464687"/>
                  </a:cubicBezTo>
                  <a:cubicBezTo>
                    <a:pt x="193403" y="464687"/>
                    <a:pt x="193403" y="464687"/>
                    <a:pt x="190411" y="461699"/>
                  </a:cubicBezTo>
                  <a:cubicBezTo>
                    <a:pt x="190411" y="461699"/>
                    <a:pt x="190411" y="461699"/>
                    <a:pt x="197891" y="454228"/>
                  </a:cubicBezTo>
                  <a:cubicBezTo>
                    <a:pt x="197891" y="454228"/>
                    <a:pt x="197891" y="454228"/>
                    <a:pt x="190411" y="455722"/>
                  </a:cubicBezTo>
                  <a:cubicBezTo>
                    <a:pt x="190411" y="455722"/>
                    <a:pt x="190411" y="455722"/>
                    <a:pt x="185923" y="460204"/>
                  </a:cubicBezTo>
                  <a:cubicBezTo>
                    <a:pt x="185923" y="460204"/>
                    <a:pt x="185923" y="460204"/>
                    <a:pt x="182931" y="470664"/>
                  </a:cubicBezTo>
                  <a:cubicBezTo>
                    <a:pt x="182931" y="470664"/>
                    <a:pt x="182931" y="470664"/>
                    <a:pt x="178442" y="475146"/>
                  </a:cubicBezTo>
                  <a:cubicBezTo>
                    <a:pt x="178442" y="475146"/>
                    <a:pt x="178442" y="475146"/>
                    <a:pt x="176946" y="470664"/>
                  </a:cubicBezTo>
                  <a:cubicBezTo>
                    <a:pt x="176946" y="470664"/>
                    <a:pt x="176946" y="470664"/>
                    <a:pt x="172458" y="464687"/>
                  </a:cubicBezTo>
                  <a:cubicBezTo>
                    <a:pt x="172458" y="464687"/>
                    <a:pt x="172458" y="464687"/>
                    <a:pt x="164978" y="457216"/>
                  </a:cubicBezTo>
                  <a:cubicBezTo>
                    <a:pt x="164978" y="457216"/>
                    <a:pt x="164978" y="457216"/>
                    <a:pt x="153009" y="449745"/>
                  </a:cubicBezTo>
                  <a:cubicBezTo>
                    <a:pt x="153009" y="449745"/>
                    <a:pt x="153009" y="449745"/>
                    <a:pt x="150017" y="449745"/>
                  </a:cubicBezTo>
                  <a:cubicBezTo>
                    <a:pt x="150017" y="449745"/>
                    <a:pt x="150017" y="449745"/>
                    <a:pt x="139545" y="457216"/>
                  </a:cubicBezTo>
                  <a:cubicBezTo>
                    <a:pt x="139545" y="457216"/>
                    <a:pt x="139545" y="457216"/>
                    <a:pt x="133560" y="457216"/>
                  </a:cubicBezTo>
                  <a:cubicBezTo>
                    <a:pt x="133560" y="457216"/>
                    <a:pt x="133560" y="457216"/>
                    <a:pt x="124584" y="457216"/>
                  </a:cubicBezTo>
                  <a:cubicBezTo>
                    <a:pt x="124584" y="457216"/>
                    <a:pt x="124584" y="457216"/>
                    <a:pt x="126080" y="437792"/>
                  </a:cubicBezTo>
                  <a:cubicBezTo>
                    <a:pt x="126080" y="437792"/>
                    <a:pt x="126080" y="437792"/>
                    <a:pt x="127576" y="431815"/>
                  </a:cubicBezTo>
                  <a:cubicBezTo>
                    <a:pt x="127576" y="431815"/>
                    <a:pt x="127576" y="431815"/>
                    <a:pt x="132064" y="425838"/>
                  </a:cubicBezTo>
                  <a:cubicBezTo>
                    <a:pt x="132064" y="425838"/>
                    <a:pt x="132064" y="425838"/>
                    <a:pt x="132064" y="418368"/>
                  </a:cubicBezTo>
                  <a:cubicBezTo>
                    <a:pt x="132064" y="418368"/>
                    <a:pt x="132064" y="418368"/>
                    <a:pt x="130568" y="406414"/>
                  </a:cubicBezTo>
                  <a:cubicBezTo>
                    <a:pt x="130568" y="406414"/>
                    <a:pt x="130568" y="406414"/>
                    <a:pt x="127576" y="394461"/>
                  </a:cubicBezTo>
                  <a:cubicBezTo>
                    <a:pt x="127576" y="394461"/>
                    <a:pt x="127576" y="394461"/>
                    <a:pt x="124584" y="397449"/>
                  </a:cubicBezTo>
                  <a:cubicBezTo>
                    <a:pt x="124584" y="397449"/>
                    <a:pt x="124584" y="397449"/>
                    <a:pt x="118600" y="403426"/>
                  </a:cubicBezTo>
                  <a:cubicBezTo>
                    <a:pt x="118600" y="403426"/>
                    <a:pt x="118600" y="403426"/>
                    <a:pt x="114111" y="406414"/>
                  </a:cubicBezTo>
                  <a:cubicBezTo>
                    <a:pt x="114111" y="406414"/>
                    <a:pt x="114111" y="406414"/>
                    <a:pt x="109623" y="406414"/>
                  </a:cubicBezTo>
                  <a:cubicBezTo>
                    <a:pt x="109623" y="406414"/>
                    <a:pt x="109623" y="406414"/>
                    <a:pt x="105135" y="401932"/>
                  </a:cubicBezTo>
                  <a:cubicBezTo>
                    <a:pt x="105135" y="401932"/>
                    <a:pt x="105135" y="401932"/>
                    <a:pt x="102143" y="401932"/>
                  </a:cubicBezTo>
                  <a:cubicBezTo>
                    <a:pt x="102143" y="401932"/>
                    <a:pt x="102143" y="401932"/>
                    <a:pt x="96158" y="398943"/>
                  </a:cubicBezTo>
                  <a:cubicBezTo>
                    <a:pt x="96158" y="398943"/>
                    <a:pt x="96158" y="398943"/>
                    <a:pt x="91670" y="394461"/>
                  </a:cubicBezTo>
                  <a:cubicBezTo>
                    <a:pt x="91670" y="394461"/>
                    <a:pt x="91670" y="394461"/>
                    <a:pt x="87182" y="391473"/>
                  </a:cubicBezTo>
                  <a:cubicBezTo>
                    <a:pt x="87182" y="391473"/>
                    <a:pt x="87182" y="391473"/>
                    <a:pt x="82694" y="386990"/>
                  </a:cubicBezTo>
                  <a:cubicBezTo>
                    <a:pt x="82694" y="386990"/>
                    <a:pt x="82694" y="386990"/>
                    <a:pt x="81198" y="382508"/>
                  </a:cubicBezTo>
                  <a:cubicBezTo>
                    <a:pt x="81198" y="382508"/>
                    <a:pt x="81198" y="382508"/>
                    <a:pt x="79702" y="372048"/>
                  </a:cubicBezTo>
                  <a:cubicBezTo>
                    <a:pt x="79702" y="372048"/>
                    <a:pt x="79702" y="372048"/>
                    <a:pt x="85686" y="367566"/>
                  </a:cubicBezTo>
                  <a:cubicBezTo>
                    <a:pt x="85686" y="367566"/>
                    <a:pt x="85686" y="367566"/>
                    <a:pt x="91670" y="367566"/>
                  </a:cubicBezTo>
                  <a:cubicBezTo>
                    <a:pt x="91670" y="367566"/>
                    <a:pt x="91670" y="367566"/>
                    <a:pt x="99151" y="367566"/>
                  </a:cubicBezTo>
                  <a:cubicBezTo>
                    <a:pt x="99151" y="367566"/>
                    <a:pt x="99151" y="367566"/>
                    <a:pt x="106631" y="372048"/>
                  </a:cubicBezTo>
                  <a:cubicBezTo>
                    <a:pt x="106631" y="372048"/>
                    <a:pt x="106631" y="372048"/>
                    <a:pt x="109623" y="364578"/>
                  </a:cubicBezTo>
                  <a:cubicBezTo>
                    <a:pt x="109623" y="364578"/>
                    <a:pt x="109623" y="364578"/>
                    <a:pt x="105135" y="360095"/>
                  </a:cubicBezTo>
                  <a:cubicBezTo>
                    <a:pt x="105135" y="360095"/>
                    <a:pt x="105135" y="360095"/>
                    <a:pt x="103639" y="360095"/>
                  </a:cubicBezTo>
                  <a:cubicBezTo>
                    <a:pt x="103639" y="360095"/>
                    <a:pt x="103639" y="360095"/>
                    <a:pt x="96158" y="360095"/>
                  </a:cubicBezTo>
                  <a:cubicBezTo>
                    <a:pt x="96158" y="360095"/>
                    <a:pt x="96158" y="360095"/>
                    <a:pt x="91670" y="360095"/>
                  </a:cubicBezTo>
                  <a:cubicBezTo>
                    <a:pt x="91670" y="360095"/>
                    <a:pt x="91670" y="360095"/>
                    <a:pt x="82694" y="354118"/>
                  </a:cubicBezTo>
                  <a:cubicBezTo>
                    <a:pt x="82694" y="354118"/>
                    <a:pt x="82694" y="354118"/>
                    <a:pt x="79702" y="348142"/>
                  </a:cubicBezTo>
                  <a:cubicBezTo>
                    <a:pt x="79702" y="348142"/>
                    <a:pt x="79702" y="348142"/>
                    <a:pt x="76710" y="340671"/>
                  </a:cubicBezTo>
                  <a:cubicBezTo>
                    <a:pt x="76710" y="340671"/>
                    <a:pt x="76710" y="340671"/>
                    <a:pt x="73717" y="333200"/>
                  </a:cubicBezTo>
                  <a:cubicBezTo>
                    <a:pt x="73717" y="333200"/>
                    <a:pt x="73717" y="333200"/>
                    <a:pt x="73717" y="330212"/>
                  </a:cubicBezTo>
                  <a:cubicBezTo>
                    <a:pt x="73717" y="330212"/>
                    <a:pt x="73717" y="330212"/>
                    <a:pt x="76710" y="327223"/>
                  </a:cubicBezTo>
                  <a:cubicBezTo>
                    <a:pt x="76710" y="327223"/>
                    <a:pt x="76710" y="327223"/>
                    <a:pt x="81198" y="319752"/>
                  </a:cubicBezTo>
                  <a:cubicBezTo>
                    <a:pt x="81198" y="319752"/>
                    <a:pt x="81198" y="319752"/>
                    <a:pt x="88678" y="310787"/>
                  </a:cubicBezTo>
                  <a:cubicBezTo>
                    <a:pt x="88678" y="310787"/>
                    <a:pt x="88678" y="310787"/>
                    <a:pt x="97655" y="304811"/>
                  </a:cubicBezTo>
                  <a:cubicBezTo>
                    <a:pt x="97655" y="304811"/>
                    <a:pt x="97655" y="304811"/>
                    <a:pt x="103639" y="297340"/>
                  </a:cubicBezTo>
                  <a:cubicBezTo>
                    <a:pt x="103639" y="297340"/>
                    <a:pt x="103639" y="297340"/>
                    <a:pt x="105135" y="289869"/>
                  </a:cubicBezTo>
                  <a:cubicBezTo>
                    <a:pt x="105135" y="289869"/>
                    <a:pt x="105135" y="289869"/>
                    <a:pt x="112615" y="282398"/>
                  </a:cubicBezTo>
                  <a:cubicBezTo>
                    <a:pt x="112615" y="282398"/>
                    <a:pt x="112615" y="282398"/>
                    <a:pt x="118600" y="280904"/>
                  </a:cubicBezTo>
                  <a:cubicBezTo>
                    <a:pt x="118600" y="280904"/>
                    <a:pt x="118600" y="280904"/>
                    <a:pt x="123088" y="283892"/>
                  </a:cubicBezTo>
                  <a:cubicBezTo>
                    <a:pt x="123088" y="283892"/>
                    <a:pt x="123088" y="283892"/>
                    <a:pt x="127576" y="289869"/>
                  </a:cubicBezTo>
                  <a:cubicBezTo>
                    <a:pt x="127576" y="289869"/>
                    <a:pt x="127576" y="289869"/>
                    <a:pt x="130568" y="289869"/>
                  </a:cubicBezTo>
                  <a:cubicBezTo>
                    <a:pt x="130568" y="289869"/>
                    <a:pt x="130568" y="289869"/>
                    <a:pt x="136552" y="289869"/>
                  </a:cubicBezTo>
                  <a:cubicBezTo>
                    <a:pt x="136552" y="289869"/>
                    <a:pt x="136552" y="289869"/>
                    <a:pt x="139545" y="289869"/>
                  </a:cubicBezTo>
                  <a:cubicBezTo>
                    <a:pt x="139545" y="289869"/>
                    <a:pt x="139545" y="289869"/>
                    <a:pt x="144033" y="283892"/>
                  </a:cubicBezTo>
                  <a:cubicBezTo>
                    <a:pt x="144033" y="283892"/>
                    <a:pt x="144033" y="283892"/>
                    <a:pt x="148521" y="283892"/>
                  </a:cubicBezTo>
                  <a:cubicBezTo>
                    <a:pt x="148521" y="283892"/>
                    <a:pt x="148521" y="283892"/>
                    <a:pt x="150017" y="280904"/>
                  </a:cubicBezTo>
                  <a:cubicBezTo>
                    <a:pt x="150017" y="280904"/>
                    <a:pt x="150017" y="280904"/>
                    <a:pt x="153009" y="276422"/>
                  </a:cubicBezTo>
                  <a:cubicBezTo>
                    <a:pt x="153009" y="276422"/>
                    <a:pt x="153009" y="276422"/>
                    <a:pt x="154505" y="280904"/>
                  </a:cubicBezTo>
                  <a:cubicBezTo>
                    <a:pt x="154505" y="280904"/>
                    <a:pt x="154505" y="280904"/>
                    <a:pt x="158994" y="280904"/>
                  </a:cubicBezTo>
                  <a:cubicBezTo>
                    <a:pt x="158994" y="280904"/>
                    <a:pt x="158994" y="280904"/>
                    <a:pt x="161986" y="280904"/>
                  </a:cubicBezTo>
                  <a:cubicBezTo>
                    <a:pt x="161986" y="280904"/>
                    <a:pt x="161986" y="280904"/>
                    <a:pt x="167970" y="280904"/>
                  </a:cubicBezTo>
                  <a:cubicBezTo>
                    <a:pt x="167970" y="280904"/>
                    <a:pt x="167970" y="280904"/>
                    <a:pt x="172458" y="276422"/>
                  </a:cubicBezTo>
                  <a:cubicBezTo>
                    <a:pt x="172458" y="276422"/>
                    <a:pt x="172458" y="276422"/>
                    <a:pt x="176946" y="276422"/>
                  </a:cubicBezTo>
                  <a:cubicBezTo>
                    <a:pt x="176946" y="276422"/>
                    <a:pt x="176946" y="276422"/>
                    <a:pt x="178442" y="265962"/>
                  </a:cubicBezTo>
                  <a:cubicBezTo>
                    <a:pt x="178442" y="265962"/>
                    <a:pt x="178442" y="265962"/>
                    <a:pt x="175450" y="258491"/>
                  </a:cubicBezTo>
                  <a:cubicBezTo>
                    <a:pt x="175450" y="258491"/>
                    <a:pt x="175450" y="258491"/>
                    <a:pt x="172458" y="246538"/>
                  </a:cubicBezTo>
                  <a:cubicBezTo>
                    <a:pt x="172458" y="246538"/>
                    <a:pt x="172458" y="246538"/>
                    <a:pt x="178442" y="246538"/>
                  </a:cubicBezTo>
                  <a:cubicBezTo>
                    <a:pt x="178442" y="246538"/>
                    <a:pt x="178442" y="246538"/>
                    <a:pt x="184427" y="240561"/>
                  </a:cubicBezTo>
                  <a:cubicBezTo>
                    <a:pt x="184427" y="240561"/>
                    <a:pt x="184427" y="240561"/>
                    <a:pt x="182931" y="231596"/>
                  </a:cubicBezTo>
                  <a:cubicBezTo>
                    <a:pt x="182931" y="231596"/>
                    <a:pt x="182931" y="231596"/>
                    <a:pt x="173954" y="230102"/>
                  </a:cubicBezTo>
                  <a:cubicBezTo>
                    <a:pt x="173954" y="230102"/>
                    <a:pt x="173954" y="230102"/>
                    <a:pt x="169466" y="230102"/>
                  </a:cubicBezTo>
                  <a:cubicBezTo>
                    <a:pt x="169466" y="230102"/>
                    <a:pt x="169466" y="230102"/>
                    <a:pt x="164978" y="231596"/>
                  </a:cubicBezTo>
                  <a:cubicBezTo>
                    <a:pt x="164978" y="231596"/>
                    <a:pt x="164978" y="231596"/>
                    <a:pt x="160490" y="234585"/>
                  </a:cubicBezTo>
                  <a:cubicBezTo>
                    <a:pt x="160490" y="234585"/>
                    <a:pt x="160490" y="234585"/>
                    <a:pt x="157497" y="240561"/>
                  </a:cubicBezTo>
                  <a:cubicBezTo>
                    <a:pt x="157497" y="240561"/>
                    <a:pt x="157497" y="240561"/>
                    <a:pt x="153009" y="240561"/>
                  </a:cubicBezTo>
                  <a:cubicBezTo>
                    <a:pt x="153009" y="240561"/>
                    <a:pt x="153009" y="240561"/>
                    <a:pt x="148521" y="231596"/>
                  </a:cubicBezTo>
                  <a:cubicBezTo>
                    <a:pt x="148521" y="231596"/>
                    <a:pt x="148521" y="231596"/>
                    <a:pt x="136552" y="231596"/>
                  </a:cubicBezTo>
                  <a:cubicBezTo>
                    <a:pt x="136552" y="231596"/>
                    <a:pt x="136552" y="231596"/>
                    <a:pt x="123088" y="231596"/>
                  </a:cubicBezTo>
                  <a:cubicBezTo>
                    <a:pt x="123088" y="231596"/>
                    <a:pt x="123088" y="231596"/>
                    <a:pt x="112615" y="228608"/>
                  </a:cubicBezTo>
                  <a:cubicBezTo>
                    <a:pt x="112615" y="228608"/>
                    <a:pt x="112615" y="228608"/>
                    <a:pt x="102143" y="224125"/>
                  </a:cubicBezTo>
                  <a:cubicBezTo>
                    <a:pt x="102143" y="224125"/>
                    <a:pt x="102143" y="224125"/>
                    <a:pt x="96158" y="216654"/>
                  </a:cubicBezTo>
                  <a:cubicBezTo>
                    <a:pt x="96158" y="216654"/>
                    <a:pt x="96158" y="216654"/>
                    <a:pt x="94662" y="201713"/>
                  </a:cubicBezTo>
                  <a:cubicBezTo>
                    <a:pt x="94662" y="201713"/>
                    <a:pt x="94662" y="201713"/>
                    <a:pt x="102143" y="198724"/>
                  </a:cubicBezTo>
                  <a:cubicBezTo>
                    <a:pt x="102143" y="198724"/>
                    <a:pt x="102143" y="198724"/>
                    <a:pt x="106631" y="195736"/>
                  </a:cubicBezTo>
                  <a:cubicBezTo>
                    <a:pt x="106631" y="195736"/>
                    <a:pt x="106631" y="195736"/>
                    <a:pt x="96158" y="191254"/>
                  </a:cubicBezTo>
                  <a:cubicBezTo>
                    <a:pt x="96158" y="191254"/>
                    <a:pt x="96158" y="191254"/>
                    <a:pt x="90174" y="186771"/>
                  </a:cubicBezTo>
                  <a:cubicBezTo>
                    <a:pt x="90174" y="186771"/>
                    <a:pt x="90174" y="186771"/>
                    <a:pt x="82694" y="180794"/>
                  </a:cubicBezTo>
                  <a:cubicBezTo>
                    <a:pt x="82694" y="180794"/>
                    <a:pt x="82694" y="180794"/>
                    <a:pt x="81198" y="177806"/>
                  </a:cubicBezTo>
                  <a:cubicBezTo>
                    <a:pt x="81198" y="177806"/>
                    <a:pt x="81198" y="177806"/>
                    <a:pt x="87182" y="173324"/>
                  </a:cubicBezTo>
                  <a:cubicBezTo>
                    <a:pt x="87182" y="173324"/>
                    <a:pt x="87182" y="173324"/>
                    <a:pt x="91670" y="173324"/>
                  </a:cubicBezTo>
                  <a:cubicBezTo>
                    <a:pt x="91670" y="173324"/>
                    <a:pt x="91670" y="173324"/>
                    <a:pt x="100647" y="171829"/>
                  </a:cubicBezTo>
                  <a:cubicBezTo>
                    <a:pt x="100647" y="171829"/>
                    <a:pt x="100647" y="171829"/>
                    <a:pt x="112615" y="164359"/>
                  </a:cubicBezTo>
                  <a:cubicBezTo>
                    <a:pt x="112615" y="164359"/>
                    <a:pt x="112615" y="164359"/>
                    <a:pt x="114111" y="167347"/>
                  </a:cubicBezTo>
                  <a:cubicBezTo>
                    <a:pt x="114111" y="167347"/>
                    <a:pt x="114111" y="167347"/>
                    <a:pt x="121592" y="164359"/>
                  </a:cubicBezTo>
                  <a:cubicBezTo>
                    <a:pt x="121592" y="164359"/>
                    <a:pt x="121592" y="164359"/>
                    <a:pt x="121592" y="162864"/>
                  </a:cubicBezTo>
                  <a:cubicBezTo>
                    <a:pt x="121592" y="162864"/>
                    <a:pt x="121592" y="162864"/>
                    <a:pt x="126080" y="161370"/>
                  </a:cubicBezTo>
                  <a:cubicBezTo>
                    <a:pt x="126080" y="161370"/>
                    <a:pt x="126080" y="161370"/>
                    <a:pt x="135056" y="159876"/>
                  </a:cubicBezTo>
                  <a:cubicBezTo>
                    <a:pt x="135056" y="159876"/>
                    <a:pt x="135056" y="159876"/>
                    <a:pt x="145529" y="159876"/>
                  </a:cubicBezTo>
                  <a:cubicBezTo>
                    <a:pt x="145529" y="159876"/>
                    <a:pt x="145529" y="159876"/>
                    <a:pt x="150017" y="162864"/>
                  </a:cubicBezTo>
                  <a:cubicBezTo>
                    <a:pt x="150017" y="162864"/>
                    <a:pt x="150017" y="162864"/>
                    <a:pt x="147025" y="170335"/>
                  </a:cubicBezTo>
                  <a:cubicBezTo>
                    <a:pt x="147025" y="170335"/>
                    <a:pt x="147025" y="170335"/>
                    <a:pt x="147025" y="173324"/>
                  </a:cubicBezTo>
                  <a:cubicBezTo>
                    <a:pt x="147025" y="173324"/>
                    <a:pt x="147025" y="173324"/>
                    <a:pt x="151513" y="176312"/>
                  </a:cubicBezTo>
                  <a:cubicBezTo>
                    <a:pt x="151513" y="176312"/>
                    <a:pt x="151513" y="176312"/>
                    <a:pt x="156001" y="180794"/>
                  </a:cubicBezTo>
                  <a:cubicBezTo>
                    <a:pt x="156001" y="180794"/>
                    <a:pt x="156001" y="180794"/>
                    <a:pt x="164978" y="180794"/>
                  </a:cubicBezTo>
                  <a:cubicBezTo>
                    <a:pt x="164978" y="180794"/>
                    <a:pt x="164978" y="180794"/>
                    <a:pt x="176946" y="183783"/>
                  </a:cubicBezTo>
                  <a:cubicBezTo>
                    <a:pt x="176946" y="183783"/>
                    <a:pt x="176946" y="183783"/>
                    <a:pt x="185923" y="179300"/>
                  </a:cubicBezTo>
                  <a:cubicBezTo>
                    <a:pt x="185923" y="179300"/>
                    <a:pt x="185923" y="179300"/>
                    <a:pt x="191907" y="173324"/>
                  </a:cubicBezTo>
                  <a:cubicBezTo>
                    <a:pt x="191907" y="173324"/>
                    <a:pt x="191907" y="173324"/>
                    <a:pt x="199387" y="168841"/>
                  </a:cubicBezTo>
                  <a:cubicBezTo>
                    <a:pt x="199387" y="168841"/>
                    <a:pt x="193403" y="165853"/>
                    <a:pt x="191907" y="165853"/>
                  </a:cubicBezTo>
                  <a:cubicBezTo>
                    <a:pt x="188915" y="165853"/>
                    <a:pt x="185923" y="162864"/>
                    <a:pt x="185923" y="162864"/>
                  </a:cubicBezTo>
                  <a:cubicBezTo>
                    <a:pt x="185923" y="162864"/>
                    <a:pt x="185923" y="162864"/>
                    <a:pt x="181435" y="159876"/>
                  </a:cubicBezTo>
                  <a:cubicBezTo>
                    <a:pt x="181435" y="159876"/>
                    <a:pt x="181435" y="159876"/>
                    <a:pt x="181435" y="153899"/>
                  </a:cubicBezTo>
                  <a:cubicBezTo>
                    <a:pt x="181435" y="153899"/>
                    <a:pt x="181435" y="153899"/>
                    <a:pt x="179939" y="146428"/>
                  </a:cubicBezTo>
                  <a:cubicBezTo>
                    <a:pt x="179939" y="146428"/>
                    <a:pt x="179939" y="146428"/>
                    <a:pt x="157497" y="140452"/>
                  </a:cubicBezTo>
                  <a:cubicBezTo>
                    <a:pt x="157497" y="140452"/>
                    <a:pt x="157497" y="140452"/>
                    <a:pt x="157497" y="118039"/>
                  </a:cubicBezTo>
                  <a:cubicBezTo>
                    <a:pt x="157497" y="118039"/>
                    <a:pt x="157497" y="118039"/>
                    <a:pt x="147025" y="107580"/>
                  </a:cubicBezTo>
                  <a:cubicBezTo>
                    <a:pt x="147025" y="107580"/>
                    <a:pt x="147025" y="107580"/>
                    <a:pt x="126080" y="85168"/>
                  </a:cubicBezTo>
                  <a:cubicBezTo>
                    <a:pt x="126080" y="85168"/>
                    <a:pt x="126080" y="85168"/>
                    <a:pt x="129072" y="85168"/>
                  </a:cubicBezTo>
                  <a:cubicBezTo>
                    <a:pt x="129072" y="85168"/>
                    <a:pt x="129072" y="85168"/>
                    <a:pt x="129072" y="80685"/>
                  </a:cubicBezTo>
                  <a:cubicBezTo>
                    <a:pt x="129072" y="80685"/>
                    <a:pt x="129072" y="80685"/>
                    <a:pt x="136552" y="80685"/>
                  </a:cubicBezTo>
                  <a:cubicBezTo>
                    <a:pt x="136552" y="80685"/>
                    <a:pt x="136552" y="80685"/>
                    <a:pt x="136552" y="74708"/>
                  </a:cubicBezTo>
                  <a:cubicBezTo>
                    <a:pt x="136552" y="74708"/>
                    <a:pt x="136552" y="74708"/>
                    <a:pt x="138048" y="67238"/>
                  </a:cubicBezTo>
                  <a:cubicBezTo>
                    <a:pt x="138048" y="67238"/>
                    <a:pt x="138048" y="67238"/>
                    <a:pt x="142537" y="67238"/>
                  </a:cubicBezTo>
                  <a:cubicBezTo>
                    <a:pt x="142537" y="67238"/>
                    <a:pt x="142537" y="67238"/>
                    <a:pt x="147025" y="70226"/>
                  </a:cubicBezTo>
                  <a:cubicBezTo>
                    <a:pt x="147025" y="70226"/>
                    <a:pt x="147025" y="70226"/>
                    <a:pt x="154505" y="70226"/>
                  </a:cubicBezTo>
                  <a:cubicBezTo>
                    <a:pt x="154505" y="70226"/>
                    <a:pt x="154505" y="70226"/>
                    <a:pt x="157497" y="70226"/>
                  </a:cubicBezTo>
                  <a:cubicBezTo>
                    <a:pt x="157497" y="70226"/>
                    <a:pt x="157497" y="70226"/>
                    <a:pt x="164978" y="70226"/>
                  </a:cubicBezTo>
                  <a:cubicBezTo>
                    <a:pt x="164978" y="70226"/>
                    <a:pt x="164978" y="70226"/>
                    <a:pt x="178442" y="65743"/>
                  </a:cubicBezTo>
                  <a:cubicBezTo>
                    <a:pt x="178442" y="65743"/>
                    <a:pt x="178442" y="65743"/>
                    <a:pt x="182931" y="61261"/>
                  </a:cubicBezTo>
                  <a:cubicBezTo>
                    <a:pt x="182931" y="61261"/>
                    <a:pt x="182931" y="61261"/>
                    <a:pt x="187419" y="53790"/>
                  </a:cubicBezTo>
                  <a:cubicBezTo>
                    <a:pt x="187419" y="53790"/>
                    <a:pt x="187419" y="53790"/>
                    <a:pt x="187419" y="41837"/>
                  </a:cubicBezTo>
                  <a:cubicBezTo>
                    <a:pt x="187419" y="41837"/>
                    <a:pt x="187419" y="41837"/>
                    <a:pt x="191907" y="41837"/>
                  </a:cubicBezTo>
                  <a:cubicBezTo>
                    <a:pt x="191907" y="41837"/>
                    <a:pt x="191907" y="41837"/>
                    <a:pt x="196395" y="37354"/>
                  </a:cubicBezTo>
                  <a:cubicBezTo>
                    <a:pt x="196395" y="37354"/>
                    <a:pt x="196395" y="37354"/>
                    <a:pt x="205372" y="29883"/>
                  </a:cubicBezTo>
                  <a:cubicBezTo>
                    <a:pt x="205372" y="29883"/>
                    <a:pt x="205372" y="29883"/>
                    <a:pt x="221829" y="26895"/>
                  </a:cubicBezTo>
                  <a:cubicBezTo>
                    <a:pt x="221829" y="26895"/>
                    <a:pt x="221829" y="26895"/>
                    <a:pt x="227813" y="19424"/>
                  </a:cubicBezTo>
                  <a:cubicBezTo>
                    <a:pt x="227813" y="19424"/>
                    <a:pt x="227813" y="19424"/>
                    <a:pt x="233797" y="16436"/>
                  </a:cubicBezTo>
                  <a:cubicBezTo>
                    <a:pt x="233797" y="16436"/>
                    <a:pt x="233797" y="16436"/>
                    <a:pt x="238285" y="11953"/>
                  </a:cubicBezTo>
                  <a:cubicBezTo>
                    <a:pt x="238285" y="11953"/>
                    <a:pt x="238285" y="11953"/>
                    <a:pt x="262223" y="13447"/>
                  </a:cubicBezTo>
                  <a:cubicBezTo>
                    <a:pt x="262223" y="13447"/>
                    <a:pt x="262223" y="13447"/>
                    <a:pt x="265215" y="5977"/>
                  </a:cubicBezTo>
                  <a:cubicBezTo>
                    <a:pt x="265215" y="5977"/>
                    <a:pt x="265215" y="5977"/>
                    <a:pt x="277183" y="0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  <p:sp>
          <p:nvSpPr>
            <p:cNvPr id="58" name="Freeform 120">
              <a:extLst>
                <a:ext uri="{FF2B5EF4-FFF2-40B4-BE49-F238E27FC236}">
                  <a16:creationId xmlns:a16="http://schemas.microsoft.com/office/drawing/2014/main" id="{B4C59B8D-5B34-B3DC-FB51-A66E91D42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637" y="3282926"/>
              <a:ext cx="448593" cy="285010"/>
            </a:xfrm>
            <a:custGeom>
              <a:avLst/>
              <a:gdLst>
                <a:gd name="connsiteX0" fmla="*/ 373837 w 470138"/>
                <a:gd name="connsiteY0" fmla="*/ 178512 h 298698"/>
                <a:gd name="connsiteX1" fmla="*/ 376847 w 470138"/>
                <a:gd name="connsiteY1" fmla="*/ 178512 h 298698"/>
                <a:gd name="connsiteX2" fmla="*/ 382865 w 470138"/>
                <a:gd name="connsiteY2" fmla="*/ 178512 h 298698"/>
                <a:gd name="connsiteX3" fmla="*/ 391894 w 470138"/>
                <a:gd name="connsiteY3" fmla="*/ 184447 h 298698"/>
                <a:gd name="connsiteX4" fmla="*/ 399417 w 470138"/>
                <a:gd name="connsiteY4" fmla="*/ 191866 h 298698"/>
                <a:gd name="connsiteX5" fmla="*/ 405436 w 470138"/>
                <a:gd name="connsiteY5" fmla="*/ 193350 h 298698"/>
                <a:gd name="connsiteX6" fmla="*/ 409950 w 470138"/>
                <a:gd name="connsiteY6" fmla="*/ 193350 h 298698"/>
                <a:gd name="connsiteX7" fmla="*/ 417474 w 470138"/>
                <a:gd name="connsiteY7" fmla="*/ 193350 h 298698"/>
                <a:gd name="connsiteX8" fmla="*/ 432521 w 470138"/>
                <a:gd name="connsiteY8" fmla="*/ 199285 h 298698"/>
                <a:gd name="connsiteX9" fmla="*/ 441549 w 470138"/>
                <a:gd name="connsiteY9" fmla="*/ 206704 h 298698"/>
                <a:gd name="connsiteX10" fmla="*/ 441549 w 470138"/>
                <a:gd name="connsiteY10" fmla="*/ 212639 h 298698"/>
                <a:gd name="connsiteX11" fmla="*/ 444558 w 470138"/>
                <a:gd name="connsiteY11" fmla="*/ 225993 h 298698"/>
                <a:gd name="connsiteX12" fmla="*/ 449072 w 470138"/>
                <a:gd name="connsiteY12" fmla="*/ 225993 h 298698"/>
                <a:gd name="connsiteX13" fmla="*/ 452082 w 470138"/>
                <a:gd name="connsiteY13" fmla="*/ 225993 h 298698"/>
                <a:gd name="connsiteX14" fmla="*/ 452082 w 470138"/>
                <a:gd name="connsiteY14" fmla="*/ 234896 h 298698"/>
                <a:gd name="connsiteX15" fmla="*/ 456596 w 470138"/>
                <a:gd name="connsiteY15" fmla="*/ 234896 h 298698"/>
                <a:gd name="connsiteX16" fmla="*/ 462615 w 470138"/>
                <a:gd name="connsiteY16" fmla="*/ 240831 h 298698"/>
                <a:gd name="connsiteX17" fmla="*/ 470138 w 470138"/>
                <a:gd name="connsiteY17" fmla="*/ 240831 h 298698"/>
                <a:gd name="connsiteX18" fmla="*/ 462615 w 470138"/>
                <a:gd name="connsiteY18" fmla="*/ 251217 h 298698"/>
                <a:gd name="connsiteX19" fmla="*/ 456596 w 470138"/>
                <a:gd name="connsiteY19" fmla="*/ 254185 h 298698"/>
                <a:gd name="connsiteX20" fmla="*/ 449072 w 470138"/>
                <a:gd name="connsiteY20" fmla="*/ 267539 h 298698"/>
                <a:gd name="connsiteX21" fmla="*/ 440044 w 470138"/>
                <a:gd name="connsiteY21" fmla="*/ 270506 h 298698"/>
                <a:gd name="connsiteX22" fmla="*/ 421988 w 470138"/>
                <a:gd name="connsiteY22" fmla="*/ 270506 h 298698"/>
                <a:gd name="connsiteX23" fmla="*/ 418978 w 470138"/>
                <a:gd name="connsiteY23" fmla="*/ 274958 h 298698"/>
                <a:gd name="connsiteX24" fmla="*/ 406941 w 470138"/>
                <a:gd name="connsiteY24" fmla="*/ 274958 h 298698"/>
                <a:gd name="connsiteX25" fmla="*/ 403931 w 470138"/>
                <a:gd name="connsiteY25" fmla="*/ 285344 h 298698"/>
                <a:gd name="connsiteX26" fmla="*/ 402427 w 470138"/>
                <a:gd name="connsiteY26" fmla="*/ 292763 h 298698"/>
                <a:gd name="connsiteX27" fmla="*/ 399417 w 470138"/>
                <a:gd name="connsiteY27" fmla="*/ 295731 h 298698"/>
                <a:gd name="connsiteX28" fmla="*/ 396408 w 470138"/>
                <a:gd name="connsiteY28" fmla="*/ 298698 h 298698"/>
                <a:gd name="connsiteX29" fmla="*/ 391894 w 470138"/>
                <a:gd name="connsiteY29" fmla="*/ 298698 h 298698"/>
                <a:gd name="connsiteX30" fmla="*/ 387380 w 470138"/>
                <a:gd name="connsiteY30" fmla="*/ 291279 h 298698"/>
                <a:gd name="connsiteX31" fmla="*/ 376847 w 470138"/>
                <a:gd name="connsiteY31" fmla="*/ 286828 h 298698"/>
                <a:gd name="connsiteX32" fmla="*/ 370828 w 470138"/>
                <a:gd name="connsiteY32" fmla="*/ 280893 h 298698"/>
                <a:gd name="connsiteX33" fmla="*/ 370828 w 470138"/>
                <a:gd name="connsiteY33" fmla="*/ 277925 h 298698"/>
                <a:gd name="connsiteX34" fmla="*/ 370828 w 470138"/>
                <a:gd name="connsiteY34" fmla="*/ 273474 h 298698"/>
                <a:gd name="connsiteX35" fmla="*/ 370828 w 470138"/>
                <a:gd name="connsiteY35" fmla="*/ 267539 h 298698"/>
                <a:gd name="connsiteX36" fmla="*/ 370828 w 470138"/>
                <a:gd name="connsiteY36" fmla="*/ 264571 h 298698"/>
                <a:gd name="connsiteX37" fmla="*/ 370828 w 470138"/>
                <a:gd name="connsiteY37" fmla="*/ 252701 h 298698"/>
                <a:gd name="connsiteX38" fmla="*/ 370828 w 470138"/>
                <a:gd name="connsiteY38" fmla="*/ 249733 h 298698"/>
                <a:gd name="connsiteX39" fmla="*/ 370828 w 470138"/>
                <a:gd name="connsiteY39" fmla="*/ 242315 h 298698"/>
                <a:gd name="connsiteX40" fmla="*/ 363304 w 470138"/>
                <a:gd name="connsiteY40" fmla="*/ 231928 h 298698"/>
                <a:gd name="connsiteX41" fmla="*/ 358790 w 470138"/>
                <a:gd name="connsiteY41" fmla="*/ 227477 h 298698"/>
                <a:gd name="connsiteX42" fmla="*/ 358790 w 470138"/>
                <a:gd name="connsiteY42" fmla="*/ 223025 h 298698"/>
                <a:gd name="connsiteX43" fmla="*/ 358790 w 470138"/>
                <a:gd name="connsiteY43" fmla="*/ 220058 h 298698"/>
                <a:gd name="connsiteX44" fmla="*/ 363304 w 470138"/>
                <a:gd name="connsiteY44" fmla="*/ 214123 h 298698"/>
                <a:gd name="connsiteX45" fmla="*/ 370828 w 470138"/>
                <a:gd name="connsiteY45" fmla="*/ 212639 h 298698"/>
                <a:gd name="connsiteX46" fmla="*/ 376847 w 470138"/>
                <a:gd name="connsiteY46" fmla="*/ 206704 h 298698"/>
                <a:gd name="connsiteX47" fmla="*/ 376847 w 470138"/>
                <a:gd name="connsiteY47" fmla="*/ 199285 h 298698"/>
                <a:gd name="connsiteX48" fmla="*/ 373837 w 470138"/>
                <a:gd name="connsiteY48" fmla="*/ 185931 h 298698"/>
                <a:gd name="connsiteX49" fmla="*/ 373837 w 470138"/>
                <a:gd name="connsiteY49" fmla="*/ 182963 h 298698"/>
                <a:gd name="connsiteX50" fmla="*/ 373837 w 470138"/>
                <a:gd name="connsiteY50" fmla="*/ 178512 h 298698"/>
                <a:gd name="connsiteX51" fmla="*/ 275720 w 470138"/>
                <a:gd name="connsiteY51" fmla="*/ 116651 h 298698"/>
                <a:gd name="connsiteX52" fmla="*/ 281022 w 470138"/>
                <a:gd name="connsiteY52" fmla="*/ 116651 h 298698"/>
                <a:gd name="connsiteX53" fmla="*/ 284556 w 470138"/>
                <a:gd name="connsiteY53" fmla="*/ 116651 h 298698"/>
                <a:gd name="connsiteX54" fmla="*/ 288091 w 470138"/>
                <a:gd name="connsiteY54" fmla="*/ 120186 h 298698"/>
                <a:gd name="connsiteX55" fmla="*/ 291626 w 470138"/>
                <a:gd name="connsiteY55" fmla="*/ 125488 h 298698"/>
                <a:gd name="connsiteX56" fmla="*/ 291626 w 470138"/>
                <a:gd name="connsiteY56" fmla="*/ 130790 h 298698"/>
                <a:gd name="connsiteX57" fmla="*/ 284556 w 470138"/>
                <a:gd name="connsiteY57" fmla="*/ 134325 h 298698"/>
                <a:gd name="connsiteX58" fmla="*/ 281022 w 470138"/>
                <a:gd name="connsiteY58" fmla="*/ 130790 h 298698"/>
                <a:gd name="connsiteX59" fmla="*/ 281022 w 470138"/>
                <a:gd name="connsiteY59" fmla="*/ 125488 h 298698"/>
                <a:gd name="connsiteX60" fmla="*/ 275720 w 470138"/>
                <a:gd name="connsiteY60" fmla="*/ 121953 h 298698"/>
                <a:gd name="connsiteX61" fmla="*/ 275720 w 470138"/>
                <a:gd name="connsiteY61" fmla="*/ 120186 h 298698"/>
                <a:gd name="connsiteX62" fmla="*/ 309302 w 470138"/>
                <a:gd name="connsiteY62" fmla="*/ 107814 h 298698"/>
                <a:gd name="connsiteX63" fmla="*/ 314604 w 470138"/>
                <a:gd name="connsiteY63" fmla="*/ 107814 h 298698"/>
                <a:gd name="connsiteX64" fmla="*/ 319906 w 470138"/>
                <a:gd name="connsiteY64" fmla="*/ 113116 h 298698"/>
                <a:gd name="connsiteX65" fmla="*/ 323441 w 470138"/>
                <a:gd name="connsiteY65" fmla="*/ 116651 h 298698"/>
                <a:gd name="connsiteX66" fmla="*/ 330511 w 470138"/>
                <a:gd name="connsiteY66" fmla="*/ 120186 h 298698"/>
                <a:gd name="connsiteX67" fmla="*/ 330511 w 470138"/>
                <a:gd name="connsiteY67" fmla="*/ 116651 h 298698"/>
                <a:gd name="connsiteX68" fmla="*/ 339348 w 470138"/>
                <a:gd name="connsiteY68" fmla="*/ 116651 h 298698"/>
                <a:gd name="connsiteX69" fmla="*/ 344650 w 470138"/>
                <a:gd name="connsiteY69" fmla="*/ 116651 h 298698"/>
                <a:gd name="connsiteX70" fmla="*/ 351720 w 470138"/>
                <a:gd name="connsiteY70" fmla="*/ 121954 h 298698"/>
                <a:gd name="connsiteX71" fmla="*/ 364092 w 470138"/>
                <a:gd name="connsiteY71" fmla="*/ 130791 h 298698"/>
                <a:gd name="connsiteX72" fmla="*/ 364092 w 470138"/>
                <a:gd name="connsiteY72" fmla="*/ 139628 h 298698"/>
                <a:gd name="connsiteX73" fmla="*/ 358789 w 470138"/>
                <a:gd name="connsiteY73" fmla="*/ 144930 h 298698"/>
                <a:gd name="connsiteX74" fmla="*/ 353487 w 470138"/>
                <a:gd name="connsiteY74" fmla="*/ 144930 h 298698"/>
                <a:gd name="connsiteX75" fmla="*/ 348185 w 470138"/>
                <a:gd name="connsiteY75" fmla="*/ 144930 h 298698"/>
                <a:gd name="connsiteX76" fmla="*/ 348185 w 470138"/>
                <a:gd name="connsiteY76" fmla="*/ 146698 h 298698"/>
                <a:gd name="connsiteX77" fmla="*/ 335813 w 470138"/>
                <a:gd name="connsiteY77" fmla="*/ 146698 h 298698"/>
                <a:gd name="connsiteX78" fmla="*/ 330511 w 470138"/>
                <a:gd name="connsiteY78" fmla="*/ 146698 h 298698"/>
                <a:gd name="connsiteX79" fmla="*/ 328743 w 470138"/>
                <a:gd name="connsiteY79" fmla="*/ 146698 h 298698"/>
                <a:gd name="connsiteX80" fmla="*/ 325209 w 470138"/>
                <a:gd name="connsiteY80" fmla="*/ 141396 h 298698"/>
                <a:gd name="connsiteX81" fmla="*/ 323441 w 470138"/>
                <a:gd name="connsiteY81" fmla="*/ 134326 h 298698"/>
                <a:gd name="connsiteX82" fmla="*/ 325209 w 470138"/>
                <a:gd name="connsiteY82" fmla="*/ 127256 h 298698"/>
                <a:gd name="connsiteX83" fmla="*/ 316371 w 470138"/>
                <a:gd name="connsiteY83" fmla="*/ 127256 h 298698"/>
                <a:gd name="connsiteX84" fmla="*/ 309302 w 470138"/>
                <a:gd name="connsiteY84" fmla="*/ 125488 h 298698"/>
                <a:gd name="connsiteX85" fmla="*/ 309302 w 470138"/>
                <a:gd name="connsiteY85" fmla="*/ 120186 h 298698"/>
                <a:gd name="connsiteX86" fmla="*/ 309302 w 470138"/>
                <a:gd name="connsiteY86" fmla="*/ 116651 h 298698"/>
                <a:gd name="connsiteX87" fmla="*/ 309302 w 470138"/>
                <a:gd name="connsiteY87" fmla="*/ 111349 h 298698"/>
                <a:gd name="connsiteX88" fmla="*/ 258045 w 470138"/>
                <a:gd name="connsiteY88" fmla="*/ 93675 h 298698"/>
                <a:gd name="connsiteX89" fmla="*/ 261580 w 470138"/>
                <a:gd name="connsiteY89" fmla="*/ 93675 h 298698"/>
                <a:gd name="connsiteX90" fmla="*/ 272184 w 470138"/>
                <a:gd name="connsiteY90" fmla="*/ 93675 h 298698"/>
                <a:gd name="connsiteX91" fmla="*/ 281021 w 470138"/>
                <a:gd name="connsiteY91" fmla="*/ 93675 h 298698"/>
                <a:gd name="connsiteX92" fmla="*/ 282788 w 470138"/>
                <a:gd name="connsiteY92" fmla="*/ 100745 h 298698"/>
                <a:gd name="connsiteX93" fmla="*/ 302230 w 470138"/>
                <a:gd name="connsiteY93" fmla="*/ 100745 h 298698"/>
                <a:gd name="connsiteX94" fmla="*/ 293393 w 470138"/>
                <a:gd name="connsiteY94" fmla="*/ 106047 h 298698"/>
                <a:gd name="connsiteX95" fmla="*/ 291625 w 470138"/>
                <a:gd name="connsiteY95" fmla="*/ 107815 h 298698"/>
                <a:gd name="connsiteX96" fmla="*/ 291625 w 470138"/>
                <a:gd name="connsiteY96" fmla="*/ 104280 h 298698"/>
                <a:gd name="connsiteX97" fmla="*/ 286323 w 470138"/>
                <a:gd name="connsiteY97" fmla="*/ 104280 h 298698"/>
                <a:gd name="connsiteX98" fmla="*/ 282788 w 470138"/>
                <a:gd name="connsiteY98" fmla="*/ 104280 h 298698"/>
                <a:gd name="connsiteX99" fmla="*/ 277486 w 470138"/>
                <a:gd name="connsiteY99" fmla="*/ 104280 h 298698"/>
                <a:gd name="connsiteX100" fmla="*/ 273951 w 470138"/>
                <a:gd name="connsiteY100" fmla="*/ 104280 h 298698"/>
                <a:gd name="connsiteX101" fmla="*/ 270417 w 470138"/>
                <a:gd name="connsiteY101" fmla="*/ 104280 h 298698"/>
                <a:gd name="connsiteX102" fmla="*/ 265114 w 470138"/>
                <a:gd name="connsiteY102" fmla="*/ 104280 h 298698"/>
                <a:gd name="connsiteX103" fmla="*/ 258045 w 470138"/>
                <a:gd name="connsiteY103" fmla="*/ 102512 h 298698"/>
                <a:gd name="connsiteX104" fmla="*/ 258045 w 470138"/>
                <a:gd name="connsiteY104" fmla="*/ 100745 h 298698"/>
                <a:gd name="connsiteX105" fmla="*/ 258045 w 470138"/>
                <a:gd name="connsiteY105" fmla="*/ 97210 h 298698"/>
                <a:gd name="connsiteX106" fmla="*/ 187348 w 470138"/>
                <a:gd name="connsiteY106" fmla="*/ 51256 h 298698"/>
                <a:gd name="connsiteX107" fmla="*/ 194417 w 470138"/>
                <a:gd name="connsiteY107" fmla="*/ 51256 h 298698"/>
                <a:gd name="connsiteX108" fmla="*/ 197952 w 470138"/>
                <a:gd name="connsiteY108" fmla="*/ 51256 h 298698"/>
                <a:gd name="connsiteX109" fmla="*/ 201487 w 470138"/>
                <a:gd name="connsiteY109" fmla="*/ 53023 h 298698"/>
                <a:gd name="connsiteX110" fmla="*/ 203254 w 470138"/>
                <a:gd name="connsiteY110" fmla="*/ 56558 h 298698"/>
                <a:gd name="connsiteX111" fmla="*/ 208557 w 470138"/>
                <a:gd name="connsiteY111" fmla="*/ 65395 h 298698"/>
                <a:gd name="connsiteX112" fmla="*/ 213859 w 470138"/>
                <a:gd name="connsiteY112" fmla="*/ 65395 h 298698"/>
                <a:gd name="connsiteX113" fmla="*/ 217394 w 470138"/>
                <a:gd name="connsiteY113" fmla="*/ 74233 h 298698"/>
                <a:gd name="connsiteX114" fmla="*/ 217394 w 470138"/>
                <a:gd name="connsiteY114" fmla="*/ 81303 h 298698"/>
                <a:gd name="connsiteX115" fmla="*/ 217394 w 470138"/>
                <a:gd name="connsiteY115" fmla="*/ 86605 h 298698"/>
                <a:gd name="connsiteX116" fmla="*/ 212092 w 470138"/>
                <a:gd name="connsiteY116" fmla="*/ 86605 h 298698"/>
                <a:gd name="connsiteX117" fmla="*/ 206789 w 470138"/>
                <a:gd name="connsiteY117" fmla="*/ 81303 h 298698"/>
                <a:gd name="connsiteX118" fmla="*/ 203254 w 470138"/>
                <a:gd name="connsiteY118" fmla="*/ 77768 h 298698"/>
                <a:gd name="connsiteX119" fmla="*/ 194417 w 470138"/>
                <a:gd name="connsiteY119" fmla="*/ 81303 h 298698"/>
                <a:gd name="connsiteX120" fmla="*/ 187348 w 470138"/>
                <a:gd name="connsiteY120" fmla="*/ 83070 h 298698"/>
                <a:gd name="connsiteX121" fmla="*/ 182046 w 470138"/>
                <a:gd name="connsiteY121" fmla="*/ 79535 h 298698"/>
                <a:gd name="connsiteX122" fmla="*/ 178511 w 470138"/>
                <a:gd name="connsiteY122" fmla="*/ 74233 h 298698"/>
                <a:gd name="connsiteX123" fmla="*/ 169674 w 470138"/>
                <a:gd name="connsiteY123" fmla="*/ 68930 h 298698"/>
                <a:gd name="connsiteX124" fmla="*/ 169674 w 470138"/>
                <a:gd name="connsiteY124" fmla="*/ 63628 h 298698"/>
                <a:gd name="connsiteX125" fmla="*/ 169674 w 470138"/>
                <a:gd name="connsiteY125" fmla="*/ 56558 h 298698"/>
                <a:gd name="connsiteX126" fmla="*/ 174976 w 470138"/>
                <a:gd name="connsiteY126" fmla="*/ 56558 h 298698"/>
                <a:gd name="connsiteX127" fmla="*/ 180278 w 470138"/>
                <a:gd name="connsiteY127" fmla="*/ 56558 h 298698"/>
                <a:gd name="connsiteX128" fmla="*/ 180278 w 470138"/>
                <a:gd name="connsiteY128" fmla="*/ 53023 h 298698"/>
                <a:gd name="connsiteX129" fmla="*/ 12372 w 470138"/>
                <a:gd name="connsiteY129" fmla="*/ 15908 h 298698"/>
                <a:gd name="connsiteX130" fmla="*/ 12372 w 470138"/>
                <a:gd name="connsiteY130" fmla="*/ 21210 h 298698"/>
                <a:gd name="connsiteX131" fmla="*/ 12372 w 470138"/>
                <a:gd name="connsiteY131" fmla="*/ 24745 h 298698"/>
                <a:gd name="connsiteX132" fmla="*/ 8837 w 470138"/>
                <a:gd name="connsiteY132" fmla="*/ 28280 h 298698"/>
                <a:gd name="connsiteX133" fmla="*/ 7069 w 470138"/>
                <a:gd name="connsiteY133" fmla="*/ 31815 h 298698"/>
                <a:gd name="connsiteX134" fmla="*/ 7069 w 470138"/>
                <a:gd name="connsiteY134" fmla="*/ 38885 h 298698"/>
                <a:gd name="connsiteX135" fmla="*/ 0 w 470138"/>
                <a:gd name="connsiteY135" fmla="*/ 35350 h 298698"/>
                <a:gd name="connsiteX136" fmla="*/ 0 w 470138"/>
                <a:gd name="connsiteY136" fmla="*/ 31815 h 298698"/>
                <a:gd name="connsiteX137" fmla="*/ 0 w 470138"/>
                <a:gd name="connsiteY137" fmla="*/ 28280 h 298698"/>
                <a:gd name="connsiteX138" fmla="*/ 7069 w 470138"/>
                <a:gd name="connsiteY138" fmla="*/ 21210 h 298698"/>
                <a:gd name="connsiteX139" fmla="*/ 58325 w 470138"/>
                <a:gd name="connsiteY139" fmla="*/ 0 h 298698"/>
                <a:gd name="connsiteX140" fmla="*/ 63627 w 470138"/>
                <a:gd name="connsiteY140" fmla="*/ 0 h 298698"/>
                <a:gd name="connsiteX141" fmla="*/ 77767 w 470138"/>
                <a:gd name="connsiteY141" fmla="*/ 0 h 298698"/>
                <a:gd name="connsiteX142" fmla="*/ 83069 w 470138"/>
                <a:gd name="connsiteY142" fmla="*/ 0 h 298698"/>
                <a:gd name="connsiteX143" fmla="*/ 88372 w 470138"/>
                <a:gd name="connsiteY143" fmla="*/ 8837 h 298698"/>
                <a:gd name="connsiteX144" fmla="*/ 88372 w 470138"/>
                <a:gd name="connsiteY144" fmla="*/ 10604 h 298698"/>
                <a:gd name="connsiteX145" fmla="*/ 88372 w 470138"/>
                <a:gd name="connsiteY145" fmla="*/ 15907 h 298698"/>
                <a:gd name="connsiteX146" fmla="*/ 86604 w 470138"/>
                <a:gd name="connsiteY146" fmla="*/ 21209 h 298698"/>
                <a:gd name="connsiteX147" fmla="*/ 86604 w 470138"/>
                <a:gd name="connsiteY147" fmla="*/ 22977 h 298698"/>
                <a:gd name="connsiteX148" fmla="*/ 81302 w 470138"/>
                <a:gd name="connsiteY148" fmla="*/ 28279 h 298698"/>
                <a:gd name="connsiteX149" fmla="*/ 77767 w 470138"/>
                <a:gd name="connsiteY149" fmla="*/ 28279 h 298698"/>
                <a:gd name="connsiteX150" fmla="*/ 72465 w 470138"/>
                <a:gd name="connsiteY150" fmla="*/ 28279 h 298698"/>
                <a:gd name="connsiteX151" fmla="*/ 68930 w 470138"/>
                <a:gd name="connsiteY151" fmla="*/ 28279 h 298698"/>
                <a:gd name="connsiteX152" fmla="*/ 60092 w 470138"/>
                <a:gd name="connsiteY152" fmla="*/ 22977 h 298698"/>
                <a:gd name="connsiteX153" fmla="*/ 58325 w 470138"/>
                <a:gd name="connsiteY153" fmla="*/ 22977 h 298698"/>
                <a:gd name="connsiteX154" fmla="*/ 49488 w 470138"/>
                <a:gd name="connsiteY154" fmla="*/ 15907 h 298698"/>
                <a:gd name="connsiteX155" fmla="*/ 49488 w 470138"/>
                <a:gd name="connsiteY155" fmla="*/ 7070 h 298698"/>
                <a:gd name="connsiteX156" fmla="*/ 49488 w 470138"/>
                <a:gd name="connsiteY156" fmla="*/ 3535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470138" h="298698">
                  <a:moveTo>
                    <a:pt x="373837" y="178512"/>
                  </a:moveTo>
                  <a:cubicBezTo>
                    <a:pt x="376847" y="178512"/>
                    <a:pt x="376847" y="178512"/>
                    <a:pt x="376847" y="178512"/>
                  </a:cubicBezTo>
                  <a:cubicBezTo>
                    <a:pt x="382865" y="178512"/>
                    <a:pt x="382865" y="178512"/>
                    <a:pt x="382865" y="178512"/>
                  </a:cubicBezTo>
                  <a:cubicBezTo>
                    <a:pt x="391894" y="184447"/>
                    <a:pt x="391894" y="184447"/>
                    <a:pt x="391894" y="184447"/>
                  </a:cubicBezTo>
                  <a:cubicBezTo>
                    <a:pt x="399417" y="191866"/>
                    <a:pt x="399417" y="191866"/>
                    <a:pt x="399417" y="191866"/>
                  </a:cubicBezTo>
                  <a:cubicBezTo>
                    <a:pt x="399417" y="191866"/>
                    <a:pt x="403931" y="193350"/>
                    <a:pt x="405436" y="193350"/>
                  </a:cubicBezTo>
                  <a:cubicBezTo>
                    <a:pt x="406941" y="193350"/>
                    <a:pt x="408445" y="193350"/>
                    <a:pt x="409950" y="193350"/>
                  </a:cubicBezTo>
                  <a:cubicBezTo>
                    <a:pt x="411455" y="193350"/>
                    <a:pt x="417474" y="193350"/>
                    <a:pt x="417474" y="193350"/>
                  </a:cubicBezTo>
                  <a:cubicBezTo>
                    <a:pt x="432521" y="199285"/>
                    <a:pt x="432521" y="199285"/>
                    <a:pt x="432521" y="199285"/>
                  </a:cubicBezTo>
                  <a:cubicBezTo>
                    <a:pt x="441549" y="206704"/>
                    <a:pt x="441549" y="206704"/>
                    <a:pt x="441549" y="206704"/>
                  </a:cubicBezTo>
                  <a:cubicBezTo>
                    <a:pt x="441549" y="212639"/>
                    <a:pt x="441549" y="212639"/>
                    <a:pt x="441549" y="212639"/>
                  </a:cubicBezTo>
                  <a:cubicBezTo>
                    <a:pt x="444558" y="225993"/>
                    <a:pt x="444558" y="225993"/>
                    <a:pt x="444558" y="225993"/>
                  </a:cubicBezTo>
                  <a:cubicBezTo>
                    <a:pt x="449072" y="225993"/>
                    <a:pt x="449072" y="225993"/>
                    <a:pt x="449072" y="225993"/>
                  </a:cubicBezTo>
                  <a:cubicBezTo>
                    <a:pt x="452082" y="225993"/>
                    <a:pt x="452082" y="225993"/>
                    <a:pt x="452082" y="225993"/>
                  </a:cubicBezTo>
                  <a:cubicBezTo>
                    <a:pt x="452082" y="234896"/>
                    <a:pt x="452082" y="234896"/>
                    <a:pt x="452082" y="234896"/>
                  </a:cubicBezTo>
                  <a:cubicBezTo>
                    <a:pt x="456596" y="234896"/>
                    <a:pt x="456596" y="234896"/>
                    <a:pt x="456596" y="234896"/>
                  </a:cubicBezTo>
                  <a:cubicBezTo>
                    <a:pt x="462615" y="240831"/>
                    <a:pt x="462615" y="240831"/>
                    <a:pt x="462615" y="240831"/>
                  </a:cubicBezTo>
                  <a:cubicBezTo>
                    <a:pt x="470138" y="240831"/>
                    <a:pt x="470138" y="240831"/>
                    <a:pt x="470138" y="240831"/>
                  </a:cubicBezTo>
                  <a:cubicBezTo>
                    <a:pt x="462615" y="251217"/>
                    <a:pt x="462615" y="251217"/>
                    <a:pt x="462615" y="251217"/>
                  </a:cubicBezTo>
                  <a:cubicBezTo>
                    <a:pt x="456596" y="254185"/>
                    <a:pt x="456596" y="254185"/>
                    <a:pt x="456596" y="254185"/>
                  </a:cubicBezTo>
                  <a:cubicBezTo>
                    <a:pt x="449072" y="267539"/>
                    <a:pt x="449072" y="267539"/>
                    <a:pt x="449072" y="267539"/>
                  </a:cubicBezTo>
                  <a:cubicBezTo>
                    <a:pt x="440044" y="270506"/>
                    <a:pt x="440044" y="270506"/>
                    <a:pt x="440044" y="270506"/>
                  </a:cubicBezTo>
                  <a:cubicBezTo>
                    <a:pt x="421988" y="270506"/>
                    <a:pt x="421988" y="270506"/>
                    <a:pt x="421988" y="270506"/>
                  </a:cubicBezTo>
                  <a:cubicBezTo>
                    <a:pt x="418978" y="274958"/>
                    <a:pt x="418978" y="274958"/>
                    <a:pt x="418978" y="274958"/>
                  </a:cubicBezTo>
                  <a:cubicBezTo>
                    <a:pt x="406941" y="274958"/>
                    <a:pt x="406941" y="274958"/>
                    <a:pt x="406941" y="274958"/>
                  </a:cubicBezTo>
                  <a:cubicBezTo>
                    <a:pt x="403931" y="285344"/>
                    <a:pt x="403931" y="285344"/>
                    <a:pt x="403931" y="285344"/>
                  </a:cubicBezTo>
                  <a:cubicBezTo>
                    <a:pt x="402427" y="292763"/>
                    <a:pt x="402427" y="292763"/>
                    <a:pt x="402427" y="292763"/>
                  </a:cubicBezTo>
                  <a:cubicBezTo>
                    <a:pt x="399417" y="295731"/>
                    <a:pt x="399417" y="295731"/>
                    <a:pt x="399417" y="295731"/>
                  </a:cubicBezTo>
                  <a:cubicBezTo>
                    <a:pt x="396408" y="298698"/>
                    <a:pt x="396408" y="298698"/>
                    <a:pt x="396408" y="298698"/>
                  </a:cubicBezTo>
                  <a:cubicBezTo>
                    <a:pt x="391894" y="298698"/>
                    <a:pt x="391894" y="298698"/>
                    <a:pt x="391894" y="298698"/>
                  </a:cubicBezTo>
                  <a:cubicBezTo>
                    <a:pt x="387380" y="291279"/>
                    <a:pt x="387380" y="291279"/>
                    <a:pt x="387380" y="291279"/>
                  </a:cubicBezTo>
                  <a:cubicBezTo>
                    <a:pt x="376847" y="286828"/>
                    <a:pt x="376847" y="286828"/>
                    <a:pt x="376847" y="286828"/>
                  </a:cubicBezTo>
                  <a:cubicBezTo>
                    <a:pt x="370828" y="280893"/>
                    <a:pt x="370828" y="280893"/>
                    <a:pt x="370828" y="280893"/>
                  </a:cubicBezTo>
                  <a:cubicBezTo>
                    <a:pt x="370828" y="277925"/>
                    <a:pt x="370828" y="277925"/>
                    <a:pt x="370828" y="277925"/>
                  </a:cubicBezTo>
                  <a:cubicBezTo>
                    <a:pt x="370828" y="273474"/>
                    <a:pt x="370828" y="273474"/>
                    <a:pt x="370828" y="273474"/>
                  </a:cubicBezTo>
                  <a:cubicBezTo>
                    <a:pt x="370828" y="267539"/>
                    <a:pt x="370828" y="267539"/>
                    <a:pt x="370828" y="267539"/>
                  </a:cubicBezTo>
                  <a:cubicBezTo>
                    <a:pt x="370828" y="264571"/>
                    <a:pt x="370828" y="264571"/>
                    <a:pt x="370828" y="264571"/>
                  </a:cubicBezTo>
                  <a:cubicBezTo>
                    <a:pt x="370828" y="252701"/>
                    <a:pt x="370828" y="252701"/>
                    <a:pt x="370828" y="252701"/>
                  </a:cubicBezTo>
                  <a:cubicBezTo>
                    <a:pt x="370828" y="249733"/>
                    <a:pt x="370828" y="249733"/>
                    <a:pt x="370828" y="249733"/>
                  </a:cubicBezTo>
                  <a:cubicBezTo>
                    <a:pt x="370828" y="242315"/>
                    <a:pt x="370828" y="242315"/>
                    <a:pt x="370828" y="242315"/>
                  </a:cubicBezTo>
                  <a:cubicBezTo>
                    <a:pt x="363304" y="231928"/>
                    <a:pt x="363304" y="231928"/>
                    <a:pt x="363304" y="231928"/>
                  </a:cubicBezTo>
                  <a:cubicBezTo>
                    <a:pt x="358790" y="227477"/>
                    <a:pt x="358790" y="227477"/>
                    <a:pt x="358790" y="227477"/>
                  </a:cubicBezTo>
                  <a:cubicBezTo>
                    <a:pt x="358790" y="223025"/>
                    <a:pt x="358790" y="223025"/>
                    <a:pt x="358790" y="223025"/>
                  </a:cubicBezTo>
                  <a:cubicBezTo>
                    <a:pt x="358790" y="220058"/>
                    <a:pt x="358790" y="220058"/>
                    <a:pt x="358790" y="220058"/>
                  </a:cubicBezTo>
                  <a:cubicBezTo>
                    <a:pt x="363304" y="214123"/>
                    <a:pt x="363304" y="214123"/>
                    <a:pt x="363304" y="214123"/>
                  </a:cubicBezTo>
                  <a:cubicBezTo>
                    <a:pt x="370828" y="212639"/>
                    <a:pt x="370828" y="212639"/>
                    <a:pt x="370828" y="212639"/>
                  </a:cubicBezTo>
                  <a:cubicBezTo>
                    <a:pt x="376847" y="206704"/>
                    <a:pt x="376847" y="206704"/>
                    <a:pt x="376847" y="206704"/>
                  </a:cubicBezTo>
                  <a:lnTo>
                    <a:pt x="376847" y="199285"/>
                  </a:lnTo>
                  <a:cubicBezTo>
                    <a:pt x="373837" y="185931"/>
                    <a:pt x="373837" y="185931"/>
                    <a:pt x="373837" y="185931"/>
                  </a:cubicBezTo>
                  <a:cubicBezTo>
                    <a:pt x="373837" y="182963"/>
                    <a:pt x="373837" y="182963"/>
                    <a:pt x="373837" y="182963"/>
                  </a:cubicBezTo>
                  <a:cubicBezTo>
                    <a:pt x="373837" y="178512"/>
                    <a:pt x="373837" y="178512"/>
                    <a:pt x="373837" y="178512"/>
                  </a:cubicBezTo>
                  <a:close/>
                  <a:moveTo>
                    <a:pt x="275720" y="116651"/>
                  </a:moveTo>
                  <a:lnTo>
                    <a:pt x="281022" y="116651"/>
                  </a:lnTo>
                  <a:lnTo>
                    <a:pt x="284556" y="116651"/>
                  </a:lnTo>
                  <a:lnTo>
                    <a:pt x="288091" y="120186"/>
                  </a:lnTo>
                  <a:lnTo>
                    <a:pt x="291626" y="125488"/>
                  </a:lnTo>
                  <a:lnTo>
                    <a:pt x="291626" y="130790"/>
                  </a:lnTo>
                  <a:lnTo>
                    <a:pt x="284556" y="134325"/>
                  </a:lnTo>
                  <a:lnTo>
                    <a:pt x="281022" y="130790"/>
                  </a:lnTo>
                  <a:lnTo>
                    <a:pt x="281022" y="125488"/>
                  </a:lnTo>
                  <a:lnTo>
                    <a:pt x="275720" y="121953"/>
                  </a:lnTo>
                  <a:lnTo>
                    <a:pt x="275720" y="120186"/>
                  </a:lnTo>
                  <a:close/>
                  <a:moveTo>
                    <a:pt x="309302" y="107814"/>
                  </a:moveTo>
                  <a:lnTo>
                    <a:pt x="314604" y="107814"/>
                  </a:lnTo>
                  <a:lnTo>
                    <a:pt x="319906" y="113116"/>
                  </a:lnTo>
                  <a:lnTo>
                    <a:pt x="323441" y="116651"/>
                  </a:lnTo>
                  <a:lnTo>
                    <a:pt x="330511" y="120186"/>
                  </a:lnTo>
                  <a:lnTo>
                    <a:pt x="330511" y="116651"/>
                  </a:lnTo>
                  <a:lnTo>
                    <a:pt x="339348" y="116651"/>
                  </a:lnTo>
                  <a:lnTo>
                    <a:pt x="344650" y="116651"/>
                  </a:lnTo>
                  <a:lnTo>
                    <a:pt x="351720" y="121954"/>
                  </a:lnTo>
                  <a:lnTo>
                    <a:pt x="364092" y="130791"/>
                  </a:lnTo>
                  <a:lnTo>
                    <a:pt x="364092" y="139628"/>
                  </a:lnTo>
                  <a:lnTo>
                    <a:pt x="358789" y="144930"/>
                  </a:lnTo>
                  <a:lnTo>
                    <a:pt x="353487" y="144930"/>
                  </a:lnTo>
                  <a:lnTo>
                    <a:pt x="348185" y="144930"/>
                  </a:lnTo>
                  <a:lnTo>
                    <a:pt x="348185" y="146698"/>
                  </a:lnTo>
                  <a:lnTo>
                    <a:pt x="335813" y="146698"/>
                  </a:lnTo>
                  <a:lnTo>
                    <a:pt x="330511" y="146698"/>
                  </a:lnTo>
                  <a:lnTo>
                    <a:pt x="328743" y="146698"/>
                  </a:lnTo>
                  <a:lnTo>
                    <a:pt x="325209" y="141396"/>
                  </a:lnTo>
                  <a:lnTo>
                    <a:pt x="323441" y="134326"/>
                  </a:lnTo>
                  <a:lnTo>
                    <a:pt x="325209" y="127256"/>
                  </a:lnTo>
                  <a:lnTo>
                    <a:pt x="316371" y="127256"/>
                  </a:lnTo>
                  <a:lnTo>
                    <a:pt x="309302" y="125488"/>
                  </a:lnTo>
                  <a:lnTo>
                    <a:pt x="309302" y="120186"/>
                  </a:lnTo>
                  <a:lnTo>
                    <a:pt x="309302" y="116651"/>
                  </a:lnTo>
                  <a:lnTo>
                    <a:pt x="309302" y="111349"/>
                  </a:lnTo>
                  <a:close/>
                  <a:moveTo>
                    <a:pt x="258045" y="93675"/>
                  </a:moveTo>
                  <a:lnTo>
                    <a:pt x="261580" y="93675"/>
                  </a:lnTo>
                  <a:lnTo>
                    <a:pt x="272184" y="93675"/>
                  </a:lnTo>
                  <a:lnTo>
                    <a:pt x="281021" y="93675"/>
                  </a:lnTo>
                  <a:lnTo>
                    <a:pt x="282788" y="100745"/>
                  </a:lnTo>
                  <a:lnTo>
                    <a:pt x="302230" y="100745"/>
                  </a:lnTo>
                  <a:lnTo>
                    <a:pt x="293393" y="106047"/>
                  </a:lnTo>
                  <a:lnTo>
                    <a:pt x="291625" y="107815"/>
                  </a:lnTo>
                  <a:lnTo>
                    <a:pt x="291625" y="104280"/>
                  </a:lnTo>
                  <a:lnTo>
                    <a:pt x="286323" y="104280"/>
                  </a:lnTo>
                  <a:lnTo>
                    <a:pt x="282788" y="104280"/>
                  </a:lnTo>
                  <a:lnTo>
                    <a:pt x="277486" y="104280"/>
                  </a:lnTo>
                  <a:lnTo>
                    <a:pt x="273951" y="104280"/>
                  </a:lnTo>
                  <a:lnTo>
                    <a:pt x="270417" y="104280"/>
                  </a:lnTo>
                  <a:lnTo>
                    <a:pt x="265114" y="104280"/>
                  </a:lnTo>
                  <a:lnTo>
                    <a:pt x="258045" y="102512"/>
                  </a:lnTo>
                  <a:lnTo>
                    <a:pt x="258045" y="100745"/>
                  </a:lnTo>
                  <a:lnTo>
                    <a:pt x="258045" y="97210"/>
                  </a:lnTo>
                  <a:close/>
                  <a:moveTo>
                    <a:pt x="187348" y="51256"/>
                  </a:moveTo>
                  <a:lnTo>
                    <a:pt x="194417" y="51256"/>
                  </a:lnTo>
                  <a:lnTo>
                    <a:pt x="197952" y="51256"/>
                  </a:lnTo>
                  <a:lnTo>
                    <a:pt x="201487" y="53023"/>
                  </a:lnTo>
                  <a:lnTo>
                    <a:pt x="203254" y="56558"/>
                  </a:lnTo>
                  <a:lnTo>
                    <a:pt x="208557" y="65395"/>
                  </a:lnTo>
                  <a:lnTo>
                    <a:pt x="213859" y="65395"/>
                  </a:lnTo>
                  <a:lnTo>
                    <a:pt x="217394" y="74233"/>
                  </a:lnTo>
                  <a:lnTo>
                    <a:pt x="217394" y="81303"/>
                  </a:lnTo>
                  <a:lnTo>
                    <a:pt x="217394" y="86605"/>
                  </a:lnTo>
                  <a:lnTo>
                    <a:pt x="212092" y="86605"/>
                  </a:lnTo>
                  <a:lnTo>
                    <a:pt x="206789" y="81303"/>
                  </a:lnTo>
                  <a:lnTo>
                    <a:pt x="203254" y="77768"/>
                  </a:lnTo>
                  <a:lnTo>
                    <a:pt x="194417" y="81303"/>
                  </a:lnTo>
                  <a:lnTo>
                    <a:pt x="187348" y="83070"/>
                  </a:lnTo>
                  <a:lnTo>
                    <a:pt x="182046" y="79535"/>
                  </a:lnTo>
                  <a:lnTo>
                    <a:pt x="178511" y="74233"/>
                  </a:lnTo>
                  <a:lnTo>
                    <a:pt x="169674" y="68930"/>
                  </a:lnTo>
                  <a:lnTo>
                    <a:pt x="169674" y="63628"/>
                  </a:lnTo>
                  <a:lnTo>
                    <a:pt x="169674" y="56558"/>
                  </a:lnTo>
                  <a:lnTo>
                    <a:pt x="174976" y="56558"/>
                  </a:lnTo>
                  <a:lnTo>
                    <a:pt x="180278" y="56558"/>
                  </a:lnTo>
                  <a:lnTo>
                    <a:pt x="180278" y="53023"/>
                  </a:lnTo>
                  <a:close/>
                  <a:moveTo>
                    <a:pt x="12372" y="15908"/>
                  </a:moveTo>
                  <a:lnTo>
                    <a:pt x="12372" y="21210"/>
                  </a:lnTo>
                  <a:lnTo>
                    <a:pt x="12372" y="24745"/>
                  </a:lnTo>
                  <a:lnTo>
                    <a:pt x="8837" y="28280"/>
                  </a:lnTo>
                  <a:lnTo>
                    <a:pt x="7069" y="31815"/>
                  </a:lnTo>
                  <a:lnTo>
                    <a:pt x="7069" y="38885"/>
                  </a:lnTo>
                  <a:lnTo>
                    <a:pt x="0" y="35350"/>
                  </a:lnTo>
                  <a:lnTo>
                    <a:pt x="0" y="31815"/>
                  </a:lnTo>
                  <a:lnTo>
                    <a:pt x="0" y="28280"/>
                  </a:lnTo>
                  <a:lnTo>
                    <a:pt x="7069" y="21210"/>
                  </a:lnTo>
                  <a:close/>
                  <a:moveTo>
                    <a:pt x="58325" y="0"/>
                  </a:moveTo>
                  <a:lnTo>
                    <a:pt x="63627" y="0"/>
                  </a:lnTo>
                  <a:lnTo>
                    <a:pt x="77767" y="0"/>
                  </a:lnTo>
                  <a:lnTo>
                    <a:pt x="83069" y="0"/>
                  </a:lnTo>
                  <a:lnTo>
                    <a:pt x="88372" y="8837"/>
                  </a:lnTo>
                  <a:lnTo>
                    <a:pt x="88372" y="10604"/>
                  </a:lnTo>
                  <a:lnTo>
                    <a:pt x="88372" y="15907"/>
                  </a:lnTo>
                  <a:lnTo>
                    <a:pt x="86604" y="21209"/>
                  </a:lnTo>
                  <a:lnTo>
                    <a:pt x="86604" y="22977"/>
                  </a:lnTo>
                  <a:lnTo>
                    <a:pt x="81302" y="28279"/>
                  </a:lnTo>
                  <a:lnTo>
                    <a:pt x="77767" y="28279"/>
                  </a:lnTo>
                  <a:lnTo>
                    <a:pt x="72465" y="28279"/>
                  </a:lnTo>
                  <a:lnTo>
                    <a:pt x="68930" y="28279"/>
                  </a:lnTo>
                  <a:lnTo>
                    <a:pt x="60092" y="22977"/>
                  </a:lnTo>
                  <a:lnTo>
                    <a:pt x="58325" y="22977"/>
                  </a:lnTo>
                  <a:lnTo>
                    <a:pt x="49488" y="15907"/>
                  </a:lnTo>
                  <a:lnTo>
                    <a:pt x="49488" y="7070"/>
                  </a:lnTo>
                  <a:lnTo>
                    <a:pt x="49488" y="3535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charset="0"/>
                <a:ea typeface="+mn-ea"/>
                <a:cs typeface="+mn-cs"/>
              </a:endParaRPr>
            </a:p>
          </p:txBody>
        </p:sp>
      </p:grpSp>
      <p:cxnSp>
        <p:nvCxnSpPr>
          <p:cNvPr id="59" name="Straight Connector 11">
            <a:extLst>
              <a:ext uri="{FF2B5EF4-FFF2-40B4-BE49-F238E27FC236}">
                <a16:creationId xmlns:a16="http://schemas.microsoft.com/office/drawing/2014/main" id="{FC2DE7F4-7C79-ED64-0A30-9EA55EE7DBAA}"/>
              </a:ext>
            </a:extLst>
          </p:cNvPr>
          <p:cNvCxnSpPr>
            <a:cxnSpLocks/>
          </p:cNvCxnSpPr>
          <p:nvPr/>
        </p:nvCxnSpPr>
        <p:spPr>
          <a:xfrm flipV="1">
            <a:off x="1041368" y="593383"/>
            <a:ext cx="0" cy="940968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11">
            <a:extLst>
              <a:ext uri="{FF2B5EF4-FFF2-40B4-BE49-F238E27FC236}">
                <a16:creationId xmlns:a16="http://schemas.microsoft.com/office/drawing/2014/main" id="{CB54DB02-C854-0ED4-2D24-44EB611AEC21}"/>
              </a:ext>
            </a:extLst>
          </p:cNvPr>
          <p:cNvCxnSpPr>
            <a:cxnSpLocks/>
          </p:cNvCxnSpPr>
          <p:nvPr/>
        </p:nvCxnSpPr>
        <p:spPr>
          <a:xfrm flipV="1">
            <a:off x="5617566" y="3583317"/>
            <a:ext cx="0" cy="1126788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11">
            <a:extLst>
              <a:ext uri="{FF2B5EF4-FFF2-40B4-BE49-F238E27FC236}">
                <a16:creationId xmlns:a16="http://schemas.microsoft.com/office/drawing/2014/main" id="{4EFF21D7-4776-9019-7495-E9E629BC4B7A}"/>
              </a:ext>
            </a:extLst>
          </p:cNvPr>
          <p:cNvCxnSpPr>
            <a:cxnSpLocks/>
          </p:cNvCxnSpPr>
          <p:nvPr/>
        </p:nvCxnSpPr>
        <p:spPr>
          <a:xfrm flipV="1">
            <a:off x="4551553" y="954708"/>
            <a:ext cx="0" cy="1657713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11">
            <a:extLst>
              <a:ext uri="{FF2B5EF4-FFF2-40B4-BE49-F238E27FC236}">
                <a16:creationId xmlns:a16="http://schemas.microsoft.com/office/drawing/2014/main" id="{C505CF26-DE58-5849-6514-E81EDB5D790E}"/>
              </a:ext>
            </a:extLst>
          </p:cNvPr>
          <p:cNvCxnSpPr/>
          <p:nvPr/>
        </p:nvCxnSpPr>
        <p:spPr>
          <a:xfrm flipV="1">
            <a:off x="5039001" y="1808754"/>
            <a:ext cx="0" cy="132992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74">
            <a:extLst>
              <a:ext uri="{FF2B5EF4-FFF2-40B4-BE49-F238E27FC236}">
                <a16:creationId xmlns:a16="http://schemas.microsoft.com/office/drawing/2014/main" id="{3416B7E8-4215-22D1-0883-695ECDF37C5D}"/>
              </a:ext>
            </a:extLst>
          </p:cNvPr>
          <p:cNvSpPr txBox="1"/>
          <p:nvPr/>
        </p:nvSpPr>
        <p:spPr>
          <a:xfrm>
            <a:off x="8488339" y="2752628"/>
            <a:ext cx="2817804" cy="1540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4B0A8E"/>
                </a:solidFill>
                <a:effectLst/>
                <a:uLnTx/>
                <a:uFillTx/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ArtsWave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B0A8E"/>
                </a:solidFill>
                <a:effectLst/>
                <a:uLnTx/>
                <a:uFillTx/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(OH) – $12.5M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4B0A8E"/>
              </a:solidFill>
              <a:effectLst/>
              <a:uLnTx/>
              <a:uFillTx/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1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Endowment &amp; Public Funds</a:t>
            </a:r>
          </a:p>
          <a:p>
            <a:pPr marL="285750" marR="0" lvl="0" indent="-285750" algn="l" defTabSz="914400" rtl="0" eaLnBrk="1" fontAlgn="auto" latinLnBrk="0" hangingPunct="1">
              <a:lnSpc>
                <a:spcPts val="1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Arts funded: Museums, theaters, music venues, cultural institutions, individual artists &amp; arts initiatives</a:t>
            </a:r>
          </a:p>
        </p:txBody>
      </p:sp>
      <p:sp>
        <p:nvSpPr>
          <p:cNvPr id="71" name="Pentagon 1">
            <a:extLst>
              <a:ext uri="{FF2B5EF4-FFF2-40B4-BE49-F238E27FC236}">
                <a16:creationId xmlns:a16="http://schemas.microsoft.com/office/drawing/2014/main" id="{B0B97F59-2F88-9096-A74C-4290D0F87458}"/>
              </a:ext>
            </a:extLst>
          </p:cNvPr>
          <p:cNvSpPr/>
          <p:nvPr/>
        </p:nvSpPr>
        <p:spPr>
          <a:xfrm>
            <a:off x="998738" y="527610"/>
            <a:ext cx="1274447" cy="381022"/>
          </a:xfrm>
          <a:prstGeom prst="homePlate">
            <a:avLst/>
          </a:prstGeom>
          <a:solidFill>
            <a:srgbClr val="EE5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Pentagon 1">
            <a:extLst>
              <a:ext uri="{FF2B5EF4-FFF2-40B4-BE49-F238E27FC236}">
                <a16:creationId xmlns:a16="http://schemas.microsoft.com/office/drawing/2014/main" id="{15BFF52C-FEE2-C7EE-B0CC-F0D90D5E3056}"/>
              </a:ext>
            </a:extLst>
          </p:cNvPr>
          <p:cNvSpPr/>
          <p:nvPr/>
        </p:nvSpPr>
        <p:spPr>
          <a:xfrm>
            <a:off x="5600892" y="3525924"/>
            <a:ext cx="2572166" cy="385849"/>
          </a:xfrm>
          <a:prstGeom prst="homePlate">
            <a:avLst/>
          </a:prstGeom>
          <a:solidFill>
            <a:srgbClr val="FD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Pentagon 1">
            <a:extLst>
              <a:ext uri="{FF2B5EF4-FFF2-40B4-BE49-F238E27FC236}">
                <a16:creationId xmlns:a16="http://schemas.microsoft.com/office/drawing/2014/main" id="{D086D4B6-DE7D-6623-B65B-D62C82078416}"/>
              </a:ext>
            </a:extLst>
          </p:cNvPr>
          <p:cNvSpPr/>
          <p:nvPr/>
        </p:nvSpPr>
        <p:spPr>
          <a:xfrm>
            <a:off x="4504075" y="579347"/>
            <a:ext cx="1326085" cy="534504"/>
          </a:xfrm>
          <a:prstGeom prst="homePlate">
            <a:avLst/>
          </a:prstGeom>
          <a:solidFill>
            <a:srgbClr val="F79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Pentagon 1">
            <a:extLst>
              <a:ext uri="{FF2B5EF4-FFF2-40B4-BE49-F238E27FC236}">
                <a16:creationId xmlns:a16="http://schemas.microsoft.com/office/drawing/2014/main" id="{1FD76696-6AD7-5623-9E8F-BF3D4566AD36}"/>
              </a:ext>
            </a:extLst>
          </p:cNvPr>
          <p:cNvSpPr/>
          <p:nvPr/>
        </p:nvSpPr>
        <p:spPr>
          <a:xfrm>
            <a:off x="5026667" y="1769993"/>
            <a:ext cx="1312416" cy="373521"/>
          </a:xfrm>
          <a:prstGeom prst="homePlate">
            <a:avLst/>
          </a:prstGeom>
          <a:solidFill>
            <a:srgbClr val="4B0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5">
            <a:extLst>
              <a:ext uri="{FF2B5EF4-FFF2-40B4-BE49-F238E27FC236}">
                <a16:creationId xmlns:a16="http://schemas.microsoft.com/office/drawing/2014/main" id="{0C42CD73-2A26-09A3-62E1-B37A71E5FDA4}"/>
              </a:ext>
            </a:extLst>
          </p:cNvPr>
          <p:cNvSpPr txBox="1"/>
          <p:nvPr/>
        </p:nvSpPr>
        <p:spPr>
          <a:xfrm>
            <a:off x="1041368" y="535687"/>
            <a:ext cx="111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ArtsFund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C8B03B0-9D7C-E29D-9501-03C3D6B64FFD}"/>
              </a:ext>
            </a:extLst>
          </p:cNvPr>
          <p:cNvSpPr txBox="1"/>
          <p:nvPr/>
        </p:nvSpPr>
        <p:spPr>
          <a:xfrm>
            <a:off x="5625138" y="3547343"/>
            <a:ext cx="2469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United Arts Central Florida</a:t>
            </a:r>
          </a:p>
        </p:txBody>
      </p:sp>
      <p:sp>
        <p:nvSpPr>
          <p:cNvPr id="77" name="TextBox 75">
            <a:extLst>
              <a:ext uri="{FF2B5EF4-FFF2-40B4-BE49-F238E27FC236}">
                <a16:creationId xmlns:a16="http://schemas.microsoft.com/office/drawing/2014/main" id="{90AB3E2B-B712-5D0A-0672-1A9EDFF7B7B3}"/>
              </a:ext>
            </a:extLst>
          </p:cNvPr>
          <p:cNvSpPr txBox="1"/>
          <p:nvPr/>
        </p:nvSpPr>
        <p:spPr>
          <a:xfrm>
            <a:off x="4555037" y="593383"/>
            <a:ext cx="100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UPAF</a:t>
            </a:r>
          </a:p>
        </p:txBody>
      </p:sp>
      <p:sp>
        <p:nvSpPr>
          <p:cNvPr id="78" name="TextBox 75">
            <a:extLst>
              <a:ext uri="{FF2B5EF4-FFF2-40B4-BE49-F238E27FC236}">
                <a16:creationId xmlns:a16="http://schemas.microsoft.com/office/drawing/2014/main" id="{8D145A1A-E25D-4938-3F0E-9757594B27B4}"/>
              </a:ext>
            </a:extLst>
          </p:cNvPr>
          <p:cNvSpPr txBox="1"/>
          <p:nvPr/>
        </p:nvSpPr>
        <p:spPr>
          <a:xfrm>
            <a:off x="5045988" y="1759278"/>
            <a:ext cx="1161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ArtsWave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74">
            <a:extLst>
              <a:ext uri="{FF2B5EF4-FFF2-40B4-BE49-F238E27FC236}">
                <a16:creationId xmlns:a16="http://schemas.microsoft.com/office/drawing/2014/main" id="{1BF8F76C-2C98-DAD1-1E7D-B8694BC79221}"/>
              </a:ext>
            </a:extLst>
          </p:cNvPr>
          <p:cNvSpPr txBox="1"/>
          <p:nvPr/>
        </p:nvSpPr>
        <p:spPr>
          <a:xfrm>
            <a:off x="8488341" y="4226825"/>
            <a:ext cx="2817802" cy="1297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EF5928"/>
                </a:solidFill>
                <a:effectLst/>
                <a:uLnTx/>
                <a:uFillTx/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ArtsFund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F5928"/>
                </a:solidFill>
                <a:effectLst/>
                <a:uLnTx/>
                <a:uFillTx/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(WA) – $12.5M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EF5928"/>
              </a:solidFill>
              <a:effectLst/>
              <a:uLnTx/>
              <a:uFillTx/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1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Endowment &amp; Public Funds</a:t>
            </a:r>
          </a:p>
          <a:p>
            <a:pPr marL="285750" marR="0" lvl="0" indent="-285750" algn="l" defTabSz="914400" rtl="0" eaLnBrk="1" fontAlgn="auto" latinLnBrk="0" hangingPunct="1">
              <a:lnSpc>
                <a:spcPts val="1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Arts funded: Dance, music, theater, visual arts, literary arts, and more</a:t>
            </a:r>
          </a:p>
        </p:txBody>
      </p:sp>
      <p:sp>
        <p:nvSpPr>
          <p:cNvPr id="87" name="TextBox 74">
            <a:extLst>
              <a:ext uri="{FF2B5EF4-FFF2-40B4-BE49-F238E27FC236}">
                <a16:creationId xmlns:a16="http://schemas.microsoft.com/office/drawing/2014/main" id="{99841482-24A9-1B91-28DC-8A4317FC8A13}"/>
              </a:ext>
            </a:extLst>
          </p:cNvPr>
          <p:cNvSpPr txBox="1"/>
          <p:nvPr/>
        </p:nvSpPr>
        <p:spPr>
          <a:xfrm>
            <a:off x="3646359" y="5701862"/>
            <a:ext cx="4109426" cy="809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7951D"/>
                </a:solidFill>
                <a:effectLst/>
                <a:uLnTx/>
                <a:uFillTx/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UPAF (WI) – $9-10M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7951D"/>
              </a:solidFill>
              <a:effectLst/>
              <a:uLnTx/>
              <a:uFillTx/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1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Community-driven (no endowment/public funds)</a:t>
            </a:r>
          </a:p>
          <a:p>
            <a:pPr marL="285750" marR="0" lvl="0" indent="-285750" algn="l" defTabSz="914400" rtl="0" eaLnBrk="1" fontAlgn="auto" latinLnBrk="0" hangingPunct="1">
              <a:lnSpc>
                <a:spcPts val="1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Dedicated to the performing arts</a:t>
            </a:r>
          </a:p>
        </p:txBody>
      </p:sp>
      <p:sp>
        <p:nvSpPr>
          <p:cNvPr id="88" name="TextBox 74">
            <a:extLst>
              <a:ext uri="{FF2B5EF4-FFF2-40B4-BE49-F238E27FC236}">
                <a16:creationId xmlns:a16="http://schemas.microsoft.com/office/drawing/2014/main" id="{23D7453A-E60D-2650-C964-8917CA79EB4C}"/>
              </a:ext>
            </a:extLst>
          </p:cNvPr>
          <p:cNvSpPr txBox="1"/>
          <p:nvPr/>
        </p:nvSpPr>
        <p:spPr>
          <a:xfrm>
            <a:off x="8488341" y="5456224"/>
            <a:ext cx="3438011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ED001"/>
                </a:solidFill>
                <a:effectLst/>
                <a:uLnTx/>
                <a:uFillTx/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United Arts Central Florida – $9-10M</a:t>
            </a:r>
          </a:p>
          <a:p>
            <a:pPr marL="285750" marR="0" lvl="0" indent="-285750" algn="l" defTabSz="914400" rtl="0" eaLnBrk="1" fontAlgn="auto" latinLnBrk="0" hangingPunct="1">
              <a:lnSpc>
                <a:spcPts val="1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Endowment &amp; Public Funds</a:t>
            </a:r>
          </a:p>
          <a:p>
            <a:pPr marL="285750" marR="0" lvl="0" indent="-285750" algn="l" defTabSz="914400" rtl="0" eaLnBrk="1" fontAlgn="auto" latinLnBrk="0" hangingPunct="1">
              <a:lnSpc>
                <a:spcPts val="1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Arts funded: Education, cultural festivals, dance, music, theater, and visual arts​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E726A630-FA7D-0375-81CC-15D704643742}"/>
              </a:ext>
            </a:extLst>
          </p:cNvPr>
          <p:cNvSpPr txBox="1">
            <a:spLocks/>
          </p:cNvSpPr>
          <p:nvPr/>
        </p:nvSpPr>
        <p:spPr>
          <a:xfrm>
            <a:off x="6514777" y="1695492"/>
            <a:ext cx="5325550" cy="949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E1D2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Nation’s Largest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E1D2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Performing Arts Fund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0978EAC-5AD7-BB14-9857-DDA9D21EFDAE}"/>
              </a:ext>
            </a:extLst>
          </p:cNvPr>
          <p:cNvCxnSpPr>
            <a:cxnSpLocks/>
          </p:cNvCxnSpPr>
          <p:nvPr/>
        </p:nvCxnSpPr>
        <p:spPr>
          <a:xfrm>
            <a:off x="8118214" y="2632748"/>
            <a:ext cx="359886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riangle 96">
            <a:extLst>
              <a:ext uri="{FF2B5EF4-FFF2-40B4-BE49-F238E27FC236}">
                <a16:creationId xmlns:a16="http://schemas.microsoft.com/office/drawing/2014/main" id="{2B10069E-AF79-65E3-C89A-A871027FD072}"/>
              </a:ext>
            </a:extLst>
          </p:cNvPr>
          <p:cNvSpPr/>
          <p:nvPr/>
        </p:nvSpPr>
        <p:spPr>
          <a:xfrm rot="5400000">
            <a:off x="8104516" y="2877423"/>
            <a:ext cx="245187" cy="180282"/>
          </a:xfrm>
          <a:prstGeom prst="triangle">
            <a:avLst/>
          </a:prstGeom>
          <a:solidFill>
            <a:srgbClr val="4B0A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Triangle 97">
            <a:extLst>
              <a:ext uri="{FF2B5EF4-FFF2-40B4-BE49-F238E27FC236}">
                <a16:creationId xmlns:a16="http://schemas.microsoft.com/office/drawing/2014/main" id="{E956397F-8814-BEC5-C929-D40C2570259C}"/>
              </a:ext>
            </a:extLst>
          </p:cNvPr>
          <p:cNvSpPr/>
          <p:nvPr/>
        </p:nvSpPr>
        <p:spPr>
          <a:xfrm rot="5400000">
            <a:off x="8104516" y="4323303"/>
            <a:ext cx="245187" cy="180282"/>
          </a:xfrm>
          <a:prstGeom prst="triangle">
            <a:avLst/>
          </a:prstGeom>
          <a:solidFill>
            <a:srgbClr val="EF59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Triangle 98">
            <a:extLst>
              <a:ext uri="{FF2B5EF4-FFF2-40B4-BE49-F238E27FC236}">
                <a16:creationId xmlns:a16="http://schemas.microsoft.com/office/drawing/2014/main" id="{D2964C62-0E8F-6869-A028-2B98BB5F9E44}"/>
              </a:ext>
            </a:extLst>
          </p:cNvPr>
          <p:cNvSpPr/>
          <p:nvPr/>
        </p:nvSpPr>
        <p:spPr>
          <a:xfrm rot="5400000">
            <a:off x="8085761" y="5540215"/>
            <a:ext cx="245187" cy="180282"/>
          </a:xfrm>
          <a:prstGeom prst="triangle">
            <a:avLst/>
          </a:prstGeom>
          <a:solidFill>
            <a:srgbClr val="FED0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riangle 99">
            <a:extLst>
              <a:ext uri="{FF2B5EF4-FFF2-40B4-BE49-F238E27FC236}">
                <a16:creationId xmlns:a16="http://schemas.microsoft.com/office/drawing/2014/main" id="{8FA47011-DB63-1235-C65C-4C8CD37F4463}"/>
              </a:ext>
            </a:extLst>
          </p:cNvPr>
          <p:cNvSpPr/>
          <p:nvPr/>
        </p:nvSpPr>
        <p:spPr>
          <a:xfrm rot="5400000">
            <a:off x="3183467" y="5689243"/>
            <a:ext cx="367783" cy="270425"/>
          </a:xfrm>
          <a:prstGeom prst="triangle">
            <a:avLst/>
          </a:prstGeom>
          <a:solidFill>
            <a:srgbClr val="F795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335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8407B1E-992D-A76D-FF3B-6272B5DE1F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0214148"/>
              </p:ext>
            </p:extLst>
          </p:nvPr>
        </p:nvGraphicFramePr>
        <p:xfrm>
          <a:off x="409972" y="821266"/>
          <a:ext cx="11372056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D421936-CB00-2FCE-0408-FFFC45965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>
                <a:latin typeface="Calibri"/>
                <a:ea typeface="Calibri"/>
                <a:cs typeface="Calibri"/>
              </a:rPr>
              <a:t>Our Impact on the Arts in Southeastern WI</a:t>
            </a:r>
          </a:p>
        </p:txBody>
      </p:sp>
    </p:spTree>
    <p:extLst>
      <p:ext uri="{BB962C8B-B14F-4D97-AF65-F5344CB8AC3E}">
        <p14:creationId xmlns:p14="http://schemas.microsoft.com/office/powerpoint/2010/main" val="1103984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3F032B-CDDA-4E5E-8599-8C2BE6AF2A45}"/>
              </a:ext>
            </a:extLst>
          </p:cNvPr>
          <p:cNvCxnSpPr>
            <a:cxnSpLocks/>
          </p:cNvCxnSpPr>
          <p:nvPr/>
        </p:nvCxnSpPr>
        <p:spPr>
          <a:xfrm>
            <a:off x="4086225" y="3958916"/>
            <a:ext cx="7386638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8C3F9B8-D048-B63B-8E7A-FC7D3B87D605}"/>
              </a:ext>
            </a:extLst>
          </p:cNvPr>
          <p:cNvSpPr/>
          <p:nvPr/>
        </p:nvSpPr>
        <p:spPr>
          <a:xfrm flipH="1">
            <a:off x="231227" y="1257301"/>
            <a:ext cx="4083597" cy="5391471"/>
          </a:xfrm>
          <a:prstGeom prst="rect">
            <a:avLst/>
          </a:prstGeom>
          <a:solidFill>
            <a:srgbClr val="26A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86F8FE7C-9943-E9B1-F026-3D877CAA013F}"/>
              </a:ext>
            </a:extLst>
          </p:cNvPr>
          <p:cNvSpPr txBox="1">
            <a:spLocks/>
          </p:cNvSpPr>
          <p:nvPr/>
        </p:nvSpPr>
        <p:spPr>
          <a:xfrm>
            <a:off x="6096000" y="5269185"/>
            <a:ext cx="5376862" cy="10939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20"/>
              </a:lnSpc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Directs funds to UPAF Member education initiatives delivering high-quality arts education programs.</a:t>
            </a:r>
          </a:p>
          <a:p>
            <a:pPr>
              <a:lnSpc>
                <a:spcPts val="1420"/>
              </a:lnSpc>
            </a:pPr>
            <a:r>
              <a:rPr lang="en-US" sz="1600" b="1" dirty="0">
                <a:solidFill>
                  <a:srgbClr val="F592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Nearly 1,000 Schools Served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Public, Private and Charter.</a:t>
            </a:r>
          </a:p>
          <a:p>
            <a:pPr>
              <a:lnSpc>
                <a:spcPts val="1420"/>
              </a:lnSpc>
            </a:pPr>
            <a:r>
              <a:rPr lang="en-US" sz="1600" b="1" dirty="0">
                <a:solidFill>
                  <a:srgbClr val="F592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100,000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K-12 students served.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8DD3AD72-A002-C15C-3ECB-EB986B050D28}"/>
              </a:ext>
            </a:extLst>
          </p:cNvPr>
          <p:cNvSpPr txBox="1">
            <a:spLocks/>
          </p:cNvSpPr>
          <p:nvPr/>
        </p:nvSpPr>
        <p:spPr>
          <a:xfrm>
            <a:off x="6082019" y="2327041"/>
            <a:ext cx="5390843" cy="16215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20"/>
              </a:lnSpc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Created to ensure the accessibility of the arts by eliminating barriers imposed by disability, special needs, and geography.</a:t>
            </a:r>
          </a:p>
          <a:p>
            <a:pPr>
              <a:lnSpc>
                <a:spcPts val="1420"/>
              </a:lnSpc>
            </a:pPr>
            <a:r>
              <a:rPr lang="en-US" sz="1600" b="1" dirty="0">
                <a:solidFill>
                  <a:srgbClr val="F592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of 14 Members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 ASL, Closed Caption &amp; Sensory Friendly performances. </a:t>
            </a:r>
          </a:p>
          <a:p>
            <a:pPr>
              <a:lnSpc>
                <a:spcPts val="1420"/>
              </a:lnSpc>
            </a:pPr>
            <a:r>
              <a:rPr lang="en-US" sz="1600" b="1" dirty="0">
                <a:solidFill>
                  <a:srgbClr val="F592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52,129 free tickets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offered to performances and community events.</a:t>
            </a:r>
          </a:p>
          <a:p>
            <a:pPr>
              <a:lnSpc>
                <a:spcPts val="1420"/>
              </a:lnSpc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420"/>
              </a:lnSpc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colorful cube with symbols&#10;&#10;AI-generated content may be incorrect.">
            <a:extLst>
              <a:ext uri="{FF2B5EF4-FFF2-40B4-BE49-F238E27FC236}">
                <a16:creationId xmlns:a16="http://schemas.microsoft.com/office/drawing/2014/main" id="{E15B512D-50E9-6C78-9AC2-6D2C78527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19" y="1303969"/>
            <a:ext cx="3571875" cy="974149"/>
          </a:xfrm>
          <a:prstGeom prst="rect">
            <a:avLst/>
          </a:prstGeom>
        </p:spPr>
      </p:pic>
      <p:pic>
        <p:nvPicPr>
          <p:cNvPr id="16" name="Picture 15" descr="A blue and orange text on a black background&#10;&#10;AI-generated content may be incorrect.">
            <a:extLst>
              <a:ext uri="{FF2B5EF4-FFF2-40B4-BE49-F238E27FC236}">
                <a16:creationId xmlns:a16="http://schemas.microsoft.com/office/drawing/2014/main" id="{48DDA266-B01B-3A87-86D9-2E81F14BF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04" y="4119569"/>
            <a:ext cx="3714426" cy="1043723"/>
          </a:xfrm>
          <a:prstGeom prst="rect">
            <a:avLst/>
          </a:prstGeom>
        </p:spPr>
      </p:pic>
      <p:sp>
        <p:nvSpPr>
          <p:cNvPr id="19" name="CuadroTexto 350">
            <a:extLst>
              <a:ext uri="{FF2B5EF4-FFF2-40B4-BE49-F238E27FC236}">
                <a16:creationId xmlns:a16="http://schemas.microsoft.com/office/drawing/2014/main" id="{027B0600-6E22-F9EB-C9A1-49DE8664C4F1}"/>
              </a:ext>
            </a:extLst>
          </p:cNvPr>
          <p:cNvSpPr txBox="1"/>
          <p:nvPr/>
        </p:nvSpPr>
        <p:spPr>
          <a:xfrm>
            <a:off x="454805" y="270770"/>
            <a:ext cx="11297555" cy="8725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b="1">
                <a:solidFill>
                  <a:srgbClr val="8CBF49"/>
                </a:solidFill>
                <a:latin typeface="Calibri"/>
                <a:ea typeface="Lato Heavy" charset="0"/>
                <a:cs typeface="Calibri"/>
              </a:rPr>
              <a:t>UPAF Community Impact Programs</a:t>
            </a:r>
          </a:p>
        </p:txBody>
      </p:sp>
      <p:pic>
        <p:nvPicPr>
          <p:cNvPr id="7" name="Picture 2" descr="Lola">
            <a:extLst>
              <a:ext uri="{FF2B5EF4-FFF2-40B4-BE49-F238E27FC236}">
                <a16:creationId xmlns:a16="http://schemas.microsoft.com/office/drawing/2014/main" id="{BED79C6D-A9EF-01E8-910E-479AF8823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4" b="29183"/>
          <a:stretch>
            <a:fillRect/>
          </a:stretch>
        </p:blipFill>
        <p:spPr bwMode="auto">
          <a:xfrm>
            <a:off x="454805" y="4162543"/>
            <a:ext cx="5301125" cy="22826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20B03A-A72E-437A-3158-6AF2E5BFCA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528" b="12770"/>
          <a:stretch>
            <a:fillRect/>
          </a:stretch>
        </p:blipFill>
        <p:spPr>
          <a:xfrm>
            <a:off x="439640" y="1419861"/>
            <a:ext cx="5316290" cy="254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86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ouquet of flowers&#10;&#10;Description automatically generated">
            <a:extLst>
              <a:ext uri="{FF2B5EF4-FFF2-40B4-BE49-F238E27FC236}">
                <a16:creationId xmlns:a16="http://schemas.microsoft.com/office/drawing/2014/main" id="{1C4D7442-1D60-D27D-C367-F9847F1C4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85" y="2895844"/>
            <a:ext cx="5931649" cy="39621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E7C9CB-D214-466A-9F7A-3CC8BD4735D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4100" y="550112"/>
            <a:ext cx="11742738" cy="1122362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chemeClr val="accent6"/>
                </a:solidFill>
                <a:latin typeface="+mn-lt"/>
              </a:rPr>
              <a:t>2026 Community Campaign</a:t>
            </a:r>
            <a:br>
              <a:rPr lang="en-US" sz="6000" dirty="0">
                <a:solidFill>
                  <a:schemeClr val="accent6"/>
                </a:solidFill>
                <a:latin typeface="+mn-lt"/>
              </a:rPr>
            </a:br>
            <a:r>
              <a:rPr lang="en-US" sz="6000" dirty="0">
                <a:solidFill>
                  <a:schemeClr val="accent6"/>
                </a:solidFill>
                <a:latin typeface="+mn-lt"/>
              </a:rPr>
              <a:t> Goal: $9.5 Million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B8C3FB-939B-F420-7A76-358DC110A2FF}"/>
              </a:ext>
            </a:extLst>
          </p:cNvPr>
          <p:cNvSpPr txBox="1"/>
          <p:nvPr/>
        </p:nvSpPr>
        <p:spPr>
          <a:xfrm>
            <a:off x="4753317" y="3429000"/>
            <a:ext cx="7174198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/>
            <a:r>
              <a:rPr lang="en-US" b="1" dirty="0">
                <a:solidFill>
                  <a:srgbClr val="F6921E"/>
                </a:solidFill>
                <a:ea typeface="Calibri" panose="020F0502020204030204" pitchFamily="34" charset="0"/>
                <a:cs typeface="Calibri"/>
              </a:rPr>
              <a:t>WELCOME EVERYONE</a:t>
            </a:r>
          </a:p>
          <a:p>
            <a:pPr defTabSz="457200"/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cs typeface="Calibri"/>
              </a:rPr>
              <a:t>Promote participation… make the ask! </a:t>
            </a:r>
          </a:p>
          <a:p>
            <a:pPr defTabSz="457200"/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cs typeface="Calibri"/>
              </a:rPr>
              <a:t>Inspire involvement. </a:t>
            </a:r>
          </a:p>
          <a:p>
            <a:pPr defTabSz="457200"/>
            <a:endParaRPr lang="en-US" dirty="0">
              <a:solidFill>
                <a:srgbClr val="000000"/>
              </a:solidFill>
              <a:ea typeface="Calibri" panose="020F0502020204030204" pitchFamily="34" charset="0"/>
              <a:cs typeface="Calibri"/>
            </a:endParaRPr>
          </a:p>
          <a:p>
            <a:pPr defTabSz="457200"/>
            <a:r>
              <a:rPr lang="en-US" b="1" dirty="0">
                <a:solidFill>
                  <a:srgbClr val="8CBF49"/>
                </a:solidFill>
                <a:ea typeface="Calibri" panose="020F0502020204030204" pitchFamily="34" charset="0"/>
                <a:cs typeface="Calibri"/>
              </a:rPr>
              <a:t>CREATE AFFINITY</a:t>
            </a:r>
          </a:p>
          <a:p>
            <a:pPr defTabSz="457200"/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cs typeface="Calibri"/>
              </a:rPr>
              <a:t>Share stories and impact. </a:t>
            </a:r>
          </a:p>
          <a:p>
            <a:pPr defTabSz="457200"/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cs typeface="Calibri"/>
              </a:rPr>
              <a:t>Involve your committee and Executive Leads. </a:t>
            </a:r>
          </a:p>
          <a:p>
            <a:pPr defTabSz="457200"/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cs typeface="Calibri"/>
              </a:rPr>
              <a:t>Host special events – leadership, emerging leaders and within ERGs/BRGs.</a:t>
            </a:r>
          </a:p>
          <a:p>
            <a:pPr defTabSz="457200"/>
            <a:endParaRPr lang="en-US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/>
            <a:r>
              <a:rPr lang="en-US" b="1" dirty="0">
                <a:solidFill>
                  <a:srgbClr val="26A9E0"/>
                </a:solidFill>
                <a:ea typeface="Calibri" panose="020F0502020204030204" pitchFamily="34" charset="0"/>
                <a:cs typeface="Calibri"/>
              </a:rPr>
              <a:t>VISIBILITY</a:t>
            </a:r>
          </a:p>
          <a:p>
            <a:pPr defTabSz="457200"/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cs typeface="Calibri"/>
              </a:rPr>
              <a:t>Communicate your goals, events, incentives and deadline!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D2990B-91DC-3D6A-CB6E-279CAA5CA0CD}"/>
              </a:ext>
            </a:extLst>
          </p:cNvPr>
          <p:cNvSpPr txBox="1"/>
          <p:nvPr/>
        </p:nvSpPr>
        <p:spPr>
          <a:xfrm>
            <a:off x="709127" y="2023511"/>
            <a:ext cx="104796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50000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Our city and region are on a trajectory of growth, with a promising future ahead. Downtown is witnessing the relocation of major businesses, while high-rise cranes dominate the skyline as they construct hotels, apartments, and condominiums. We must recognize the significance of performing arts in shaping our future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is crucial for us to ensure that our arts sector thrives and remains inclusive, welcoming everyone.</a:t>
            </a:r>
          </a:p>
        </p:txBody>
      </p:sp>
    </p:spTree>
    <p:extLst>
      <p:ext uri="{BB962C8B-B14F-4D97-AF65-F5344CB8AC3E}">
        <p14:creationId xmlns:p14="http://schemas.microsoft.com/office/powerpoint/2010/main" val="937641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31AD8-EFF9-93A1-ECDE-71A2395A5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DF56-6FFA-7E56-F25B-466A3E11FED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48551" y="302820"/>
            <a:ext cx="11687736" cy="1536700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en-US" sz="6000">
                <a:latin typeface="Calibri" panose="020F0502020204030204" pitchFamily="34" charset="0"/>
                <a:cs typeface="Calibri" panose="020F0502020204030204" pitchFamily="34" charset="0"/>
              </a:rPr>
              <a:t>Committee Role</a:t>
            </a:r>
            <a:endParaRPr lang="en-US" sz="6000" b="1" dirty="0">
              <a:solidFill>
                <a:srgbClr val="8CBF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E930D24-73D5-AD57-E24B-87263A40EFE7}"/>
              </a:ext>
            </a:extLst>
          </p:cNvPr>
          <p:cNvSpPr/>
          <p:nvPr/>
        </p:nvSpPr>
        <p:spPr>
          <a:xfrm flipH="1">
            <a:off x="9977231" y="302820"/>
            <a:ext cx="1688839" cy="2829146"/>
          </a:xfrm>
          <a:custGeom>
            <a:avLst/>
            <a:gdLst>
              <a:gd name="connsiteX0" fmla="*/ 142375 w 1097610"/>
              <a:gd name="connsiteY0" fmla="*/ 1242 h 1949600"/>
              <a:gd name="connsiteX1" fmla="*/ 173367 w 1097610"/>
              <a:gd name="connsiteY1" fmla="*/ 16798 h 1949600"/>
              <a:gd name="connsiteX2" fmla="*/ 279212 w 1097610"/>
              <a:gd name="connsiteY2" fmla="*/ 336088 h 1949600"/>
              <a:gd name="connsiteX3" fmla="*/ 464194 w 1097610"/>
              <a:gd name="connsiteY3" fmla="*/ 486510 h 1949600"/>
              <a:gd name="connsiteX4" fmla="*/ 477654 w 1097610"/>
              <a:gd name="connsiteY4" fmla="*/ 474186 h 1949600"/>
              <a:gd name="connsiteX5" fmla="*/ 477654 w 1097610"/>
              <a:gd name="connsiteY5" fmla="*/ 450680 h 1949600"/>
              <a:gd name="connsiteX6" fmla="*/ 471414 w 1097610"/>
              <a:gd name="connsiteY6" fmla="*/ 440079 h 1949600"/>
              <a:gd name="connsiteX7" fmla="*/ 374759 w 1097610"/>
              <a:gd name="connsiteY7" fmla="*/ 272855 h 1949600"/>
              <a:gd name="connsiteX8" fmla="*/ 590515 w 1097610"/>
              <a:gd name="connsiteY8" fmla="*/ 80772 h 1949600"/>
              <a:gd name="connsiteX9" fmla="*/ 760997 w 1097610"/>
              <a:gd name="connsiteY9" fmla="*/ 251787 h 1949600"/>
              <a:gd name="connsiteX10" fmla="*/ 665450 w 1097610"/>
              <a:gd name="connsiteY10" fmla="*/ 440079 h 1949600"/>
              <a:gd name="connsiteX11" fmla="*/ 659210 w 1097610"/>
              <a:gd name="connsiteY11" fmla="*/ 450653 h 1949600"/>
              <a:gd name="connsiteX12" fmla="*/ 659210 w 1097610"/>
              <a:gd name="connsiteY12" fmla="*/ 475671 h 1949600"/>
              <a:gd name="connsiteX13" fmla="*/ 671133 w 1097610"/>
              <a:gd name="connsiteY13" fmla="*/ 488020 h 1949600"/>
              <a:gd name="connsiteX14" fmla="*/ 712642 w 1097610"/>
              <a:gd name="connsiteY14" fmla="*/ 489902 h 1949600"/>
              <a:gd name="connsiteX15" fmla="*/ 1014672 w 1097610"/>
              <a:gd name="connsiteY15" fmla="*/ 719485 h 1949600"/>
              <a:gd name="connsiteX16" fmla="*/ 1016454 w 1097610"/>
              <a:gd name="connsiteY16" fmla="*/ 724044 h 1949600"/>
              <a:gd name="connsiteX17" fmla="*/ 1096759 w 1097610"/>
              <a:gd name="connsiteY17" fmla="*/ 1140062 h 1949600"/>
              <a:gd name="connsiteX18" fmla="*/ 1097609 w 1097610"/>
              <a:gd name="connsiteY18" fmla="*/ 1229717 h 1949600"/>
              <a:gd name="connsiteX19" fmla="*/ 1073333 w 1097610"/>
              <a:gd name="connsiteY19" fmla="*/ 1254412 h 1949600"/>
              <a:gd name="connsiteX20" fmla="*/ 941091 w 1097610"/>
              <a:gd name="connsiteY20" fmla="*/ 1255633 h 1949600"/>
              <a:gd name="connsiteX21" fmla="*/ 916346 w 1097610"/>
              <a:gd name="connsiteY21" fmla="*/ 1231386 h 1949600"/>
              <a:gd name="connsiteX22" fmla="*/ 915516 w 1097610"/>
              <a:gd name="connsiteY22" fmla="*/ 1141785 h 1949600"/>
              <a:gd name="connsiteX23" fmla="*/ 847536 w 1097610"/>
              <a:gd name="connsiteY23" fmla="*/ 789635 h 1949600"/>
              <a:gd name="connsiteX24" fmla="*/ 845761 w 1097610"/>
              <a:gd name="connsiteY24" fmla="*/ 785104 h 1949600"/>
              <a:gd name="connsiteX25" fmla="*/ 845496 w 1097610"/>
              <a:gd name="connsiteY25" fmla="*/ 784384 h 1949600"/>
              <a:gd name="connsiteX26" fmla="*/ 805979 w 1097610"/>
              <a:gd name="connsiteY26" fmla="*/ 791888 h 1949600"/>
              <a:gd name="connsiteX27" fmla="*/ 808025 w 1097610"/>
              <a:gd name="connsiteY27" fmla="*/ 1949600 h 1949600"/>
              <a:gd name="connsiteX28" fmla="*/ 624560 w 1097610"/>
              <a:gd name="connsiteY28" fmla="*/ 1949600 h 1949600"/>
              <a:gd name="connsiteX29" fmla="*/ 610298 w 1097610"/>
              <a:gd name="connsiteY29" fmla="*/ 1380432 h 1949600"/>
              <a:gd name="connsiteX30" fmla="*/ 564438 w 1097610"/>
              <a:gd name="connsiteY30" fmla="*/ 1335804 h 1949600"/>
              <a:gd name="connsiteX31" fmla="*/ 517674 w 1097610"/>
              <a:gd name="connsiteY31" fmla="*/ 1381436 h 1949600"/>
              <a:gd name="connsiteX32" fmla="*/ 505112 w 1097610"/>
              <a:gd name="connsiteY32" fmla="*/ 1949600 h 1949600"/>
              <a:gd name="connsiteX33" fmla="*/ 321857 w 1097610"/>
              <a:gd name="connsiteY33" fmla="*/ 1949600 h 1949600"/>
              <a:gd name="connsiteX34" fmla="*/ 322897 w 1097610"/>
              <a:gd name="connsiteY34" fmla="*/ 699688 h 1949600"/>
              <a:gd name="connsiteX35" fmla="*/ 268988 w 1097610"/>
              <a:gd name="connsiteY35" fmla="*/ 603063 h 1949600"/>
              <a:gd name="connsiteX36" fmla="*/ 107106 w 1097610"/>
              <a:gd name="connsiteY36" fmla="*/ 392934 h 1949600"/>
              <a:gd name="connsiteX37" fmla="*/ 1234 w 1097610"/>
              <a:gd name="connsiteY37" fmla="*/ 73644 h 1949600"/>
              <a:gd name="connsiteX38" fmla="*/ 16821 w 1097610"/>
              <a:gd name="connsiteY38" fmla="*/ 42717 h 19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97610" h="1949600">
                <a:moveTo>
                  <a:pt x="142375" y="1242"/>
                </a:moveTo>
                <a:cubicBezTo>
                  <a:pt x="155230" y="-2998"/>
                  <a:pt x="169091" y="3971"/>
                  <a:pt x="173367" y="16798"/>
                </a:cubicBezTo>
                <a:lnTo>
                  <a:pt x="279212" y="336088"/>
                </a:lnTo>
                <a:cubicBezTo>
                  <a:pt x="306615" y="418772"/>
                  <a:pt x="379164" y="476625"/>
                  <a:pt x="464194" y="486510"/>
                </a:cubicBezTo>
                <a:cubicBezTo>
                  <a:pt x="471386" y="487358"/>
                  <a:pt x="477654" y="481421"/>
                  <a:pt x="477654" y="474186"/>
                </a:cubicBezTo>
                <a:lnTo>
                  <a:pt x="477654" y="450680"/>
                </a:lnTo>
                <a:cubicBezTo>
                  <a:pt x="477654" y="446254"/>
                  <a:pt x="475241" y="442279"/>
                  <a:pt x="471414" y="440079"/>
                </a:cubicBezTo>
                <a:cubicBezTo>
                  <a:pt x="413657" y="406634"/>
                  <a:pt x="374759" y="344277"/>
                  <a:pt x="374759" y="272855"/>
                </a:cubicBezTo>
                <a:cubicBezTo>
                  <a:pt x="374759" y="158820"/>
                  <a:pt x="473671" y="67893"/>
                  <a:pt x="590515" y="80772"/>
                </a:cubicBezTo>
                <a:cubicBezTo>
                  <a:pt x="679549" y="90605"/>
                  <a:pt x="751541" y="162874"/>
                  <a:pt x="760997" y="251787"/>
                </a:cubicBezTo>
                <a:cubicBezTo>
                  <a:pt x="769467" y="331927"/>
                  <a:pt x="728835" y="403401"/>
                  <a:pt x="665450" y="440079"/>
                </a:cubicBezTo>
                <a:cubicBezTo>
                  <a:pt x="661630" y="442305"/>
                  <a:pt x="659210" y="446254"/>
                  <a:pt x="659210" y="450653"/>
                </a:cubicBezTo>
                <a:lnTo>
                  <a:pt x="659210" y="475671"/>
                </a:lnTo>
                <a:cubicBezTo>
                  <a:pt x="659210" y="482349"/>
                  <a:pt x="664471" y="487781"/>
                  <a:pt x="671133" y="488020"/>
                </a:cubicBezTo>
                <a:cubicBezTo>
                  <a:pt x="684362" y="488418"/>
                  <a:pt x="704886" y="489160"/>
                  <a:pt x="712642" y="489902"/>
                </a:cubicBezTo>
                <a:cubicBezTo>
                  <a:pt x="848045" y="503099"/>
                  <a:pt x="964272" y="590263"/>
                  <a:pt x="1014672" y="719485"/>
                </a:cubicBezTo>
                <a:lnTo>
                  <a:pt x="1016454" y="724044"/>
                </a:lnTo>
                <a:cubicBezTo>
                  <a:pt x="1068207" y="856706"/>
                  <a:pt x="1095399" y="997699"/>
                  <a:pt x="1096759" y="1140062"/>
                </a:cubicBezTo>
                <a:lnTo>
                  <a:pt x="1097609" y="1229717"/>
                </a:lnTo>
                <a:cubicBezTo>
                  <a:pt x="1097738" y="1243232"/>
                  <a:pt x="1086874" y="1254310"/>
                  <a:pt x="1073333" y="1254412"/>
                </a:cubicBezTo>
                <a:lnTo>
                  <a:pt x="941091" y="1255633"/>
                </a:lnTo>
                <a:cubicBezTo>
                  <a:pt x="927549" y="1255769"/>
                  <a:pt x="916475" y="1244900"/>
                  <a:pt x="916346" y="1231386"/>
                </a:cubicBezTo>
                <a:lnTo>
                  <a:pt x="915516" y="1141785"/>
                </a:lnTo>
                <a:cubicBezTo>
                  <a:pt x="914374" y="1021254"/>
                  <a:pt x="891329" y="901944"/>
                  <a:pt x="847536" y="789635"/>
                </a:cubicBezTo>
                <a:lnTo>
                  <a:pt x="845761" y="785104"/>
                </a:lnTo>
                <a:lnTo>
                  <a:pt x="845496" y="784384"/>
                </a:lnTo>
                <a:cubicBezTo>
                  <a:pt x="837237" y="763374"/>
                  <a:pt x="805952" y="769309"/>
                  <a:pt x="805979" y="791888"/>
                </a:cubicBezTo>
                <a:lnTo>
                  <a:pt x="808025" y="1949600"/>
                </a:lnTo>
                <a:lnTo>
                  <a:pt x="624560" y="1949600"/>
                </a:lnTo>
                <a:lnTo>
                  <a:pt x="610298" y="1380432"/>
                </a:lnTo>
                <a:cubicBezTo>
                  <a:pt x="609658" y="1355594"/>
                  <a:pt x="589319" y="1335804"/>
                  <a:pt x="564438" y="1335804"/>
                </a:cubicBezTo>
                <a:cubicBezTo>
                  <a:pt x="538999" y="1335804"/>
                  <a:pt x="518232" y="1356103"/>
                  <a:pt x="517674" y="1381436"/>
                </a:cubicBezTo>
                <a:lnTo>
                  <a:pt x="505112" y="1949600"/>
                </a:lnTo>
                <a:lnTo>
                  <a:pt x="321857" y="1949600"/>
                </a:lnTo>
                <a:lnTo>
                  <a:pt x="322897" y="699688"/>
                </a:lnTo>
                <a:cubicBezTo>
                  <a:pt x="322924" y="660332"/>
                  <a:pt x="301993" y="624609"/>
                  <a:pt x="268988" y="603063"/>
                </a:cubicBezTo>
                <a:cubicBezTo>
                  <a:pt x="194584" y="554486"/>
                  <a:pt x="136508" y="481607"/>
                  <a:pt x="107106" y="392934"/>
                </a:cubicBezTo>
                <a:lnTo>
                  <a:pt x="1234" y="73644"/>
                </a:lnTo>
                <a:cubicBezTo>
                  <a:pt x="-2988" y="60791"/>
                  <a:pt x="3973" y="46957"/>
                  <a:pt x="16821" y="42717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CA9876-A4C7-6E78-75D2-36986183D0EA}"/>
              </a:ext>
            </a:extLst>
          </p:cNvPr>
          <p:cNvSpPr/>
          <p:nvPr/>
        </p:nvSpPr>
        <p:spPr>
          <a:xfrm>
            <a:off x="2766392" y="2427447"/>
            <a:ext cx="6659216" cy="758952"/>
          </a:xfrm>
          <a:prstGeom prst="rect">
            <a:avLst/>
          </a:prstGeom>
          <a:solidFill>
            <a:srgbClr val="EE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DBF58E-0917-5822-2529-7655FD4BD0A1}"/>
              </a:ext>
            </a:extLst>
          </p:cNvPr>
          <p:cNvSpPr/>
          <p:nvPr/>
        </p:nvSpPr>
        <p:spPr>
          <a:xfrm>
            <a:off x="2214770" y="3318141"/>
            <a:ext cx="7762461" cy="761440"/>
          </a:xfrm>
          <a:prstGeom prst="rect">
            <a:avLst/>
          </a:prstGeom>
          <a:solidFill>
            <a:srgbClr val="F79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24FA97-B741-A15D-9425-FE33EC2EC1BB}"/>
              </a:ext>
            </a:extLst>
          </p:cNvPr>
          <p:cNvSpPr/>
          <p:nvPr/>
        </p:nvSpPr>
        <p:spPr>
          <a:xfrm>
            <a:off x="1678057" y="4234104"/>
            <a:ext cx="8835887" cy="761440"/>
          </a:xfrm>
          <a:prstGeom prst="rect">
            <a:avLst/>
          </a:prstGeom>
          <a:solidFill>
            <a:srgbClr val="8CB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BDEDEA4-47A4-A427-1825-0B9E82853A40}"/>
              </a:ext>
            </a:extLst>
          </p:cNvPr>
          <p:cNvSpPr txBox="1"/>
          <p:nvPr/>
        </p:nvSpPr>
        <p:spPr>
          <a:xfrm>
            <a:off x="2214769" y="3391719"/>
            <a:ext cx="776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Activate your team and workplace.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Inspiring employee giving and involvement.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FC6D8D1B-E1BA-CE7C-8EDB-41C1BA708067}"/>
              </a:ext>
            </a:extLst>
          </p:cNvPr>
          <p:cNvSpPr txBox="1"/>
          <p:nvPr/>
        </p:nvSpPr>
        <p:spPr>
          <a:xfrm>
            <a:off x="2766393" y="2499572"/>
            <a:ext cx="665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Be a leader.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Partner with fellow committee members and UPAF to promote and deliver a successful workplace campaign.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F5ED23-2672-E59A-41C5-85715EF21843}"/>
              </a:ext>
            </a:extLst>
          </p:cNvPr>
          <p:cNvSpPr txBox="1"/>
          <p:nvPr/>
        </p:nvSpPr>
        <p:spPr>
          <a:xfrm>
            <a:off x="2324071" y="4290414"/>
            <a:ext cx="776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Make the impact visible.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Help share the story of the performing arts, support communications and engagement, thank donors and volunteers.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4C72564-4BB5-770D-E160-B64A9CB7C29C}"/>
              </a:ext>
            </a:extLst>
          </p:cNvPr>
          <p:cNvSpPr/>
          <p:nvPr/>
        </p:nvSpPr>
        <p:spPr>
          <a:xfrm>
            <a:off x="1193004" y="5167782"/>
            <a:ext cx="9805993" cy="761440"/>
          </a:xfrm>
          <a:prstGeom prst="rect">
            <a:avLst/>
          </a:prstGeom>
          <a:solidFill>
            <a:srgbClr val="26A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3CD91D-51AC-AC54-C5CD-7836D842CBC8}"/>
              </a:ext>
            </a:extLst>
          </p:cNvPr>
          <p:cNvSpPr txBox="1"/>
          <p:nvPr/>
        </p:nvSpPr>
        <p:spPr>
          <a:xfrm>
            <a:off x="1678057" y="5282891"/>
            <a:ext cx="8835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Learn &amp; Grow.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Gain recognition, career-building skills, valuable connections,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and deeper arts impact expertise.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2A220E02-C6AF-AB02-0B49-0F25C00ACD92}"/>
              </a:ext>
            </a:extLst>
          </p:cNvPr>
          <p:cNvSpPr txBox="1">
            <a:spLocks/>
          </p:cNvSpPr>
          <p:nvPr/>
        </p:nvSpPr>
        <p:spPr>
          <a:xfrm>
            <a:off x="1484523" y="1431650"/>
            <a:ext cx="9441558" cy="856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EE1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Workplace Giving helps drive</a:t>
            </a:r>
          </a:p>
          <a:p>
            <a:pPr algn="ctr"/>
            <a:r>
              <a:rPr lang="en-US" sz="2800" b="1" dirty="0">
                <a:solidFill>
                  <a:srgbClr val="EE1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third of UPAF’s annual support.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610BFD43-8808-7E73-2E70-705C9EA030C9}"/>
              </a:ext>
            </a:extLst>
          </p:cNvPr>
          <p:cNvSpPr txBox="1">
            <a:spLocks/>
          </p:cNvSpPr>
          <p:nvPr/>
        </p:nvSpPr>
        <p:spPr>
          <a:xfrm>
            <a:off x="1113553" y="6043262"/>
            <a:ext cx="9964895" cy="595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are deeply grateful for your time, energy, and passion!</a:t>
            </a:r>
            <a:endParaRPr lang="en-US" sz="3600" b="1" dirty="0">
              <a:solidFill>
                <a:srgbClr val="EE1D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9033"/>
      </p:ext>
    </p:extLst>
  </p:cSld>
  <p:clrMapOvr>
    <a:masterClrMapping/>
  </p:clrMapOvr>
</p:sld>
</file>

<file path=ppt/theme/theme1.xml><?xml version="1.0" encoding="utf-8"?>
<a:theme xmlns:a="http://schemas.openxmlformats.org/drawingml/2006/main" name="1_Main">
  <a:themeElements>
    <a:clrScheme name="UPAF">
      <a:dk1>
        <a:srgbClr val="000000"/>
      </a:dk1>
      <a:lt1>
        <a:srgbClr val="FFFFFF"/>
      </a:lt1>
      <a:dk2>
        <a:srgbClr val="232322"/>
      </a:dk2>
      <a:lt2>
        <a:srgbClr val="E7E6E6"/>
      </a:lt2>
      <a:accent1>
        <a:srgbClr val="26A9E0"/>
      </a:accent1>
      <a:accent2>
        <a:srgbClr val="8CBF49"/>
      </a:accent2>
      <a:accent3>
        <a:srgbClr val="F6921E"/>
      </a:accent3>
      <a:accent4>
        <a:srgbClr val="EC1C1A"/>
      </a:accent4>
      <a:accent5>
        <a:srgbClr val="000000"/>
      </a:accent5>
      <a:accent6>
        <a:srgbClr val="F8F8F2"/>
      </a:accent6>
      <a:hlink>
        <a:srgbClr val="F6921E"/>
      </a:hlink>
      <a:folHlink>
        <a:srgbClr val="8CBF4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lue">
  <a:themeElements>
    <a:clrScheme name="UPAF">
      <a:dk1>
        <a:srgbClr val="000000"/>
      </a:dk1>
      <a:lt1>
        <a:srgbClr val="FFFFFF"/>
      </a:lt1>
      <a:dk2>
        <a:srgbClr val="232322"/>
      </a:dk2>
      <a:lt2>
        <a:srgbClr val="E7E6E6"/>
      </a:lt2>
      <a:accent1>
        <a:srgbClr val="26A9E0"/>
      </a:accent1>
      <a:accent2>
        <a:srgbClr val="8CBF49"/>
      </a:accent2>
      <a:accent3>
        <a:srgbClr val="F6921E"/>
      </a:accent3>
      <a:accent4>
        <a:srgbClr val="EC1C1A"/>
      </a:accent4>
      <a:accent5>
        <a:srgbClr val="000000"/>
      </a:accent5>
      <a:accent6>
        <a:srgbClr val="F8F8F2"/>
      </a:accent6>
      <a:hlink>
        <a:srgbClr val="F6921E"/>
      </a:hlink>
      <a:folHlink>
        <a:srgbClr val="8CBF4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range">
  <a:themeElements>
    <a:clrScheme name="UPAF">
      <a:dk1>
        <a:srgbClr val="000000"/>
      </a:dk1>
      <a:lt1>
        <a:srgbClr val="FFFFFF"/>
      </a:lt1>
      <a:dk2>
        <a:srgbClr val="232322"/>
      </a:dk2>
      <a:lt2>
        <a:srgbClr val="E7E6E6"/>
      </a:lt2>
      <a:accent1>
        <a:srgbClr val="26A9E0"/>
      </a:accent1>
      <a:accent2>
        <a:srgbClr val="8CBF49"/>
      </a:accent2>
      <a:accent3>
        <a:srgbClr val="F6921E"/>
      </a:accent3>
      <a:accent4>
        <a:srgbClr val="EC1C1A"/>
      </a:accent4>
      <a:accent5>
        <a:srgbClr val="000000"/>
      </a:accent5>
      <a:accent6>
        <a:srgbClr val="F8F8F2"/>
      </a:accent6>
      <a:hlink>
        <a:srgbClr val="F6921E"/>
      </a:hlink>
      <a:folHlink>
        <a:srgbClr val="8CBF4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Green">
  <a:themeElements>
    <a:clrScheme name="UPAF">
      <a:dk1>
        <a:srgbClr val="000000"/>
      </a:dk1>
      <a:lt1>
        <a:srgbClr val="FFFFFF"/>
      </a:lt1>
      <a:dk2>
        <a:srgbClr val="232322"/>
      </a:dk2>
      <a:lt2>
        <a:srgbClr val="E7E6E6"/>
      </a:lt2>
      <a:accent1>
        <a:srgbClr val="26A9E0"/>
      </a:accent1>
      <a:accent2>
        <a:srgbClr val="8CBF49"/>
      </a:accent2>
      <a:accent3>
        <a:srgbClr val="F6921E"/>
      </a:accent3>
      <a:accent4>
        <a:srgbClr val="EC1C1A"/>
      </a:accent4>
      <a:accent5>
        <a:srgbClr val="000000"/>
      </a:accent5>
      <a:accent6>
        <a:srgbClr val="F8F8F2"/>
      </a:accent6>
      <a:hlink>
        <a:srgbClr val="F6921E"/>
      </a:hlink>
      <a:folHlink>
        <a:srgbClr val="8CBF4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Red">
  <a:themeElements>
    <a:clrScheme name="UPAF">
      <a:dk1>
        <a:srgbClr val="000000"/>
      </a:dk1>
      <a:lt1>
        <a:srgbClr val="FFFFFF"/>
      </a:lt1>
      <a:dk2>
        <a:srgbClr val="232322"/>
      </a:dk2>
      <a:lt2>
        <a:srgbClr val="E7E6E6"/>
      </a:lt2>
      <a:accent1>
        <a:srgbClr val="26A9E0"/>
      </a:accent1>
      <a:accent2>
        <a:srgbClr val="8CBF49"/>
      </a:accent2>
      <a:accent3>
        <a:srgbClr val="F6921E"/>
      </a:accent3>
      <a:accent4>
        <a:srgbClr val="EC1C1A"/>
      </a:accent4>
      <a:accent5>
        <a:srgbClr val="000000"/>
      </a:accent5>
      <a:accent6>
        <a:srgbClr val="F8F8F2"/>
      </a:accent6>
      <a:hlink>
        <a:srgbClr val="F6921E"/>
      </a:hlink>
      <a:folHlink>
        <a:srgbClr val="8CBF4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KE Presentation Widescreen" id="{55F73F72-EA5D-438E-9684-136417E08A16}" vid="{BD2EA3B3-41EA-4BF4-8A98-25FDDE91112E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E4D8048A9C374B83556071D778DB0C" ma:contentTypeVersion="33" ma:contentTypeDescription="Create a new document." ma:contentTypeScope="" ma:versionID="db1eae2192a4b66e3f452f42b6ba4391">
  <xsd:schema xmlns:xsd="http://www.w3.org/2001/XMLSchema" xmlns:xs="http://www.w3.org/2001/XMLSchema" xmlns:p="http://schemas.microsoft.com/office/2006/metadata/properties" xmlns:ns2="b737707b-6908-4d05-aea3-5c651e9fea8f" xmlns:ns3="ffd7bd26-48e5-4eea-8cb3-c3381c24a21b" targetNamespace="http://schemas.microsoft.com/office/2006/metadata/properties" ma:root="true" ma:fieldsID="cd513aaf7961cb71f74261efa7b83bc5" ns2:_="" ns3:_="">
    <xsd:import namespace="b737707b-6908-4d05-aea3-5c651e9fea8f"/>
    <xsd:import namespace="ffd7bd26-48e5-4eea-8cb3-c3381c24a21b"/>
    <xsd:element name="properties">
      <xsd:complexType>
        <xsd:sequence>
          <xsd:element name="documentManagement">
            <xsd:complexType>
              <xsd:all>
                <xsd:element ref="ns2:d635adf716ee414dbe24c649a20dad3d" minOccurs="0"/>
                <xsd:element ref="ns3:TaxCatchAll" minOccurs="0"/>
                <xsd:element ref="ns2:fdbf3d8c88db4be8a246921d82ef1dab" minOccurs="0"/>
                <xsd:element ref="ns2:cfff120af8274baab7ae33749d9e1ffe" minOccurs="0"/>
                <xsd:element ref="ns2:n786918817754eaeab27112767fa25dc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c8e084d2a5f04a5cb79fee6c46318927" minOccurs="0"/>
                <xsd:element ref="ns2:mc0351cc2f3b4cc4affeee9eb8087a33" minOccurs="0"/>
                <xsd:element ref="ns2:MediaServiceObjectDetectorVersions" minOccurs="0"/>
                <xsd:element ref="ns2:MediaServiceSearchProperties" minOccurs="0"/>
                <xsd:element ref="ns2:h6c8f40b321c494b82b29a7882cd3dd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37707b-6908-4d05-aea3-5c651e9fea8f" elementFormDefault="qualified">
    <xsd:import namespace="http://schemas.microsoft.com/office/2006/documentManagement/types"/>
    <xsd:import namespace="http://schemas.microsoft.com/office/infopath/2007/PartnerControls"/>
    <xsd:element name="d635adf716ee414dbe24c649a20dad3d" ma:index="9" ma:taxonomy="true" ma:internalName="d635adf716ee414dbe24c649a20dad3d" ma:taxonomyFieldName="Document_x0020_Usage" ma:displayName="Document Usage" ma:indexed="true" ma:default="" ma:fieldId="{d635adf7-16ee-414d-be24-c649a20dad3d}" ma:sspId="72fa0a3b-78fd-446c-bc41-a3f7757246b1" ma:termSetId="786bd1f1-ddd4-41aa-bcd7-376456783a0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dbf3d8c88db4be8a246921d82ef1dab" ma:index="12" ma:taxonomy="true" ma:internalName="fdbf3d8c88db4be8a246921d82ef1dab" ma:taxonomyFieldName="Year" ma:displayName="Year" ma:indexed="true" ma:default="1021;#2026|67abfa0b-9adf-47d3-be23-05e8af4b1333" ma:fieldId="{fdbf3d8c-88db-4be8-a246-921d82ef1dab}" ma:sspId="72fa0a3b-78fd-446c-bc41-a3f7757246b1" ma:termSetId="648743cd-1391-4ece-9df2-4eccc0375f2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fff120af8274baab7ae33749d9e1ffe" ma:index="14" ma:taxonomy="true" ma:internalName="cfff120af8274baab7ae33749d9e1ffe" ma:taxonomyFieldName="Company_x0020_Name" ma:displayName="Company Name" ma:indexed="true" ma:default="" ma:fieldId="{cfff120a-f827-4baa-b7ae-33749d9e1ffe}" ma:sspId="72fa0a3b-78fd-446c-bc41-a3f7757246b1" ma:termSetId="fe781bbd-bce5-4b5c-a773-5528a5660c0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786918817754eaeab27112767fa25dc" ma:index="16" nillable="true" ma:taxonomy="true" ma:internalName="n786918817754eaeab27112767fa25dc" ma:taxonomyFieldName="Division" ma:displayName="Division" ma:indexed="true" ma:default="" ma:fieldId="{77869188-1775-4eae-ab27-112767fa25dc}" ma:sspId="72fa0a3b-78fd-446c-bc41-a3f7757246b1" ma:termSetId="fc4c5718-2d38-4442-877c-7e26815c014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  <xsd:element name="c8e084d2a5f04a5cb79fee6c46318927" ma:index="30" nillable="true" ma:taxonomy="true" ma:internalName="c8e084d2a5f04a5cb79fee6c46318927" ma:taxonomyFieldName="CC" ma:displayName="CC" ma:default="" ma:fieldId="{c8e084d2-a5f0-4a5c-b79f-ee6c46318927}" ma:sspId="72fa0a3b-78fd-446c-bc41-a3f7757246b1" ma:termSetId="7401027a-01ec-41c7-97a1-24adf6c4869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0351cc2f3b4cc4affeee9eb8087a33" ma:index="32" nillable="true" ma:taxonomy="true" ma:internalName="mc0351cc2f3b4cc4affeee9eb8087a33" ma:taxonomyFieldName="Member_x002f_Affiliate_x0020_Group" ma:displayName="Member/Affiliate Group" ma:default="" ma:fieldId="{6c0351cc-2f3b-4cc4-affe-ee9eb8087a33}" ma:sspId="72fa0a3b-78fd-446c-bc41-a3f7757246b1" ma:termSetId="b6c1ae55-4cce-4bef-844d-0af089f7e27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ObjectDetectorVersions" ma:index="3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h6c8f40b321c494b82b29a7882cd3dda" ma:index="36" nillable="true" ma:taxonomy="true" ma:internalName="h6c8f40b321c494b82b29a7882cd3dda" ma:taxonomyFieldName="Development_x0020_Folder" ma:displayName="Development Folder" ma:default="" ma:fieldId="{16c8f40b-321c-494b-82b2-9a7882cd3dda}" ma:sspId="72fa0a3b-78fd-446c-bc41-a3f7757246b1" ma:termSetId="29058879-3415-418c-a28b-ac021de8a447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d7bd26-48e5-4eea-8cb3-c3381c24a21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a09d19e-ba8e-4dfe-976e-c42757ddcd80}" ma:internalName="TaxCatchAll" ma:showField="CatchAllData" ma:web="ffd7bd26-48e5-4eea-8cb3-c3381c24a2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fd7bd26-48e5-4eea-8cb3-c3381c24a21b">
      <Value>411</Value>
      <Value>976</Value>
      <Value>117</Value>
      <Value>119</Value>
    </TaxCatchAll>
    <SharedWithUsers xmlns="ffd7bd26-48e5-4eea-8cb3-c3381c24a21b">
      <UserInfo>
        <DisplayName>Angela Strelka</DisplayName>
        <AccountId>44</AccountId>
        <AccountType/>
      </UserInfo>
      <UserInfo>
        <DisplayName>Christine Hojnacki</DisplayName>
        <AccountId>534</AccountId>
        <AccountType/>
      </UserInfo>
      <UserInfo>
        <DisplayName>Patrick Rath</DisplayName>
        <AccountId>2891</AccountId>
        <AccountType/>
      </UserInfo>
      <UserInfo>
        <DisplayName>Eric Reichelt</DisplayName>
        <AccountId>3341</AccountId>
        <AccountType/>
      </UserInfo>
      <UserInfo>
        <DisplayName>Colleen Hider</DisplayName>
        <AccountId>592</AccountId>
        <AccountType/>
      </UserInfo>
      <UserInfo>
        <DisplayName>Sue Bugalski</DisplayName>
        <AccountId>260</AccountId>
        <AccountType/>
      </UserInfo>
      <UserInfo>
        <DisplayName>Gretchen Titus</DisplayName>
        <AccountId>901</AccountId>
        <AccountType/>
      </UserInfo>
      <UserInfo>
        <DisplayName>Deidra Edwards</DisplayName>
        <AccountId>902</AccountId>
        <AccountType/>
      </UserInfo>
      <UserInfo>
        <DisplayName>Melanie Hupfer</DisplayName>
        <AccountId>1623</AccountId>
        <AccountType/>
      </UserInfo>
    </SharedWithUsers>
    <n786918817754eaeab27112767fa25dc xmlns="b737707b-6908-4d05-aea3-5c651e9fea8f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General</TermName>
          <TermId xmlns="http://schemas.microsoft.com/office/infopath/2007/PartnerControls">7da68700-0811-4b38-849e-4365a43ef2c4</TermId>
        </TermInfo>
      </Terms>
    </n786918817754eaeab27112767fa25dc>
    <cfff120af8274baab7ae33749d9e1ffe xmlns="b737707b-6908-4d05-aea3-5c651e9fea8f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General</TermName>
          <TermId xmlns="http://schemas.microsoft.com/office/infopath/2007/PartnerControls">b41c0689-1bb5-4344-b212-b98b263c73dd</TermId>
        </TermInfo>
      </Terms>
    </cfff120af8274baab7ae33749d9e1ffe>
    <d635adf716ee414dbe24c649a20dad3d xmlns="b737707b-6908-4d05-aea3-5c651e9fea8f">
      <Terms xmlns="http://schemas.microsoft.com/office/infopath/2007/PartnerControls">
        <TermInfo xmlns="http://schemas.microsoft.com/office/infopath/2007/PartnerControls">
          <TermName xmlns="http://schemas.microsoft.com/office/infopath/2007/PartnerControls">Workplace Giving</TermName>
          <TermId xmlns="http://schemas.microsoft.com/office/infopath/2007/PartnerControls">7cdaeb73-02e9-4702-8704-b656747aad27</TermId>
        </TermInfo>
      </Terms>
    </d635adf716ee414dbe24c649a20dad3d>
    <fdbf3d8c88db4be8a246921d82ef1dab xmlns="b737707b-6908-4d05-aea3-5c651e9fea8f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2025</TermName>
          <TermId xmlns="http://schemas.microsoft.com/office/infopath/2007/PartnerControls">a827c0ff-6239-46bc-be1e-7e48418f24fc</TermId>
        </TermInfo>
      </Terms>
    </fdbf3d8c88db4be8a246921d82ef1dab>
    <c8e084d2a5f04a5cb79fee6c46318927 xmlns="b737707b-6908-4d05-aea3-5c651e9fea8f">
      <Terms xmlns="http://schemas.microsoft.com/office/infopath/2007/PartnerControls"/>
    </c8e084d2a5f04a5cb79fee6c46318927>
    <mc0351cc2f3b4cc4affeee9eb8087a33 xmlns="b737707b-6908-4d05-aea3-5c651e9fea8f">
      <Terms xmlns="http://schemas.microsoft.com/office/infopath/2007/PartnerControls"/>
    </mc0351cc2f3b4cc4affeee9eb8087a33>
    <h6c8f40b321c494b82b29a7882cd3dda xmlns="b737707b-6908-4d05-aea3-5c651e9fea8f">
      <Terms xmlns="http://schemas.microsoft.com/office/infopath/2007/PartnerControls"/>
    </h6c8f40b321c494b82b29a7882cd3dda>
  </documentManagement>
</p:properties>
</file>

<file path=customXml/itemProps1.xml><?xml version="1.0" encoding="utf-8"?>
<ds:datastoreItem xmlns:ds="http://schemas.openxmlformats.org/officeDocument/2006/customXml" ds:itemID="{6B19F098-BFB3-4553-AFAA-F92C90039E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37707b-6908-4d05-aea3-5c651e9fea8f"/>
    <ds:schemaRef ds:uri="ffd7bd26-48e5-4eea-8cb3-c3381c24a2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B35CDF6-BDEA-474E-92D1-C9EDFE389B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081062-012A-46EB-A677-1841306C9C8E}">
  <ds:schemaRefs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ffd7bd26-48e5-4eea-8cb3-c3381c24a21b"/>
    <ds:schemaRef ds:uri="http://schemas.microsoft.com/office/infopath/2007/PartnerControls"/>
    <ds:schemaRef ds:uri="http://schemas.openxmlformats.org/package/2006/metadata/core-properties"/>
    <ds:schemaRef ds:uri="b737707b-6908-4d05-aea3-5c651e9fea8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30251</TotalTime>
  <Words>2196</Words>
  <Application>Microsoft Office PowerPoint</Application>
  <PresentationFormat>Widescreen</PresentationFormat>
  <Paragraphs>251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Aptos</vt:lpstr>
      <vt:lpstr>Arial</vt:lpstr>
      <vt:lpstr>Calibri</vt:lpstr>
      <vt:lpstr>Calibri (Body)</vt:lpstr>
      <vt:lpstr>Century Gothic</vt:lpstr>
      <vt:lpstr>Montserrat</vt:lpstr>
      <vt:lpstr>Segoe UI</vt:lpstr>
      <vt:lpstr>Symbol</vt:lpstr>
      <vt:lpstr>1_Main</vt:lpstr>
      <vt:lpstr>Custom Design</vt:lpstr>
      <vt:lpstr>2_Blue</vt:lpstr>
      <vt:lpstr>3_Orange</vt:lpstr>
      <vt:lpstr>4_Green</vt:lpstr>
      <vt:lpstr>5_Red</vt:lpstr>
      <vt:lpstr>Office Theme</vt:lpstr>
      <vt:lpstr>PowerPoint Presentation</vt:lpstr>
      <vt:lpstr>PowerPoint Presentation</vt:lpstr>
      <vt:lpstr>PowerPoint Presentation</vt:lpstr>
      <vt:lpstr>Benefits of A United Arts Fund</vt:lpstr>
      <vt:lpstr>UPAF’s National Leadership</vt:lpstr>
      <vt:lpstr>Our Impact on the Arts in Southeastern WI</vt:lpstr>
      <vt:lpstr>PowerPoint Presentation</vt:lpstr>
      <vt:lpstr>2026 Community Campaign  Goal: $9.5 Million</vt:lpstr>
      <vt:lpstr>Committee Role</vt:lpstr>
      <vt:lpstr>Amazing benefits with a gift to the 2026 UPAF Community Campaign!</vt:lpstr>
      <vt:lpstr>Promote UPAF SMART CARD </vt:lpstr>
      <vt:lpstr>Our Leadership Societies Celebrate our most Generous Supporters!</vt:lpstr>
      <vt:lpstr>UPAF Give &amp; Win Sweepstakes Prizes for New and Increased Gifts!</vt:lpstr>
      <vt:lpstr>UPAF Ride for the Arts, presented by Miller Lite</vt:lpstr>
      <vt:lpstr>Upcoming Events</vt:lpstr>
      <vt:lpstr>THANK YOU!!!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 Amb Training</dc:title>
  <dc:creator>Nick Swenor</dc:creator>
  <cp:lastModifiedBy>Jennifer Brockman</cp:lastModifiedBy>
  <cp:revision>4</cp:revision>
  <cp:lastPrinted>2026-01-13T18:02:38Z</cp:lastPrinted>
  <dcterms:created xsi:type="dcterms:W3CDTF">2021-03-22T15:29:02Z</dcterms:created>
  <dcterms:modified xsi:type="dcterms:W3CDTF">2026-02-05T18:19:03Z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0x01010097E4D8048A9C374B83556071D778DB0C</vt:lpwstr>
  </property>
  <property fmtid="{D5CDD505-2E9C-101B-9397-08002B2CF9AE}" pid="3" name="Letter Detail">
    <vt:lpwstr/>
  </property>
  <property fmtid="{D5CDD505-2E9C-101B-9397-08002B2CF9AE}" pid="4" name="Marketing Project: Team Member">
    <vt:lpwstr/>
  </property>
  <property fmtid="{D5CDD505-2E9C-101B-9397-08002B2CF9AE}" pid="5" name="Marketing Detail">
    <vt:lpwstr/>
  </property>
  <property fmtid="{D5CDD505-2E9C-101B-9397-08002B2CF9AE}" pid="6" name="Document Usage">
    <vt:lpwstr>411;#Workplace Giving|7cdaeb73-02e9-4702-8704-b656747aad27</vt:lpwstr>
  </property>
  <property fmtid="{D5CDD505-2E9C-101B-9397-08002B2CF9AE}" pid="7" name="Member Group">
    <vt:lpwstr/>
  </property>
  <property fmtid="{D5CDD505-2E9C-101B-9397-08002B2CF9AE}" pid="8" name="Newsletter Detail">
    <vt:lpwstr/>
  </property>
  <property fmtid="{D5CDD505-2E9C-101B-9397-08002B2CF9AE}" pid="9" name="MediaServiceImageTags">
    <vt:lpwstr/>
  </property>
  <property fmtid="{D5CDD505-2E9C-101B-9397-08002B2CF9AE}" pid="10" name="Other">
    <vt:lpwstr/>
  </property>
  <property fmtid="{D5CDD505-2E9C-101B-9397-08002B2CF9AE}" pid="11" name="Notes0">
    <vt:lpwstr>AMA</vt:lpwstr>
  </property>
  <property fmtid="{D5CDD505-2E9C-101B-9397-08002B2CF9AE}" pid="12" name="a9f864e4b95f4a0a8f111ba2f96a9717">
    <vt:lpwstr>Presentation|b051a20b-0871-4fe4-81bd-445086ce8869</vt:lpwstr>
  </property>
  <property fmtid="{D5CDD505-2E9C-101B-9397-08002B2CF9AE}" pid="13" name="nc1f899043544e13a01caec572c6ff3f">
    <vt:lpwstr>2023|5c09d9bf-e535-473e-b01d-ae0ef5ff86e7</vt:lpwstr>
  </property>
  <property fmtid="{D5CDD505-2E9C-101B-9397-08002B2CF9AE}" pid="14" name="Company Name">
    <vt:lpwstr>117;#General|b41c0689-1bb5-4344-b212-b98b263c73dd</vt:lpwstr>
  </property>
  <property fmtid="{D5CDD505-2E9C-101B-9397-08002B2CF9AE}" pid="15" name="CC">
    <vt:lpwstr/>
  </property>
  <property fmtid="{D5CDD505-2E9C-101B-9397-08002B2CF9AE}" pid="16" name="Member/Affiliate Group">
    <vt:lpwstr/>
  </property>
  <property fmtid="{D5CDD505-2E9C-101B-9397-08002B2CF9AE}" pid="17" name="Document_x0020_Usage">
    <vt:lpwstr>411;#Workplace Giving|7cdaeb73-02e9-4702-8704-b656747aad27</vt:lpwstr>
  </property>
  <property fmtid="{D5CDD505-2E9C-101B-9397-08002B2CF9AE}" pid="18" name="Member_x002f_Affiliate_x0020_Group">
    <vt:lpwstr/>
  </property>
  <property fmtid="{D5CDD505-2E9C-101B-9397-08002B2CF9AE}" pid="19" name="Company_x0020_Name">
    <vt:lpwstr>117;#General|b41c0689-1bb5-4344-b212-b98b263c73dd</vt:lpwstr>
  </property>
  <property fmtid="{D5CDD505-2E9C-101B-9397-08002B2CF9AE}" pid="20" name="Year">
    <vt:lpwstr>976;#2025|a827c0ff-6239-46bc-be1e-7e48418f24fc</vt:lpwstr>
  </property>
  <property fmtid="{D5CDD505-2E9C-101B-9397-08002B2CF9AE}" pid="21" name="Division">
    <vt:lpwstr>119;#General|7da68700-0811-4b38-849e-4365a43ef2c4</vt:lpwstr>
  </property>
  <property fmtid="{D5CDD505-2E9C-101B-9397-08002B2CF9AE}" pid="22" name="Development_x0020_Folder">
    <vt:lpwstr/>
  </property>
  <property fmtid="{D5CDD505-2E9C-101B-9397-08002B2CF9AE}" pid="23" name="Development Folder">
    <vt:lpwstr/>
  </property>
</Properties>
</file>