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912" r:id="rId6"/>
    <p:sldId id="262" r:id="rId7"/>
    <p:sldId id="278" r:id="rId8"/>
    <p:sldId id="913" r:id="rId9"/>
    <p:sldId id="259" r:id="rId10"/>
    <p:sldId id="876" r:id="rId11"/>
    <p:sldId id="867" r:id="rId12"/>
    <p:sldId id="275" r:id="rId13"/>
    <p:sldId id="868" r:id="rId14"/>
    <p:sldId id="889" r:id="rId15"/>
    <p:sldId id="869" r:id="rId16"/>
    <p:sldId id="908" r:id="rId17"/>
    <p:sldId id="909" r:id="rId18"/>
    <p:sldId id="910" r:id="rId19"/>
    <p:sldId id="871" r:id="rId20"/>
    <p:sldId id="911" r:id="rId21"/>
    <p:sldId id="905" r:id="rId22"/>
    <p:sldId id="765" r:id="rId23"/>
    <p:sldId id="872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F4394F-0A86-F262-4135-7C447A6D3DC5}" name="Jane Reardon" initials="JR" userId="S::jreardon@upaf.org::14b5c5a3-5b2d-419b-b595-b65092d68fd9" providerId="AD"/>
  <p188:author id="{3793CB5C-478A-9DB9-497B-4D05BAD84BFD}" name="Christine Hojnacki" initials="CH" userId="S::chojnacki@upaf.org::0ea468db-e9fc-465b-9126-6d7e96cdf2bc" providerId="AD"/>
  <p188:author id="{40F7A0FA-BDCD-7101-73E2-F70FF759E514}" name="Sue Connor" initials="SC" userId="S::sconnor@upaf.org::374acc9b-2af5-4bd5-85bd-a0f90d4b42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180"/>
    <a:srgbClr val="FFFFFF"/>
    <a:srgbClr val="26A9E0"/>
    <a:srgbClr val="EC921E"/>
    <a:srgbClr val="8CBF49"/>
    <a:srgbClr val="EC1C24"/>
    <a:srgbClr val="A5A5A5"/>
    <a:srgbClr val="FFD03B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6102F-20A1-49D7-8359-85183540F624}" v="6" dt="2025-03-31T17:41:52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80" autoAdjust="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Brostowitz" userId="9b6ad665-6bd0-4eb2-8e72-da0583287530" providerId="ADAL" clId="{4296102F-20A1-49D7-8359-85183540F624}"/>
    <pc:docChg chg="custSel addSld delSld modSld sldOrd">
      <pc:chgData name="Jennifer Brostowitz" userId="9b6ad665-6bd0-4eb2-8e72-da0583287530" providerId="ADAL" clId="{4296102F-20A1-49D7-8359-85183540F624}" dt="2025-03-31T18:48:43.334" v="49" actId="20577"/>
      <pc:docMkLst>
        <pc:docMk/>
      </pc:docMkLst>
      <pc:sldChg chg="modSp mod">
        <pc:chgData name="Jennifer Brostowitz" userId="9b6ad665-6bd0-4eb2-8e72-da0583287530" providerId="ADAL" clId="{4296102F-20A1-49D7-8359-85183540F624}" dt="2025-03-31T17:38:35.722" v="27" actId="20577"/>
        <pc:sldMkLst>
          <pc:docMk/>
          <pc:sldMk cId="1404169933" sldId="256"/>
        </pc:sldMkLst>
        <pc:spChg chg="mod">
          <ac:chgData name="Jennifer Brostowitz" userId="9b6ad665-6bd0-4eb2-8e72-da0583287530" providerId="ADAL" clId="{4296102F-20A1-49D7-8359-85183540F624}" dt="2025-03-31T17:38:35.722" v="27" actId="20577"/>
          <ac:spMkLst>
            <pc:docMk/>
            <pc:sldMk cId="1404169933" sldId="256"/>
            <ac:spMk id="2" creationId="{887F13B6-E91F-4201-BF0A-C093EB6FE08F}"/>
          </ac:spMkLst>
        </pc:spChg>
      </pc:sldChg>
      <pc:sldChg chg="mod modShow">
        <pc:chgData name="Jennifer Brostowitz" userId="9b6ad665-6bd0-4eb2-8e72-da0583287530" providerId="ADAL" clId="{4296102F-20A1-49D7-8359-85183540F624}" dt="2025-03-31T18:46:48.910" v="38" actId="729"/>
        <pc:sldMkLst>
          <pc:docMk/>
          <pc:sldMk cId="500854293" sldId="259"/>
        </pc:sldMkLst>
      </pc:sldChg>
      <pc:sldChg chg="ord modNotesTx">
        <pc:chgData name="Jennifer Brostowitz" userId="9b6ad665-6bd0-4eb2-8e72-da0583287530" providerId="ADAL" clId="{4296102F-20A1-49D7-8359-85183540F624}" dt="2025-03-31T18:46:32.885" v="36" actId="20577"/>
        <pc:sldMkLst>
          <pc:docMk/>
          <pc:sldMk cId="1103984547" sldId="262"/>
        </pc:sldMkLst>
      </pc:sldChg>
      <pc:sldChg chg="modNotesTx">
        <pc:chgData name="Jennifer Brostowitz" userId="9b6ad665-6bd0-4eb2-8e72-da0583287530" providerId="ADAL" clId="{4296102F-20A1-49D7-8359-85183540F624}" dt="2025-03-31T18:47:05.062" v="41" actId="20577"/>
        <pc:sldMkLst>
          <pc:docMk/>
          <pc:sldMk cId="3149305569" sldId="275"/>
        </pc:sldMkLst>
      </pc:sldChg>
      <pc:sldChg chg="del">
        <pc:chgData name="Jennifer Brostowitz" userId="9b6ad665-6bd0-4eb2-8e72-da0583287530" providerId="ADAL" clId="{4296102F-20A1-49D7-8359-85183540F624}" dt="2025-03-31T17:33:58.448" v="0" actId="47"/>
        <pc:sldMkLst>
          <pc:docMk/>
          <pc:sldMk cId="1880877437" sldId="277"/>
        </pc:sldMkLst>
      </pc:sldChg>
      <pc:sldChg chg="ord">
        <pc:chgData name="Jennifer Brostowitz" userId="9b6ad665-6bd0-4eb2-8e72-da0583287530" providerId="ADAL" clId="{4296102F-20A1-49D7-8359-85183540F624}" dt="2025-03-31T17:39:28.893" v="31"/>
        <pc:sldMkLst>
          <pc:docMk/>
          <pc:sldMk cId="429709719" sldId="278"/>
        </pc:sldMkLst>
      </pc:sldChg>
      <pc:sldChg chg="del">
        <pc:chgData name="Jennifer Brostowitz" userId="9b6ad665-6bd0-4eb2-8e72-da0583287530" providerId="ADAL" clId="{4296102F-20A1-49D7-8359-85183540F624}" dt="2025-03-31T17:33:59.692" v="1" actId="47"/>
        <pc:sldMkLst>
          <pc:docMk/>
          <pc:sldMk cId="2402877383" sldId="286"/>
        </pc:sldMkLst>
      </pc:sldChg>
      <pc:sldChg chg="del">
        <pc:chgData name="Jennifer Brostowitz" userId="9b6ad665-6bd0-4eb2-8e72-da0583287530" providerId="ADAL" clId="{4296102F-20A1-49D7-8359-85183540F624}" dt="2025-03-31T17:34:43.420" v="3" actId="47"/>
        <pc:sldMkLst>
          <pc:docMk/>
          <pc:sldMk cId="2997102910" sldId="344"/>
        </pc:sldMkLst>
      </pc:sldChg>
      <pc:sldChg chg="modSp add del mod ord modNotesTx">
        <pc:chgData name="Jennifer Brostowitz" userId="9b6ad665-6bd0-4eb2-8e72-da0583287530" providerId="ADAL" clId="{4296102F-20A1-49D7-8359-85183540F624}" dt="2025-03-31T18:48:00.393" v="46" actId="47"/>
        <pc:sldMkLst>
          <pc:docMk/>
          <pc:sldMk cId="720270092" sldId="763"/>
        </pc:sldMkLst>
        <pc:picChg chg="mod">
          <ac:chgData name="Jennifer Brostowitz" userId="9b6ad665-6bd0-4eb2-8e72-da0583287530" providerId="ADAL" clId="{4296102F-20A1-49D7-8359-85183540F624}" dt="2025-03-31T18:47:32.749" v="45" actId="1076"/>
          <ac:picMkLst>
            <pc:docMk/>
            <pc:sldMk cId="720270092" sldId="763"/>
            <ac:picMk id="12" creationId="{91FB45EA-90BB-4E40-A806-D85BE636A2EB}"/>
          </ac:picMkLst>
        </pc:picChg>
      </pc:sldChg>
      <pc:sldChg chg="delSp modSp add mod delDesignElem">
        <pc:chgData name="Jennifer Brostowitz" userId="9b6ad665-6bd0-4eb2-8e72-da0583287530" providerId="ADAL" clId="{4296102F-20A1-49D7-8359-85183540F624}" dt="2025-03-31T17:35:09.715" v="7" actId="478"/>
        <pc:sldMkLst>
          <pc:docMk/>
          <pc:sldMk cId="642382262" sldId="765"/>
        </pc:sldMkLst>
        <pc:spChg chg="del mod">
          <ac:chgData name="Jennifer Brostowitz" userId="9b6ad665-6bd0-4eb2-8e72-da0583287530" providerId="ADAL" clId="{4296102F-20A1-49D7-8359-85183540F624}" dt="2025-03-31T17:35:09.715" v="7" actId="478"/>
          <ac:spMkLst>
            <pc:docMk/>
            <pc:sldMk cId="642382262" sldId="765"/>
            <ac:spMk id="4" creationId="{C4E5C081-D63D-0861-F211-75570E5F10F2}"/>
          </ac:spMkLst>
        </pc:spChg>
        <pc:cxnChg chg="del">
          <ac:chgData name="Jennifer Brostowitz" userId="9b6ad665-6bd0-4eb2-8e72-da0583287530" providerId="ADAL" clId="{4296102F-20A1-49D7-8359-85183540F624}" dt="2025-03-31T17:35:04.123" v="5"/>
          <ac:cxnSpMkLst>
            <pc:docMk/>
            <pc:sldMk cId="642382262" sldId="765"/>
            <ac:cxnSpMk id="12" creationId="{60188E89-AF78-40F6-B787-E9BD9C625686}"/>
          </ac:cxnSpMkLst>
        </pc:cxnChg>
      </pc:sldChg>
      <pc:sldChg chg="modNotesTx">
        <pc:chgData name="Jennifer Brostowitz" userId="9b6ad665-6bd0-4eb2-8e72-da0583287530" providerId="ADAL" clId="{4296102F-20A1-49D7-8359-85183540F624}" dt="2025-03-31T18:47:02.007" v="40" actId="20577"/>
        <pc:sldMkLst>
          <pc:docMk/>
          <pc:sldMk cId="70467078" sldId="867"/>
        </pc:sldMkLst>
      </pc:sldChg>
      <pc:sldChg chg="add modNotesTx">
        <pc:chgData name="Jennifer Brostowitz" userId="9b6ad665-6bd0-4eb2-8e72-da0583287530" providerId="ADAL" clId="{4296102F-20A1-49D7-8359-85183540F624}" dt="2025-03-31T18:48:34.372" v="48" actId="20577"/>
        <pc:sldMkLst>
          <pc:docMk/>
          <pc:sldMk cId="1936810862" sldId="871"/>
        </pc:sldMkLst>
      </pc:sldChg>
      <pc:sldChg chg="ord">
        <pc:chgData name="Jennifer Brostowitz" userId="9b6ad665-6bd0-4eb2-8e72-da0583287530" providerId="ADAL" clId="{4296102F-20A1-49D7-8359-85183540F624}" dt="2025-03-31T17:36:27.575" v="10"/>
        <pc:sldMkLst>
          <pc:docMk/>
          <pc:sldMk cId="219163913" sldId="872"/>
        </pc:sldMkLst>
      </pc:sldChg>
      <pc:sldChg chg="modSp add mod modNotesTx">
        <pc:chgData name="Jennifer Brostowitz" userId="9b6ad665-6bd0-4eb2-8e72-da0583287530" providerId="ADAL" clId="{4296102F-20A1-49D7-8359-85183540F624}" dt="2025-03-31T18:46:58.547" v="39" actId="20577"/>
        <pc:sldMkLst>
          <pc:docMk/>
          <pc:sldMk cId="842100433" sldId="876"/>
        </pc:sldMkLst>
        <pc:spChg chg="mod">
          <ac:chgData name="Jennifer Brostowitz" userId="9b6ad665-6bd0-4eb2-8e72-da0583287530" providerId="ADAL" clId="{4296102F-20A1-49D7-8359-85183540F624}" dt="2025-03-31T17:38:22.378" v="26" actId="20577"/>
          <ac:spMkLst>
            <pc:docMk/>
            <pc:sldMk cId="842100433" sldId="876"/>
            <ac:spMk id="6" creationId="{AB46C6E9-8ECC-CB7B-0151-94403BCC1782}"/>
          </ac:spMkLst>
        </pc:spChg>
      </pc:sldChg>
      <pc:sldChg chg="modSp add del mod ord">
        <pc:chgData name="Jennifer Brostowitz" userId="9b6ad665-6bd0-4eb2-8e72-da0583287530" providerId="ADAL" clId="{4296102F-20A1-49D7-8359-85183540F624}" dt="2025-03-31T18:48:14.269" v="47" actId="47"/>
        <pc:sldMkLst>
          <pc:docMk/>
          <pc:sldMk cId="1877399545" sldId="887"/>
        </pc:sldMkLst>
        <pc:spChg chg="mod">
          <ac:chgData name="Jennifer Brostowitz" userId="9b6ad665-6bd0-4eb2-8e72-da0583287530" providerId="ADAL" clId="{4296102F-20A1-49D7-8359-85183540F624}" dt="2025-03-31T17:36:44.866" v="12" actId="27636"/>
          <ac:spMkLst>
            <pc:docMk/>
            <pc:sldMk cId="1877399545" sldId="887"/>
            <ac:spMk id="2" creationId="{4B0063D4-5018-69A0-E294-71FD73A5E97B}"/>
          </ac:spMkLst>
        </pc:spChg>
      </pc:sldChg>
      <pc:sldChg chg="add modNotesTx">
        <pc:chgData name="Jennifer Brostowitz" userId="9b6ad665-6bd0-4eb2-8e72-da0583287530" providerId="ADAL" clId="{4296102F-20A1-49D7-8359-85183540F624}" dt="2025-03-31T18:47:11.187" v="42" actId="20577"/>
        <pc:sldMkLst>
          <pc:docMk/>
          <pc:sldMk cId="1923013842" sldId="889"/>
        </pc:sldMkLst>
      </pc:sldChg>
      <pc:sldChg chg="del">
        <pc:chgData name="Jennifer Brostowitz" userId="9b6ad665-6bd0-4eb2-8e72-da0583287530" providerId="ADAL" clId="{4296102F-20A1-49D7-8359-85183540F624}" dt="2025-03-31T17:34:33.124" v="2" actId="47"/>
        <pc:sldMkLst>
          <pc:docMk/>
          <pc:sldMk cId="2388576814" sldId="904"/>
        </pc:sldMkLst>
      </pc:sldChg>
      <pc:sldChg chg="add modNotesTx">
        <pc:chgData name="Jennifer Brostowitz" userId="9b6ad665-6bd0-4eb2-8e72-da0583287530" providerId="ADAL" clId="{4296102F-20A1-49D7-8359-85183540F624}" dt="2025-03-31T18:48:43.334" v="49" actId="20577"/>
        <pc:sldMkLst>
          <pc:docMk/>
          <pc:sldMk cId="1436404627" sldId="911"/>
        </pc:sldMkLst>
      </pc:sldChg>
      <pc:sldChg chg="add modNotesTx">
        <pc:chgData name="Jennifer Brostowitz" userId="9b6ad665-6bd0-4eb2-8e72-da0583287530" providerId="ADAL" clId="{4296102F-20A1-49D7-8359-85183540F624}" dt="2025-03-31T18:27:45.258" v="35" actId="6549"/>
        <pc:sldMkLst>
          <pc:docMk/>
          <pc:sldMk cId="4172799747" sldId="912"/>
        </pc:sldMkLst>
      </pc:sldChg>
      <pc:sldChg chg="add modNotesTx">
        <pc:chgData name="Jennifer Brostowitz" userId="9b6ad665-6bd0-4eb2-8e72-da0583287530" providerId="ADAL" clId="{4296102F-20A1-49D7-8359-85183540F624}" dt="2025-03-31T18:46:40.706" v="37" actId="20577"/>
        <pc:sldMkLst>
          <pc:docMk/>
          <pc:sldMk cId="2426569137" sldId="913"/>
        </pc:sldMkLst>
      </pc:sldChg>
      <pc:sldMasterChg chg="delSldLayout">
        <pc:chgData name="Jennifer Brostowitz" userId="9b6ad665-6bd0-4eb2-8e72-da0583287530" providerId="ADAL" clId="{4296102F-20A1-49D7-8359-85183540F624}" dt="2025-03-31T18:48:00.393" v="46" actId="47"/>
        <pc:sldMasterMkLst>
          <pc:docMk/>
          <pc:sldMasterMk cId="3888603884" sldId="2147483648"/>
        </pc:sldMasterMkLst>
        <pc:sldLayoutChg chg="del">
          <pc:chgData name="Jennifer Brostowitz" userId="9b6ad665-6bd0-4eb2-8e72-da0583287530" providerId="ADAL" clId="{4296102F-20A1-49D7-8359-85183540F624}" dt="2025-03-31T18:48:00.393" v="46" actId="47"/>
          <pc:sldLayoutMkLst>
            <pc:docMk/>
            <pc:sldMasterMk cId="3888603884" sldId="2147483648"/>
            <pc:sldLayoutMk cId="2448979787" sldId="214748365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35EFF-E1F7-4A2E-B043-86CA590C8FC1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1F3789-88B2-46CF-8D1F-5B803B8D06BF}">
      <dgm:prSet custT="1"/>
      <dgm:spPr>
        <a:solidFill>
          <a:srgbClr val="EC1C24"/>
        </a:solidFill>
      </dgm:spPr>
      <dgm:t>
        <a:bodyPr/>
        <a:lstStyle/>
        <a:p>
          <a:r>
            <a:rPr lang="en-US" sz="6600" b="1">
              <a:solidFill>
                <a:schemeClr val="bg1"/>
              </a:solidFill>
            </a:rPr>
            <a:t>$3.52 </a:t>
          </a:r>
          <a:r>
            <a:rPr lang="en-US" sz="3600" b="1">
              <a:solidFill>
                <a:schemeClr val="bg1"/>
              </a:solidFill>
            </a:rPr>
            <a:t>per capita </a:t>
          </a:r>
          <a:r>
            <a:rPr lang="en-US" sz="3500">
              <a:solidFill>
                <a:schemeClr val="bg1"/>
              </a:solidFill>
            </a:rPr>
            <a:t>funding in 2024</a:t>
          </a:r>
        </a:p>
      </dgm:t>
    </dgm:pt>
    <dgm:pt modelId="{5876DC7F-0474-4FBD-8980-BA9E98F962DD}" type="parTrans" cxnId="{B406D91C-A090-4B4E-9BF4-B138E295EC6E}">
      <dgm:prSet/>
      <dgm:spPr/>
      <dgm:t>
        <a:bodyPr/>
        <a:lstStyle/>
        <a:p>
          <a:endParaRPr lang="en-US"/>
        </a:p>
      </dgm:t>
    </dgm:pt>
    <dgm:pt modelId="{0FAE118C-4E37-45D9-824E-07A2FCF7682B}" type="sibTrans" cxnId="{B406D91C-A090-4B4E-9BF4-B138E295EC6E}">
      <dgm:prSet/>
      <dgm:spPr/>
      <dgm:t>
        <a:bodyPr/>
        <a:lstStyle/>
        <a:p>
          <a:endParaRPr lang="en-US"/>
        </a:p>
      </dgm:t>
    </dgm:pt>
    <dgm:pt modelId="{FBC44AA6-B423-4D11-9765-AAC5091B664F}">
      <dgm:prSet custT="1"/>
      <dgm:spPr>
        <a:solidFill>
          <a:srgbClr val="8CBF49"/>
        </a:solidFill>
      </dgm:spPr>
      <dgm:t>
        <a:bodyPr/>
        <a:lstStyle/>
        <a:p>
          <a:r>
            <a:rPr lang="en-US" sz="6000" b="1">
              <a:solidFill>
                <a:schemeClr val="bg1"/>
              </a:solidFill>
            </a:rPr>
            <a:t>$388+ </a:t>
          </a:r>
          <a:r>
            <a:rPr lang="en-US" sz="5400" b="1">
              <a:solidFill>
                <a:schemeClr val="bg1"/>
              </a:solidFill>
            </a:rPr>
            <a:t>million</a:t>
          </a:r>
          <a:r>
            <a:rPr lang="en-US" sz="4400" b="1">
              <a:solidFill>
                <a:schemeClr val="bg1"/>
              </a:solidFill>
            </a:rPr>
            <a:t> </a:t>
          </a:r>
          <a:r>
            <a:rPr lang="en-US" sz="2800">
              <a:solidFill>
                <a:schemeClr val="bg1"/>
              </a:solidFill>
            </a:rPr>
            <a:t>raised to date </a:t>
          </a:r>
        </a:p>
      </dgm:t>
    </dgm:pt>
    <dgm:pt modelId="{551B3A17-753D-4E18-BD7F-FBFA3A2FD59C}" type="sibTrans" cxnId="{1B4E23C8-BFAB-4F84-B9F9-C654567F3804}">
      <dgm:prSet/>
      <dgm:spPr/>
      <dgm:t>
        <a:bodyPr/>
        <a:lstStyle/>
        <a:p>
          <a:endParaRPr lang="en-US"/>
        </a:p>
      </dgm:t>
    </dgm:pt>
    <dgm:pt modelId="{3B263C67-2B0B-4A4D-A945-12A5233F446E}" type="parTrans" cxnId="{1B4E23C8-BFAB-4F84-B9F9-C654567F3804}">
      <dgm:prSet/>
      <dgm:spPr/>
      <dgm:t>
        <a:bodyPr/>
        <a:lstStyle/>
        <a:p>
          <a:endParaRPr lang="en-US"/>
        </a:p>
      </dgm:t>
    </dgm:pt>
    <dgm:pt modelId="{FF3E9716-0CF6-4DCD-BA9C-E7750BEBCA05}">
      <dgm:prSet phldrT="[Text]" custT="1"/>
      <dgm:spPr>
        <a:solidFill>
          <a:srgbClr val="26A9E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000" b="1">
              <a:solidFill>
                <a:schemeClr val="bg1"/>
              </a:solidFill>
            </a:rPr>
            <a:t>Largest</a:t>
          </a:r>
          <a:r>
            <a:rPr lang="en-US" sz="2800" b="1">
              <a:solidFill>
                <a:schemeClr val="bg1"/>
              </a:solidFill>
            </a:rPr>
            <a:t> </a:t>
          </a:r>
          <a:r>
            <a:rPr lang="en-US" sz="3200" b="1">
              <a:solidFill>
                <a:schemeClr val="bg1"/>
              </a:solidFill>
            </a:rPr>
            <a:t>united fund </a:t>
          </a:r>
          <a:endParaRPr lang="en-US" sz="2800" b="1">
            <a:solidFill>
              <a:schemeClr val="bg1"/>
            </a:solidFill>
          </a:endParaRPr>
        </a:p>
        <a:p>
          <a:pPr>
            <a:spcAft>
              <a:spcPct val="35000"/>
            </a:spcAft>
          </a:pPr>
          <a:r>
            <a:rPr lang="en-US" sz="2800">
              <a:solidFill>
                <a:schemeClr val="bg1"/>
              </a:solidFill>
            </a:rPr>
            <a:t>for the performing arts</a:t>
          </a:r>
        </a:p>
      </dgm:t>
    </dgm:pt>
    <dgm:pt modelId="{BB53724F-DA43-4556-87C5-2BE4CF88D1E1}" type="sibTrans" cxnId="{24871BDA-112B-41C2-B622-4E72C351C764}">
      <dgm:prSet/>
      <dgm:spPr/>
      <dgm:t>
        <a:bodyPr/>
        <a:lstStyle/>
        <a:p>
          <a:endParaRPr lang="en-US"/>
        </a:p>
      </dgm:t>
    </dgm:pt>
    <dgm:pt modelId="{2625E2D2-60AF-4ACB-9236-7BB3343D0922}" type="parTrans" cxnId="{24871BDA-112B-41C2-B622-4E72C351C764}">
      <dgm:prSet/>
      <dgm:spPr/>
      <dgm:t>
        <a:bodyPr/>
        <a:lstStyle/>
        <a:p>
          <a:endParaRPr lang="en-US"/>
        </a:p>
      </dgm:t>
    </dgm:pt>
    <dgm:pt modelId="{68496B7A-2E81-4B5F-B365-9F56D5D60E03}">
      <dgm:prSet custT="1"/>
      <dgm:spPr>
        <a:solidFill>
          <a:srgbClr val="EC921E"/>
        </a:solidFill>
      </dgm:spPr>
      <dgm:t>
        <a:bodyPr/>
        <a:lstStyle/>
        <a:p>
          <a:r>
            <a:rPr lang="en-US" sz="4800" b="1">
              <a:solidFill>
                <a:schemeClr val="bg1"/>
              </a:solidFill>
            </a:rPr>
            <a:t>Largest annual</a:t>
          </a:r>
          <a:r>
            <a:rPr lang="en-US" sz="3200" b="1">
              <a:solidFill>
                <a:schemeClr val="bg1"/>
              </a:solidFill>
            </a:rPr>
            <a:t> </a:t>
          </a:r>
          <a:r>
            <a:rPr lang="en-US" sz="3400" b="1">
              <a:solidFill>
                <a:schemeClr val="bg1"/>
              </a:solidFill>
            </a:rPr>
            <a:t>supporter</a:t>
          </a:r>
          <a:r>
            <a:rPr lang="en-US" sz="3200" b="1">
              <a:solidFill>
                <a:schemeClr val="bg1"/>
              </a:solidFill>
            </a:rPr>
            <a:t> </a:t>
          </a:r>
          <a:r>
            <a:rPr lang="en-US" sz="2800">
              <a:solidFill>
                <a:schemeClr val="bg1"/>
              </a:solidFill>
            </a:rPr>
            <a:t>to 14 groups</a:t>
          </a:r>
        </a:p>
      </dgm:t>
    </dgm:pt>
    <dgm:pt modelId="{AD908820-FFC7-4F67-952E-D16F9CCCF0A5}" type="sibTrans" cxnId="{0D9068B5-DFF6-4974-BDB3-E03D71F950BA}">
      <dgm:prSet/>
      <dgm:spPr/>
      <dgm:t>
        <a:bodyPr/>
        <a:lstStyle/>
        <a:p>
          <a:endParaRPr lang="en-US"/>
        </a:p>
      </dgm:t>
    </dgm:pt>
    <dgm:pt modelId="{ABBFA2B9-333E-45AC-BB20-BD83A959E6C5}" type="parTrans" cxnId="{0D9068B5-DFF6-4974-BDB3-E03D71F950BA}">
      <dgm:prSet/>
      <dgm:spPr/>
      <dgm:t>
        <a:bodyPr/>
        <a:lstStyle/>
        <a:p>
          <a:endParaRPr lang="en-US"/>
        </a:p>
      </dgm:t>
    </dgm:pt>
    <dgm:pt modelId="{10125E78-1722-4B5B-BCF7-55547C44B963}" type="pres">
      <dgm:prSet presAssocID="{52B35EFF-E1F7-4A2E-B043-86CA590C8FC1}" presName="Name0" presStyleCnt="0">
        <dgm:presLayoutVars>
          <dgm:dir/>
          <dgm:resizeHandles val="exact"/>
        </dgm:presLayoutVars>
      </dgm:prSet>
      <dgm:spPr/>
    </dgm:pt>
    <dgm:pt modelId="{2333D71D-DACF-4F53-8C8B-8FB8D70EADD1}" type="pres">
      <dgm:prSet presAssocID="{FF3E9716-0CF6-4DCD-BA9C-E7750BEBCA05}" presName="Name5" presStyleLbl="vennNode1" presStyleIdx="0" presStyleCnt="4">
        <dgm:presLayoutVars>
          <dgm:bulletEnabled val="1"/>
        </dgm:presLayoutVars>
      </dgm:prSet>
      <dgm:spPr/>
    </dgm:pt>
    <dgm:pt modelId="{1C4DE880-B910-4047-A5C5-E69A8B68B60E}" type="pres">
      <dgm:prSet presAssocID="{BB53724F-DA43-4556-87C5-2BE4CF88D1E1}" presName="space" presStyleCnt="0"/>
      <dgm:spPr/>
    </dgm:pt>
    <dgm:pt modelId="{66880B20-5E74-4D23-B104-EA62CA1FFB8C}" type="pres">
      <dgm:prSet presAssocID="{FBC44AA6-B423-4D11-9765-AAC5091B664F}" presName="Name5" presStyleLbl="vennNode1" presStyleIdx="1" presStyleCnt="4">
        <dgm:presLayoutVars>
          <dgm:bulletEnabled val="1"/>
        </dgm:presLayoutVars>
      </dgm:prSet>
      <dgm:spPr/>
    </dgm:pt>
    <dgm:pt modelId="{1A698A10-D03B-40F2-8C47-D4AA24C54E27}" type="pres">
      <dgm:prSet presAssocID="{551B3A17-753D-4E18-BD7F-FBFA3A2FD59C}" presName="space" presStyleCnt="0"/>
      <dgm:spPr/>
    </dgm:pt>
    <dgm:pt modelId="{2B775610-21CC-4601-A500-C06880DC72F9}" type="pres">
      <dgm:prSet presAssocID="{68496B7A-2E81-4B5F-B365-9F56D5D60E03}" presName="Name5" presStyleLbl="vennNode1" presStyleIdx="2" presStyleCnt="4">
        <dgm:presLayoutVars>
          <dgm:bulletEnabled val="1"/>
        </dgm:presLayoutVars>
      </dgm:prSet>
      <dgm:spPr/>
    </dgm:pt>
    <dgm:pt modelId="{A385F08A-7048-4AAB-AE34-2CFABF8CA7C3}" type="pres">
      <dgm:prSet presAssocID="{AD908820-FFC7-4F67-952E-D16F9CCCF0A5}" presName="space" presStyleCnt="0"/>
      <dgm:spPr/>
    </dgm:pt>
    <dgm:pt modelId="{3AA6819B-23CD-4753-910B-E7AAE4DE81B4}" type="pres">
      <dgm:prSet presAssocID="{E61F3789-88B2-46CF-8D1F-5B803B8D06BF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59F5C0D-0CAF-4E28-8539-3086BA4F96D4}" type="presOf" srcId="{E61F3789-88B2-46CF-8D1F-5B803B8D06BF}" destId="{3AA6819B-23CD-4753-910B-E7AAE4DE81B4}" srcOrd="0" destOrd="0" presId="urn:microsoft.com/office/officeart/2005/8/layout/venn3"/>
    <dgm:cxn modelId="{19539514-B9A2-410F-AF0A-95A612295B91}" type="presOf" srcId="{FF3E9716-0CF6-4DCD-BA9C-E7750BEBCA05}" destId="{2333D71D-DACF-4F53-8C8B-8FB8D70EADD1}" srcOrd="0" destOrd="0" presId="urn:microsoft.com/office/officeart/2005/8/layout/venn3"/>
    <dgm:cxn modelId="{B406D91C-A090-4B4E-9BF4-B138E295EC6E}" srcId="{52B35EFF-E1F7-4A2E-B043-86CA590C8FC1}" destId="{E61F3789-88B2-46CF-8D1F-5B803B8D06BF}" srcOrd="3" destOrd="0" parTransId="{5876DC7F-0474-4FBD-8980-BA9E98F962DD}" sibTransId="{0FAE118C-4E37-45D9-824E-07A2FCF7682B}"/>
    <dgm:cxn modelId="{18BC19A7-F51D-4C46-94D7-28C0456C31B9}" type="presOf" srcId="{68496B7A-2E81-4B5F-B365-9F56D5D60E03}" destId="{2B775610-21CC-4601-A500-C06880DC72F9}" srcOrd="0" destOrd="0" presId="urn:microsoft.com/office/officeart/2005/8/layout/venn3"/>
    <dgm:cxn modelId="{0D9068B5-DFF6-4974-BDB3-E03D71F950BA}" srcId="{52B35EFF-E1F7-4A2E-B043-86CA590C8FC1}" destId="{68496B7A-2E81-4B5F-B365-9F56D5D60E03}" srcOrd="2" destOrd="0" parTransId="{ABBFA2B9-333E-45AC-BB20-BD83A959E6C5}" sibTransId="{AD908820-FFC7-4F67-952E-D16F9CCCF0A5}"/>
    <dgm:cxn modelId="{1B4E23C8-BFAB-4F84-B9F9-C654567F3804}" srcId="{52B35EFF-E1F7-4A2E-B043-86CA590C8FC1}" destId="{FBC44AA6-B423-4D11-9765-AAC5091B664F}" srcOrd="1" destOrd="0" parTransId="{3B263C67-2B0B-4A4D-A945-12A5233F446E}" sibTransId="{551B3A17-753D-4E18-BD7F-FBFA3A2FD59C}"/>
    <dgm:cxn modelId="{BD6537CF-CBBB-4C4F-B801-6EC116EBFE71}" type="presOf" srcId="{FBC44AA6-B423-4D11-9765-AAC5091B664F}" destId="{66880B20-5E74-4D23-B104-EA62CA1FFB8C}" srcOrd="0" destOrd="0" presId="urn:microsoft.com/office/officeart/2005/8/layout/venn3"/>
    <dgm:cxn modelId="{7BDE47D2-6935-4EA8-BA79-9C0781AF574F}" type="presOf" srcId="{52B35EFF-E1F7-4A2E-B043-86CA590C8FC1}" destId="{10125E78-1722-4B5B-BCF7-55547C44B963}" srcOrd="0" destOrd="0" presId="urn:microsoft.com/office/officeart/2005/8/layout/venn3"/>
    <dgm:cxn modelId="{24871BDA-112B-41C2-B622-4E72C351C764}" srcId="{52B35EFF-E1F7-4A2E-B043-86CA590C8FC1}" destId="{FF3E9716-0CF6-4DCD-BA9C-E7750BEBCA05}" srcOrd="0" destOrd="0" parTransId="{2625E2D2-60AF-4ACB-9236-7BB3343D0922}" sibTransId="{BB53724F-DA43-4556-87C5-2BE4CF88D1E1}"/>
    <dgm:cxn modelId="{BD9BE2E4-4185-4B06-8A79-A8C2D2271A93}" type="presParOf" srcId="{10125E78-1722-4B5B-BCF7-55547C44B963}" destId="{2333D71D-DACF-4F53-8C8B-8FB8D70EADD1}" srcOrd="0" destOrd="0" presId="urn:microsoft.com/office/officeart/2005/8/layout/venn3"/>
    <dgm:cxn modelId="{765FBFDB-D611-49F5-939B-C580C49F04CC}" type="presParOf" srcId="{10125E78-1722-4B5B-BCF7-55547C44B963}" destId="{1C4DE880-B910-4047-A5C5-E69A8B68B60E}" srcOrd="1" destOrd="0" presId="urn:microsoft.com/office/officeart/2005/8/layout/venn3"/>
    <dgm:cxn modelId="{1AD6C3B5-20CD-4D6F-BA6B-DBA0FD209885}" type="presParOf" srcId="{10125E78-1722-4B5B-BCF7-55547C44B963}" destId="{66880B20-5E74-4D23-B104-EA62CA1FFB8C}" srcOrd="2" destOrd="0" presId="urn:microsoft.com/office/officeart/2005/8/layout/venn3"/>
    <dgm:cxn modelId="{560D8123-E025-4C9F-9667-B09C8C27D61D}" type="presParOf" srcId="{10125E78-1722-4B5B-BCF7-55547C44B963}" destId="{1A698A10-D03B-40F2-8C47-D4AA24C54E27}" srcOrd="3" destOrd="0" presId="urn:microsoft.com/office/officeart/2005/8/layout/venn3"/>
    <dgm:cxn modelId="{A968F826-F00D-4D2C-B935-BDC17CE301F4}" type="presParOf" srcId="{10125E78-1722-4B5B-BCF7-55547C44B963}" destId="{2B775610-21CC-4601-A500-C06880DC72F9}" srcOrd="4" destOrd="0" presId="urn:microsoft.com/office/officeart/2005/8/layout/venn3"/>
    <dgm:cxn modelId="{F2130392-119E-4C80-887D-02EC65F03571}" type="presParOf" srcId="{10125E78-1722-4B5B-BCF7-55547C44B963}" destId="{A385F08A-7048-4AAB-AE34-2CFABF8CA7C3}" srcOrd="5" destOrd="0" presId="urn:microsoft.com/office/officeart/2005/8/layout/venn3"/>
    <dgm:cxn modelId="{7DC68925-D860-4FB9-A9E9-7511357AE678}" type="presParOf" srcId="{10125E78-1722-4B5B-BCF7-55547C44B963}" destId="{3AA6819B-23CD-4753-910B-E7AAE4DE81B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7F39F-11B3-41E0-81A0-FB69F6A7F01B}" type="doc">
      <dgm:prSet loTypeId="urn:microsoft.com/office/officeart/2005/8/layout/process4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08AFFCE-DFCC-49DD-869F-6632C5D2E4FD}">
      <dgm:prSet/>
      <dgm:spPr>
        <a:solidFill>
          <a:srgbClr val="26A9E0"/>
        </a:solidFill>
        <a:ln>
          <a:noFill/>
        </a:ln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Our vision</a:t>
          </a:r>
          <a:r>
            <a:rPr lang="en-US">
              <a:solidFill>
                <a:schemeClr val="bg1"/>
              </a:solidFill>
            </a:rPr>
            <a:t>:</a:t>
          </a:r>
        </a:p>
        <a:p>
          <a:r>
            <a:rPr lang="en-US">
              <a:solidFill>
                <a:schemeClr val="bg1"/>
              </a:solidFill>
            </a:rPr>
            <a:t>Shaping a diverse, vibrant and sustainable cultural life for all.</a:t>
          </a:r>
        </a:p>
      </dgm:t>
    </dgm:pt>
    <dgm:pt modelId="{25302F79-DA33-4868-90FD-381292544FA2}" type="parTrans" cxnId="{F6AAE2FD-4379-4F09-9BEA-EEBFD92C17FD}">
      <dgm:prSet/>
      <dgm:spPr/>
      <dgm:t>
        <a:bodyPr/>
        <a:lstStyle/>
        <a:p>
          <a:endParaRPr lang="en-US"/>
        </a:p>
      </dgm:t>
    </dgm:pt>
    <dgm:pt modelId="{DD50CBEA-8621-412B-8230-6580BD7AA0FC}" type="sibTrans" cxnId="{F6AAE2FD-4379-4F09-9BEA-EEBFD92C17FD}">
      <dgm:prSet/>
      <dgm:spPr/>
      <dgm:t>
        <a:bodyPr/>
        <a:lstStyle/>
        <a:p>
          <a:endParaRPr lang="en-US"/>
        </a:p>
      </dgm:t>
    </dgm:pt>
    <dgm:pt modelId="{19B4FBE3-001B-4EBB-80D7-E5CF2EC23066}">
      <dgm:prSet/>
      <dgm:spPr>
        <a:solidFill>
          <a:srgbClr val="126180"/>
        </a:solidFill>
        <a:ln>
          <a:noFill/>
        </a:ln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Our three-part mission is to:</a:t>
          </a:r>
        </a:p>
      </dgm:t>
    </dgm:pt>
    <dgm:pt modelId="{D8DC8A36-4546-494A-B1F0-51E937AF0093}" type="parTrans" cxnId="{BB9DF077-B5D8-4348-B19C-5019840BBD42}">
      <dgm:prSet/>
      <dgm:spPr/>
      <dgm:t>
        <a:bodyPr/>
        <a:lstStyle/>
        <a:p>
          <a:endParaRPr lang="en-US"/>
        </a:p>
      </dgm:t>
    </dgm:pt>
    <dgm:pt modelId="{F9DCB943-5643-4E49-839A-4D5424B1B629}" type="sibTrans" cxnId="{BB9DF077-B5D8-4348-B19C-5019840BBD42}">
      <dgm:prSet/>
      <dgm:spPr/>
      <dgm:t>
        <a:bodyPr/>
        <a:lstStyle/>
        <a:p>
          <a:endParaRPr lang="en-US"/>
        </a:p>
      </dgm:t>
    </dgm:pt>
    <dgm:pt modelId="{FEBF4E04-75E4-4794-BA57-25EC067CE955}">
      <dgm:prSet/>
      <dgm:spPr>
        <a:solidFill>
          <a:srgbClr val="8CBF49">
            <a:alpha val="90000"/>
          </a:srgb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Raise much-needed funds to ensure entertainment excellence</a:t>
          </a:r>
        </a:p>
      </dgm:t>
    </dgm:pt>
    <dgm:pt modelId="{164E53AD-5C49-4456-9A0F-2AC18A988089}" type="parTrans" cxnId="{9FCD7C73-24B4-48A5-8F81-B98108FCC125}">
      <dgm:prSet/>
      <dgm:spPr/>
      <dgm:t>
        <a:bodyPr/>
        <a:lstStyle/>
        <a:p>
          <a:endParaRPr lang="en-US"/>
        </a:p>
      </dgm:t>
    </dgm:pt>
    <dgm:pt modelId="{97ABCAFE-1C0A-4CE5-BBF0-D20930DDDEC3}" type="sibTrans" cxnId="{9FCD7C73-24B4-48A5-8F81-B98108FCC125}">
      <dgm:prSet/>
      <dgm:spPr/>
      <dgm:t>
        <a:bodyPr/>
        <a:lstStyle/>
        <a:p>
          <a:endParaRPr lang="en-US"/>
        </a:p>
      </dgm:t>
    </dgm:pt>
    <dgm:pt modelId="{2069B55C-A606-4234-A438-354D1FFB2E17}">
      <dgm:prSet/>
      <dgm:spPr>
        <a:solidFill>
          <a:srgbClr val="EC921E"/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Promote the performing arts as a regional asset</a:t>
          </a:r>
        </a:p>
      </dgm:t>
    </dgm:pt>
    <dgm:pt modelId="{ECF9EDDE-BEBD-44EE-B718-3504A4E01AE1}" type="parTrans" cxnId="{66DD9490-E4B6-4AF8-B748-D6ADB979C8DA}">
      <dgm:prSet/>
      <dgm:spPr/>
      <dgm:t>
        <a:bodyPr/>
        <a:lstStyle/>
        <a:p>
          <a:endParaRPr lang="en-US"/>
        </a:p>
      </dgm:t>
    </dgm:pt>
    <dgm:pt modelId="{49389511-F35E-46CD-83FC-BDC44A6B9789}" type="sibTrans" cxnId="{66DD9490-E4B6-4AF8-B748-D6ADB979C8DA}">
      <dgm:prSet/>
      <dgm:spPr/>
      <dgm:t>
        <a:bodyPr/>
        <a:lstStyle/>
        <a:p>
          <a:endParaRPr lang="en-US"/>
        </a:p>
      </dgm:t>
    </dgm:pt>
    <dgm:pt modelId="{D2592242-7907-4959-B214-0FA155C9A1FC}">
      <dgm:prSet/>
      <dgm:spPr>
        <a:solidFill>
          <a:srgbClr val="EC1C24"/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Responsibly steward the dollars our donors so generously give us</a:t>
          </a:r>
        </a:p>
      </dgm:t>
    </dgm:pt>
    <dgm:pt modelId="{89CE1138-4DA4-40C1-BF2C-E9353CA20070}" type="parTrans" cxnId="{14FAA63A-45DA-42C2-A3DF-E0C98955C4D8}">
      <dgm:prSet/>
      <dgm:spPr/>
      <dgm:t>
        <a:bodyPr/>
        <a:lstStyle/>
        <a:p>
          <a:endParaRPr lang="en-US"/>
        </a:p>
      </dgm:t>
    </dgm:pt>
    <dgm:pt modelId="{F9F41B0D-B155-4191-95E2-5473DFB2BBF6}" type="sibTrans" cxnId="{14FAA63A-45DA-42C2-A3DF-E0C98955C4D8}">
      <dgm:prSet/>
      <dgm:spPr/>
      <dgm:t>
        <a:bodyPr/>
        <a:lstStyle/>
        <a:p>
          <a:endParaRPr lang="en-US"/>
        </a:p>
      </dgm:t>
    </dgm:pt>
    <dgm:pt modelId="{4CDE38EF-1DC3-4806-A88E-F75FA40D464F}" type="pres">
      <dgm:prSet presAssocID="{1527F39F-11B3-41E0-81A0-FB69F6A7F01B}" presName="Name0" presStyleCnt="0">
        <dgm:presLayoutVars>
          <dgm:dir/>
          <dgm:animLvl val="lvl"/>
          <dgm:resizeHandles val="exact"/>
        </dgm:presLayoutVars>
      </dgm:prSet>
      <dgm:spPr/>
    </dgm:pt>
    <dgm:pt modelId="{A24E3E56-4235-431D-8393-0A5902E506F1}" type="pres">
      <dgm:prSet presAssocID="{19B4FBE3-001B-4EBB-80D7-E5CF2EC23066}" presName="boxAndChildren" presStyleCnt="0"/>
      <dgm:spPr/>
    </dgm:pt>
    <dgm:pt modelId="{22D879D3-55BF-4AFB-B315-35F550306BAD}" type="pres">
      <dgm:prSet presAssocID="{19B4FBE3-001B-4EBB-80D7-E5CF2EC23066}" presName="parentTextBox" presStyleLbl="node1" presStyleIdx="0" presStyleCnt="2"/>
      <dgm:spPr/>
    </dgm:pt>
    <dgm:pt modelId="{00F0E7AB-63CD-4908-BF5D-B68ED8F89E3F}" type="pres">
      <dgm:prSet presAssocID="{19B4FBE3-001B-4EBB-80D7-E5CF2EC23066}" presName="entireBox" presStyleLbl="node1" presStyleIdx="0" presStyleCnt="2"/>
      <dgm:spPr/>
    </dgm:pt>
    <dgm:pt modelId="{04E74BC1-77FE-4514-B131-43BF2117CF6B}" type="pres">
      <dgm:prSet presAssocID="{19B4FBE3-001B-4EBB-80D7-E5CF2EC23066}" presName="descendantBox" presStyleCnt="0"/>
      <dgm:spPr/>
    </dgm:pt>
    <dgm:pt modelId="{567AAA73-2C53-4F37-89F5-05555EE45C4E}" type="pres">
      <dgm:prSet presAssocID="{FEBF4E04-75E4-4794-BA57-25EC067CE955}" presName="childTextBox" presStyleLbl="fgAccFollowNode1" presStyleIdx="0" presStyleCnt="3" custLinFactNeighborX="-147" custLinFactNeighborY="5557">
        <dgm:presLayoutVars>
          <dgm:bulletEnabled val="1"/>
        </dgm:presLayoutVars>
      </dgm:prSet>
      <dgm:spPr/>
    </dgm:pt>
    <dgm:pt modelId="{3C7FFFCF-5EDF-4F01-85FB-5D95891CD43A}" type="pres">
      <dgm:prSet presAssocID="{2069B55C-A606-4234-A438-354D1FFB2E17}" presName="childTextBox" presStyleLbl="fgAccFollowNode1" presStyleIdx="1" presStyleCnt="3" custLinFactNeighborY="5557">
        <dgm:presLayoutVars>
          <dgm:bulletEnabled val="1"/>
        </dgm:presLayoutVars>
      </dgm:prSet>
      <dgm:spPr/>
    </dgm:pt>
    <dgm:pt modelId="{1A1B945A-1FC5-4C39-ADF9-F1F7621C431C}" type="pres">
      <dgm:prSet presAssocID="{D2592242-7907-4959-B214-0FA155C9A1FC}" presName="childTextBox" presStyleLbl="fgAccFollowNode1" presStyleIdx="2" presStyleCnt="3" custLinFactNeighborY="5557">
        <dgm:presLayoutVars>
          <dgm:bulletEnabled val="1"/>
        </dgm:presLayoutVars>
      </dgm:prSet>
      <dgm:spPr/>
    </dgm:pt>
    <dgm:pt modelId="{D0E9D4D3-D04D-45C7-B978-2A83BA97D13E}" type="pres">
      <dgm:prSet presAssocID="{DD50CBEA-8621-412B-8230-6580BD7AA0FC}" presName="sp" presStyleCnt="0"/>
      <dgm:spPr/>
    </dgm:pt>
    <dgm:pt modelId="{9B582B9B-BD75-4E97-8097-DFFC0505C371}" type="pres">
      <dgm:prSet presAssocID="{708AFFCE-DFCC-49DD-869F-6632C5D2E4FD}" presName="arrowAndChildren" presStyleCnt="0"/>
      <dgm:spPr/>
    </dgm:pt>
    <dgm:pt modelId="{4A228D07-08E6-47C9-A049-2DA2B72D9F88}" type="pres">
      <dgm:prSet presAssocID="{708AFFCE-DFCC-49DD-869F-6632C5D2E4FD}" presName="parentTextArrow" presStyleLbl="node1" presStyleIdx="1" presStyleCnt="2"/>
      <dgm:spPr/>
    </dgm:pt>
  </dgm:ptLst>
  <dgm:cxnLst>
    <dgm:cxn modelId="{0D0DFD13-2E24-459F-9C7B-F6CE9F14A748}" type="presOf" srcId="{D2592242-7907-4959-B214-0FA155C9A1FC}" destId="{1A1B945A-1FC5-4C39-ADF9-F1F7621C431C}" srcOrd="0" destOrd="0" presId="urn:microsoft.com/office/officeart/2005/8/layout/process4"/>
    <dgm:cxn modelId="{D628841A-38DE-4124-9DDE-369E0E9B6400}" type="presOf" srcId="{19B4FBE3-001B-4EBB-80D7-E5CF2EC23066}" destId="{00F0E7AB-63CD-4908-BF5D-B68ED8F89E3F}" srcOrd="1" destOrd="0" presId="urn:microsoft.com/office/officeart/2005/8/layout/process4"/>
    <dgm:cxn modelId="{BA26F31F-D211-4550-A59E-E239B70DA283}" type="presOf" srcId="{708AFFCE-DFCC-49DD-869F-6632C5D2E4FD}" destId="{4A228D07-08E6-47C9-A049-2DA2B72D9F88}" srcOrd="0" destOrd="0" presId="urn:microsoft.com/office/officeart/2005/8/layout/process4"/>
    <dgm:cxn modelId="{14FAA63A-45DA-42C2-A3DF-E0C98955C4D8}" srcId="{19B4FBE3-001B-4EBB-80D7-E5CF2EC23066}" destId="{D2592242-7907-4959-B214-0FA155C9A1FC}" srcOrd="2" destOrd="0" parTransId="{89CE1138-4DA4-40C1-BF2C-E9353CA20070}" sibTransId="{F9F41B0D-B155-4191-95E2-5473DFB2BBF6}"/>
    <dgm:cxn modelId="{0F0E9E3C-418E-4F41-A494-2B7FB697B64E}" type="presOf" srcId="{2069B55C-A606-4234-A438-354D1FFB2E17}" destId="{3C7FFFCF-5EDF-4F01-85FB-5D95891CD43A}" srcOrd="0" destOrd="0" presId="urn:microsoft.com/office/officeart/2005/8/layout/process4"/>
    <dgm:cxn modelId="{9FCD7C73-24B4-48A5-8F81-B98108FCC125}" srcId="{19B4FBE3-001B-4EBB-80D7-E5CF2EC23066}" destId="{FEBF4E04-75E4-4794-BA57-25EC067CE955}" srcOrd="0" destOrd="0" parTransId="{164E53AD-5C49-4456-9A0F-2AC18A988089}" sibTransId="{97ABCAFE-1C0A-4CE5-BBF0-D20930DDDEC3}"/>
    <dgm:cxn modelId="{BB9DF077-B5D8-4348-B19C-5019840BBD42}" srcId="{1527F39F-11B3-41E0-81A0-FB69F6A7F01B}" destId="{19B4FBE3-001B-4EBB-80D7-E5CF2EC23066}" srcOrd="1" destOrd="0" parTransId="{D8DC8A36-4546-494A-B1F0-51E937AF0093}" sibTransId="{F9DCB943-5643-4E49-839A-4D5424B1B629}"/>
    <dgm:cxn modelId="{A2F43E78-4561-45F7-849B-4E50FDBF7E24}" type="presOf" srcId="{1527F39F-11B3-41E0-81A0-FB69F6A7F01B}" destId="{4CDE38EF-1DC3-4806-A88E-F75FA40D464F}" srcOrd="0" destOrd="0" presId="urn:microsoft.com/office/officeart/2005/8/layout/process4"/>
    <dgm:cxn modelId="{66DD9490-E4B6-4AF8-B748-D6ADB979C8DA}" srcId="{19B4FBE3-001B-4EBB-80D7-E5CF2EC23066}" destId="{2069B55C-A606-4234-A438-354D1FFB2E17}" srcOrd="1" destOrd="0" parTransId="{ECF9EDDE-BEBD-44EE-B718-3504A4E01AE1}" sibTransId="{49389511-F35E-46CD-83FC-BDC44A6B9789}"/>
    <dgm:cxn modelId="{B2359BCA-CECD-42C2-ABF2-851FF61ACAF8}" type="presOf" srcId="{FEBF4E04-75E4-4794-BA57-25EC067CE955}" destId="{567AAA73-2C53-4F37-89F5-05555EE45C4E}" srcOrd="0" destOrd="0" presId="urn:microsoft.com/office/officeart/2005/8/layout/process4"/>
    <dgm:cxn modelId="{9127D7ED-97A1-4D4B-81D0-9EF6967BBAE7}" type="presOf" srcId="{19B4FBE3-001B-4EBB-80D7-E5CF2EC23066}" destId="{22D879D3-55BF-4AFB-B315-35F550306BAD}" srcOrd="0" destOrd="0" presId="urn:microsoft.com/office/officeart/2005/8/layout/process4"/>
    <dgm:cxn modelId="{F6AAE2FD-4379-4F09-9BEA-EEBFD92C17FD}" srcId="{1527F39F-11B3-41E0-81A0-FB69F6A7F01B}" destId="{708AFFCE-DFCC-49DD-869F-6632C5D2E4FD}" srcOrd="0" destOrd="0" parTransId="{25302F79-DA33-4868-90FD-381292544FA2}" sibTransId="{DD50CBEA-8621-412B-8230-6580BD7AA0FC}"/>
    <dgm:cxn modelId="{940298B3-6939-4FB6-919C-2FEA46E5E254}" type="presParOf" srcId="{4CDE38EF-1DC3-4806-A88E-F75FA40D464F}" destId="{A24E3E56-4235-431D-8393-0A5902E506F1}" srcOrd="0" destOrd="0" presId="urn:microsoft.com/office/officeart/2005/8/layout/process4"/>
    <dgm:cxn modelId="{4A5EA276-59C3-4E95-9EAC-A40915F6BE01}" type="presParOf" srcId="{A24E3E56-4235-431D-8393-0A5902E506F1}" destId="{22D879D3-55BF-4AFB-B315-35F550306BAD}" srcOrd="0" destOrd="0" presId="urn:microsoft.com/office/officeart/2005/8/layout/process4"/>
    <dgm:cxn modelId="{9D90916E-F975-4C13-8A59-FBD16C54E265}" type="presParOf" srcId="{A24E3E56-4235-431D-8393-0A5902E506F1}" destId="{00F0E7AB-63CD-4908-BF5D-B68ED8F89E3F}" srcOrd="1" destOrd="0" presId="urn:microsoft.com/office/officeart/2005/8/layout/process4"/>
    <dgm:cxn modelId="{C859FF59-BCD4-49C9-B626-F20F6AD50DA5}" type="presParOf" srcId="{A24E3E56-4235-431D-8393-0A5902E506F1}" destId="{04E74BC1-77FE-4514-B131-43BF2117CF6B}" srcOrd="2" destOrd="0" presId="urn:microsoft.com/office/officeart/2005/8/layout/process4"/>
    <dgm:cxn modelId="{3BD093C7-828D-4854-8807-58C3BAFB4730}" type="presParOf" srcId="{04E74BC1-77FE-4514-B131-43BF2117CF6B}" destId="{567AAA73-2C53-4F37-89F5-05555EE45C4E}" srcOrd="0" destOrd="0" presId="urn:microsoft.com/office/officeart/2005/8/layout/process4"/>
    <dgm:cxn modelId="{56BF012C-1CDD-4B3D-B3A9-B624D8B90288}" type="presParOf" srcId="{04E74BC1-77FE-4514-B131-43BF2117CF6B}" destId="{3C7FFFCF-5EDF-4F01-85FB-5D95891CD43A}" srcOrd="1" destOrd="0" presId="urn:microsoft.com/office/officeart/2005/8/layout/process4"/>
    <dgm:cxn modelId="{98C043DA-3FF7-4D1C-BFA2-44DBF8C5E692}" type="presParOf" srcId="{04E74BC1-77FE-4514-B131-43BF2117CF6B}" destId="{1A1B945A-1FC5-4C39-ADF9-F1F7621C431C}" srcOrd="2" destOrd="0" presId="urn:microsoft.com/office/officeart/2005/8/layout/process4"/>
    <dgm:cxn modelId="{0ABF3844-98A4-4602-AFD9-E9E8342DB9DC}" type="presParOf" srcId="{4CDE38EF-1DC3-4806-A88E-F75FA40D464F}" destId="{D0E9D4D3-D04D-45C7-B978-2A83BA97D13E}" srcOrd="1" destOrd="0" presId="urn:microsoft.com/office/officeart/2005/8/layout/process4"/>
    <dgm:cxn modelId="{99663050-2DBF-492B-9656-988EEE34340F}" type="presParOf" srcId="{4CDE38EF-1DC3-4806-A88E-F75FA40D464F}" destId="{9B582B9B-BD75-4E97-8097-DFFC0505C371}" srcOrd="2" destOrd="0" presId="urn:microsoft.com/office/officeart/2005/8/layout/process4"/>
    <dgm:cxn modelId="{3CC85C28-4249-4E6F-97E9-0F73DE483D80}" type="presParOf" srcId="{9B582B9B-BD75-4E97-8097-DFFC0505C371}" destId="{4A228D07-08E6-47C9-A049-2DA2B72D9F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006E5B-8A08-4160-8D65-45946274095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427C4D-E44C-4C44-ABEA-2ABA92101A85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US" b="1" i="0">
              <a:latin typeface="Calibri Light" panose="020F0302020204030204"/>
            </a:rPr>
            <a:t>The arts make us whole--  physically, mentally, spiritually. </a:t>
          </a:r>
          <a:r>
            <a:rPr lang="en-US" b="1" i="0"/>
            <a:t> </a:t>
          </a:r>
          <a:endParaRPr lang="en-US" b="1" i="0">
            <a:latin typeface="Calibri Light" panose="020F0302020204030204"/>
          </a:endParaRPr>
        </a:p>
      </dgm:t>
    </dgm:pt>
    <dgm:pt modelId="{5E27C70F-C7D7-4E39-81CC-86FD30143EDA}" type="parTrans" cxnId="{8C2E655B-C0B8-4796-B835-F52BA70F906F}">
      <dgm:prSet/>
      <dgm:spPr/>
      <dgm:t>
        <a:bodyPr/>
        <a:lstStyle/>
        <a:p>
          <a:endParaRPr lang="en-US"/>
        </a:p>
      </dgm:t>
    </dgm:pt>
    <dgm:pt modelId="{21A763D6-1545-4846-856B-9E2A33A5C8DF}" type="sibTrans" cxnId="{8C2E655B-C0B8-4796-B835-F52BA70F906F}">
      <dgm:prSet/>
      <dgm:spPr/>
      <dgm:t>
        <a:bodyPr/>
        <a:lstStyle/>
        <a:p>
          <a:endParaRPr lang="en-US"/>
        </a:p>
      </dgm:t>
    </dgm:pt>
    <dgm:pt modelId="{4A5DC10F-55BC-431E-888E-5A6ABD57B7CE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US" b="1" i="0">
              <a:latin typeface="Calibri Light" panose="020F0302020204030204"/>
            </a:rPr>
            <a:t>Economic</a:t>
          </a:r>
          <a:r>
            <a:rPr lang="en-US" b="1">
              <a:latin typeface="Calibri Light" panose="020F0302020204030204"/>
            </a:rPr>
            <a:t> vibrancy. The arts allow businesses to attract and retain talent; they drive revenue for related businesses.</a:t>
          </a:r>
          <a:endParaRPr lang="en-US" b="1"/>
        </a:p>
      </dgm:t>
    </dgm:pt>
    <dgm:pt modelId="{A1AB4B15-FBE4-488E-BC62-D732DE90A1F2}" type="parTrans" cxnId="{FEBD0AAB-F18E-40E7-BB19-286A31E44F09}">
      <dgm:prSet/>
      <dgm:spPr/>
      <dgm:t>
        <a:bodyPr/>
        <a:lstStyle/>
        <a:p>
          <a:endParaRPr lang="en-US"/>
        </a:p>
      </dgm:t>
    </dgm:pt>
    <dgm:pt modelId="{F984AFEC-E4C7-4D71-B2E9-B9BF722F5C54}" type="sibTrans" cxnId="{FEBD0AAB-F18E-40E7-BB19-286A31E44F09}">
      <dgm:prSet/>
      <dgm:spPr/>
      <dgm:t>
        <a:bodyPr/>
        <a:lstStyle/>
        <a:p>
          <a:endParaRPr lang="en-US"/>
        </a:p>
      </dgm:t>
    </dgm:pt>
    <dgm:pt modelId="{97702E56-2B4D-45A5-897D-07F8C84FBAFD}">
      <dgm:prSet/>
      <dgm:spPr>
        <a:solidFill>
          <a:srgbClr val="54A021"/>
        </a:solidFill>
      </dgm:spPr>
      <dgm:t>
        <a:bodyPr/>
        <a:lstStyle/>
        <a:p>
          <a:pPr rtl="0"/>
          <a:r>
            <a:rPr lang="en-US" b="1" i="0">
              <a:latin typeface="Calibri Light" panose="020F0302020204030204"/>
            </a:rPr>
            <a:t>Arts</a:t>
          </a:r>
          <a:r>
            <a:rPr lang="en-US" b="1">
              <a:latin typeface="Calibri Light" panose="020F0302020204030204"/>
            </a:rPr>
            <a:t> education is crucial for children's academic and social/emotional development. </a:t>
          </a:r>
          <a:endParaRPr lang="en-US" b="1"/>
        </a:p>
      </dgm:t>
    </dgm:pt>
    <dgm:pt modelId="{03703F9B-22FD-40A6-B56F-82E1D2E24EB2}" type="parTrans" cxnId="{B9F4341E-6D9D-42D1-A6C2-53029923FA99}">
      <dgm:prSet/>
      <dgm:spPr/>
      <dgm:t>
        <a:bodyPr/>
        <a:lstStyle/>
        <a:p>
          <a:endParaRPr lang="en-US"/>
        </a:p>
      </dgm:t>
    </dgm:pt>
    <dgm:pt modelId="{2F68423A-DDA6-4899-859A-EF10E31B30E4}" type="sibTrans" cxnId="{B9F4341E-6D9D-42D1-A6C2-53029923FA99}">
      <dgm:prSet/>
      <dgm:spPr/>
      <dgm:t>
        <a:bodyPr/>
        <a:lstStyle/>
        <a:p>
          <a:endParaRPr lang="en-US"/>
        </a:p>
      </dgm:t>
    </dgm:pt>
    <dgm:pt modelId="{CA94433F-4132-4AB0-97EC-E37CA80926ED}" type="pres">
      <dgm:prSet presAssocID="{D4006E5B-8A08-4160-8D65-459462740951}" presName="diagram" presStyleCnt="0">
        <dgm:presLayoutVars>
          <dgm:dir/>
          <dgm:resizeHandles val="exact"/>
        </dgm:presLayoutVars>
      </dgm:prSet>
      <dgm:spPr/>
    </dgm:pt>
    <dgm:pt modelId="{662E8D4B-3B0B-4141-B468-15F3CFE9BA27}" type="pres">
      <dgm:prSet presAssocID="{C8427C4D-E44C-4C44-ABEA-2ABA92101A85}" presName="node" presStyleLbl="node1" presStyleIdx="0" presStyleCnt="3" custLinFactNeighborX="-3935" custLinFactNeighborY="1749">
        <dgm:presLayoutVars>
          <dgm:bulletEnabled val="1"/>
        </dgm:presLayoutVars>
      </dgm:prSet>
      <dgm:spPr/>
    </dgm:pt>
    <dgm:pt modelId="{B25957D2-FDD8-4118-B253-A2F07ED0F216}" type="pres">
      <dgm:prSet presAssocID="{21A763D6-1545-4846-856B-9E2A33A5C8DF}" presName="sibTrans" presStyleCnt="0"/>
      <dgm:spPr/>
    </dgm:pt>
    <dgm:pt modelId="{74255028-821C-408C-A988-7231EF15A017}" type="pres">
      <dgm:prSet presAssocID="{4A5DC10F-55BC-431E-888E-5A6ABD57B7CE}" presName="node" presStyleLbl="node1" presStyleIdx="1" presStyleCnt="3" custLinFactNeighborX="-3935" custLinFactNeighborY="874">
        <dgm:presLayoutVars>
          <dgm:bulletEnabled val="1"/>
        </dgm:presLayoutVars>
      </dgm:prSet>
      <dgm:spPr/>
    </dgm:pt>
    <dgm:pt modelId="{4D143F25-2722-4114-BF4D-2D4ED334EA4B}" type="pres">
      <dgm:prSet presAssocID="{F984AFEC-E4C7-4D71-B2E9-B9BF722F5C54}" presName="sibTrans" presStyleCnt="0"/>
      <dgm:spPr/>
    </dgm:pt>
    <dgm:pt modelId="{3319CE36-C2DD-4691-A5BF-85302CCB66B1}" type="pres">
      <dgm:prSet presAssocID="{97702E56-2B4D-45A5-897D-07F8C84FBAFD}" presName="node" presStyleLbl="node1" presStyleIdx="2" presStyleCnt="3">
        <dgm:presLayoutVars>
          <dgm:bulletEnabled val="1"/>
        </dgm:presLayoutVars>
      </dgm:prSet>
      <dgm:spPr/>
    </dgm:pt>
  </dgm:ptLst>
  <dgm:cxnLst>
    <dgm:cxn modelId="{B9F4341E-6D9D-42D1-A6C2-53029923FA99}" srcId="{D4006E5B-8A08-4160-8D65-459462740951}" destId="{97702E56-2B4D-45A5-897D-07F8C84FBAFD}" srcOrd="2" destOrd="0" parTransId="{03703F9B-22FD-40A6-B56F-82E1D2E24EB2}" sibTransId="{2F68423A-DDA6-4899-859A-EF10E31B30E4}"/>
    <dgm:cxn modelId="{9F8C9425-E0E3-4041-A9C0-D020B9E54B0E}" type="presOf" srcId="{97702E56-2B4D-45A5-897D-07F8C84FBAFD}" destId="{3319CE36-C2DD-4691-A5BF-85302CCB66B1}" srcOrd="0" destOrd="0" presId="urn:microsoft.com/office/officeart/2005/8/layout/default"/>
    <dgm:cxn modelId="{8C2E655B-C0B8-4796-B835-F52BA70F906F}" srcId="{D4006E5B-8A08-4160-8D65-459462740951}" destId="{C8427C4D-E44C-4C44-ABEA-2ABA92101A85}" srcOrd="0" destOrd="0" parTransId="{5E27C70F-C7D7-4E39-81CC-86FD30143EDA}" sibTransId="{21A763D6-1545-4846-856B-9E2A33A5C8DF}"/>
    <dgm:cxn modelId="{5F01094D-BB30-4FCB-8449-093BDE59277B}" type="presOf" srcId="{D4006E5B-8A08-4160-8D65-459462740951}" destId="{CA94433F-4132-4AB0-97EC-E37CA80926ED}" srcOrd="0" destOrd="0" presId="urn:microsoft.com/office/officeart/2005/8/layout/default"/>
    <dgm:cxn modelId="{2D707270-2650-48DC-8B35-77CD040F4610}" type="presOf" srcId="{C8427C4D-E44C-4C44-ABEA-2ABA92101A85}" destId="{662E8D4B-3B0B-4141-B468-15F3CFE9BA27}" srcOrd="0" destOrd="0" presId="urn:microsoft.com/office/officeart/2005/8/layout/default"/>
    <dgm:cxn modelId="{11658C8C-DBF5-4FA1-95DC-18E29E17FFDF}" type="presOf" srcId="{4A5DC10F-55BC-431E-888E-5A6ABD57B7CE}" destId="{74255028-821C-408C-A988-7231EF15A017}" srcOrd="0" destOrd="0" presId="urn:microsoft.com/office/officeart/2005/8/layout/default"/>
    <dgm:cxn modelId="{FEBD0AAB-F18E-40E7-BB19-286A31E44F09}" srcId="{D4006E5B-8A08-4160-8D65-459462740951}" destId="{4A5DC10F-55BC-431E-888E-5A6ABD57B7CE}" srcOrd="1" destOrd="0" parTransId="{A1AB4B15-FBE4-488E-BC62-D732DE90A1F2}" sibTransId="{F984AFEC-E4C7-4D71-B2E9-B9BF722F5C54}"/>
    <dgm:cxn modelId="{82CDC1D5-7E28-4098-BEA7-EFD04EA9FE8F}" type="presParOf" srcId="{CA94433F-4132-4AB0-97EC-E37CA80926ED}" destId="{662E8D4B-3B0B-4141-B468-15F3CFE9BA27}" srcOrd="0" destOrd="0" presId="urn:microsoft.com/office/officeart/2005/8/layout/default"/>
    <dgm:cxn modelId="{A6D42527-3E3E-4513-88D5-3AAE4F795A05}" type="presParOf" srcId="{CA94433F-4132-4AB0-97EC-E37CA80926ED}" destId="{B25957D2-FDD8-4118-B253-A2F07ED0F216}" srcOrd="1" destOrd="0" presId="urn:microsoft.com/office/officeart/2005/8/layout/default"/>
    <dgm:cxn modelId="{902B1008-A70D-4D33-8F9E-9B070691F792}" type="presParOf" srcId="{CA94433F-4132-4AB0-97EC-E37CA80926ED}" destId="{74255028-821C-408C-A988-7231EF15A017}" srcOrd="2" destOrd="0" presId="urn:microsoft.com/office/officeart/2005/8/layout/default"/>
    <dgm:cxn modelId="{7866500E-AD4A-4233-8F87-A1D5801E9549}" type="presParOf" srcId="{CA94433F-4132-4AB0-97EC-E37CA80926ED}" destId="{4D143F25-2722-4114-BF4D-2D4ED334EA4B}" srcOrd="3" destOrd="0" presId="urn:microsoft.com/office/officeart/2005/8/layout/default"/>
    <dgm:cxn modelId="{78D3274E-DBB5-46B7-B896-68065881E7E2}" type="presParOf" srcId="{CA94433F-4132-4AB0-97EC-E37CA80926ED}" destId="{3319CE36-C2DD-4691-A5BF-85302CCB66B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62A165-EB87-43BD-8DD8-DB0DBE28CA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98C62-42AB-4A24-9901-7212596FBE94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 algn="ctr"/>
          <a:r>
            <a:rPr lang="en-US" sz="2400" b="1" dirty="0"/>
            <a:t>CREW $75+</a:t>
          </a:r>
        </a:p>
      </dgm:t>
    </dgm:pt>
    <dgm:pt modelId="{167C4CFD-E72A-4A79-952C-931E8F2BB90B}" type="parTrans" cxnId="{925F73AB-CC0C-4ED7-B96E-02F5D742E142}">
      <dgm:prSet/>
      <dgm:spPr/>
      <dgm:t>
        <a:bodyPr/>
        <a:lstStyle/>
        <a:p>
          <a:endParaRPr lang="en-US"/>
        </a:p>
      </dgm:t>
    </dgm:pt>
    <dgm:pt modelId="{EB9A3DB1-B49C-4222-AF05-7A7E44F7C528}" type="sibTrans" cxnId="{925F73AB-CC0C-4ED7-B96E-02F5D742E142}">
      <dgm:prSet/>
      <dgm:spPr/>
      <dgm:t>
        <a:bodyPr/>
        <a:lstStyle/>
        <a:p>
          <a:endParaRPr lang="en-US"/>
        </a:p>
      </dgm:t>
    </dgm:pt>
    <dgm:pt modelId="{01F9691F-B5F1-479D-A2A5-AEE75BA2CF2D}">
      <dgm:prSet phldrT="[Text]" custT="1"/>
      <dgm:spPr>
        <a:solidFill>
          <a:srgbClr val="26A9E0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Free Performance Voucher, Local Dining Discounts &amp; Pop-up Offers on Performances!</a:t>
          </a:r>
        </a:p>
      </dgm:t>
    </dgm:pt>
    <dgm:pt modelId="{730D2674-8907-4714-8609-BF8D758CB8BE}" type="parTrans" cxnId="{4F1F14F5-CE13-4401-8FE4-C4E39BB4573D}">
      <dgm:prSet/>
      <dgm:spPr/>
      <dgm:t>
        <a:bodyPr/>
        <a:lstStyle/>
        <a:p>
          <a:endParaRPr lang="en-US"/>
        </a:p>
      </dgm:t>
    </dgm:pt>
    <dgm:pt modelId="{262DD926-5AA7-4DF1-9424-89B8E2DA799D}" type="sibTrans" cxnId="{4F1F14F5-CE13-4401-8FE4-C4E39BB4573D}">
      <dgm:prSet/>
      <dgm:spPr/>
      <dgm:t>
        <a:bodyPr/>
        <a:lstStyle/>
        <a:p>
          <a:endParaRPr lang="en-US"/>
        </a:p>
      </dgm:t>
    </dgm:pt>
    <dgm:pt modelId="{7403ABEF-432C-4ECF-A059-B699E44BD343}">
      <dgm:prSet phldrT="[Text]" custT="1"/>
      <dgm:spPr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CORPS $150+</a:t>
          </a:r>
        </a:p>
      </dgm:t>
    </dgm:pt>
    <dgm:pt modelId="{F94ED902-A03A-4AB1-B18C-7AA67B7EDC66}" type="parTrans" cxnId="{3510082D-1489-49A3-9495-715A2989190C}">
      <dgm:prSet/>
      <dgm:spPr/>
      <dgm:t>
        <a:bodyPr/>
        <a:lstStyle/>
        <a:p>
          <a:endParaRPr lang="en-US"/>
        </a:p>
      </dgm:t>
    </dgm:pt>
    <dgm:pt modelId="{3045342E-F037-433A-BE79-CC054D3C7C13}" type="sibTrans" cxnId="{3510082D-1489-49A3-9495-715A2989190C}">
      <dgm:prSet/>
      <dgm:spPr/>
      <dgm:t>
        <a:bodyPr/>
        <a:lstStyle/>
        <a:p>
          <a:endParaRPr lang="en-US"/>
        </a:p>
      </dgm:t>
    </dgm:pt>
    <dgm:pt modelId="{75C63BF3-01D7-4AC9-8898-CC2E8DD2EA3B}">
      <dgm:prSet phldrT="[Text]" custT="1"/>
      <dgm:spPr>
        <a:solidFill>
          <a:srgbClr val="8CBF49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The UPAF SM</a:t>
          </a:r>
          <a:r>
            <a: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ART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CARD: </a:t>
          </a:r>
          <a:r>
            <a:rPr lang="en-US" sz="24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Buy One, Get One FREE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Ticket Offers at all 14 UPAF Members</a:t>
          </a:r>
        </a:p>
      </dgm:t>
    </dgm:pt>
    <dgm:pt modelId="{C13F0B6D-9909-424F-A002-92066640E483}" type="parTrans" cxnId="{98A79216-2683-40DE-810A-851A830BD892}">
      <dgm:prSet/>
      <dgm:spPr/>
      <dgm:t>
        <a:bodyPr/>
        <a:lstStyle/>
        <a:p>
          <a:endParaRPr lang="en-US"/>
        </a:p>
      </dgm:t>
    </dgm:pt>
    <dgm:pt modelId="{A924C5F1-41D5-493F-8F29-DD4CEF5BA8CD}" type="sibTrans" cxnId="{98A79216-2683-40DE-810A-851A830BD892}">
      <dgm:prSet/>
      <dgm:spPr/>
      <dgm:t>
        <a:bodyPr/>
        <a:lstStyle/>
        <a:p>
          <a:endParaRPr lang="en-US"/>
        </a:p>
      </dgm:t>
    </dgm:pt>
    <dgm:pt modelId="{430F0FFC-491B-4962-8768-E2F346A03B85}">
      <dgm:prSet phldrT="[Text]" custT="1"/>
      <dgm:spPr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CAST $350+</a:t>
          </a:r>
        </a:p>
      </dgm:t>
    </dgm:pt>
    <dgm:pt modelId="{C7B417B6-25E1-4CB3-B9EF-C57BBF3BA378}" type="parTrans" cxnId="{5C09EAB9-8E6C-43F5-9099-593B8F6BD9A3}">
      <dgm:prSet/>
      <dgm:spPr/>
      <dgm:t>
        <a:bodyPr/>
        <a:lstStyle/>
        <a:p>
          <a:endParaRPr lang="en-US"/>
        </a:p>
      </dgm:t>
    </dgm:pt>
    <dgm:pt modelId="{42422B47-2336-4258-B470-512A992AED3B}" type="sibTrans" cxnId="{5C09EAB9-8E6C-43F5-9099-593B8F6BD9A3}">
      <dgm:prSet/>
      <dgm:spPr/>
      <dgm:t>
        <a:bodyPr/>
        <a:lstStyle/>
        <a:p>
          <a:endParaRPr lang="en-US"/>
        </a:p>
      </dgm:t>
    </dgm:pt>
    <dgm:pt modelId="{504F9639-BCE8-40FE-B883-58092408C362}">
      <dgm:prSet phldrT="[Text]" custT="1"/>
      <dgm:spPr>
        <a:solidFill>
          <a:srgbClr val="EC921E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DOUBLE Your SM</a:t>
          </a:r>
          <a:r>
            <a:rPr lang="en-US" sz="2400" b="1" i="0" dirty="0"/>
            <a:t>ART</a:t>
          </a:r>
          <a:r>
            <a:rPr lang="en-US" sz="2400" b="0" i="0" dirty="0"/>
            <a:t> CARD Offers</a:t>
          </a:r>
          <a:endParaRPr lang="en-US" sz="2400" b="0" dirty="0"/>
        </a:p>
      </dgm:t>
    </dgm:pt>
    <dgm:pt modelId="{094CB9CB-32B1-4FB6-B583-AFDA3DB14FBD}" type="parTrans" cxnId="{115346DE-E083-4D17-B018-42D2880D047E}">
      <dgm:prSet/>
      <dgm:spPr/>
      <dgm:t>
        <a:bodyPr/>
        <a:lstStyle/>
        <a:p>
          <a:endParaRPr lang="en-US"/>
        </a:p>
      </dgm:t>
    </dgm:pt>
    <dgm:pt modelId="{BC0EE70D-910B-4127-9EC3-0B10BFE101D9}" type="sibTrans" cxnId="{115346DE-E083-4D17-B018-42D2880D047E}">
      <dgm:prSet/>
      <dgm:spPr/>
      <dgm:t>
        <a:bodyPr/>
        <a:lstStyle/>
        <a:p>
          <a:endParaRPr lang="en-US"/>
        </a:p>
      </dgm:t>
    </dgm:pt>
    <dgm:pt modelId="{F8433688-D61B-40EF-A65A-E6C706A5FD45}">
      <dgm:prSet phldrT="[Text]" custT="1"/>
      <dgm:spPr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PRINCIPAL $600+</a:t>
          </a:r>
        </a:p>
      </dgm:t>
    </dgm:pt>
    <dgm:pt modelId="{1AD402DC-1D6A-4777-976D-CA1EF2F26FAD}" type="parTrans" cxnId="{FD3D031B-F98D-47F5-81C8-545E62926FD0}">
      <dgm:prSet/>
      <dgm:spPr/>
      <dgm:t>
        <a:bodyPr/>
        <a:lstStyle/>
        <a:p>
          <a:endParaRPr lang="en-US"/>
        </a:p>
      </dgm:t>
    </dgm:pt>
    <dgm:pt modelId="{94CF1D5F-D596-4714-8CCC-68A9D4B745DC}" type="sibTrans" cxnId="{FD3D031B-F98D-47F5-81C8-545E62926FD0}">
      <dgm:prSet/>
      <dgm:spPr/>
      <dgm:t>
        <a:bodyPr/>
        <a:lstStyle/>
        <a:p>
          <a:endParaRPr lang="en-US"/>
        </a:p>
      </dgm:t>
    </dgm:pt>
    <dgm:pt modelId="{F504D472-D251-431B-97AD-5A3A246EA683}">
      <dgm:prSet phldrT="[Text]" custT="1"/>
      <dgm:spPr>
        <a:solidFill>
          <a:srgbClr val="EC1C24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Access to our exclusive Open Rehearsal Experiences</a:t>
          </a:r>
          <a:endParaRPr lang="en-US" sz="24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1AF7EEC2-1149-4087-B09F-51DB297DED2D}" type="parTrans" cxnId="{EA57BBF5-E5DF-4040-939B-5BBF39726764}">
      <dgm:prSet/>
      <dgm:spPr/>
      <dgm:t>
        <a:bodyPr/>
        <a:lstStyle/>
        <a:p>
          <a:endParaRPr lang="en-US"/>
        </a:p>
      </dgm:t>
    </dgm:pt>
    <dgm:pt modelId="{58934431-3917-473D-AB28-97FE69B051D2}" type="sibTrans" cxnId="{EA57BBF5-E5DF-4040-939B-5BBF39726764}">
      <dgm:prSet/>
      <dgm:spPr/>
      <dgm:t>
        <a:bodyPr/>
        <a:lstStyle/>
        <a:p>
          <a:endParaRPr lang="en-US"/>
        </a:p>
      </dgm:t>
    </dgm:pt>
    <dgm:pt modelId="{D64129EF-4032-49B3-83EE-99314722693F}" type="pres">
      <dgm:prSet presAssocID="{2A62A165-EB87-43BD-8DD8-DB0DBE28CAE9}" presName="Name0" presStyleCnt="0">
        <dgm:presLayoutVars>
          <dgm:dir/>
          <dgm:animLvl val="lvl"/>
          <dgm:resizeHandles val="exact"/>
        </dgm:presLayoutVars>
      </dgm:prSet>
      <dgm:spPr/>
    </dgm:pt>
    <dgm:pt modelId="{3F61962F-DBE3-4637-B11D-1D40694DF556}" type="pres">
      <dgm:prSet presAssocID="{4DE98C62-42AB-4A24-9901-7212596FBE94}" presName="linNode" presStyleCnt="0"/>
      <dgm:spPr/>
    </dgm:pt>
    <dgm:pt modelId="{A4842728-06A2-4E23-BD31-4352EB5B6336}" type="pres">
      <dgm:prSet presAssocID="{4DE98C62-42AB-4A24-9901-7212596FBE94}" presName="parentText" presStyleLbl="node1" presStyleIdx="0" presStyleCnt="4" custScaleX="78830">
        <dgm:presLayoutVars>
          <dgm:chMax val="1"/>
          <dgm:bulletEnabled val="1"/>
        </dgm:presLayoutVars>
      </dgm:prSet>
      <dgm:spPr/>
    </dgm:pt>
    <dgm:pt modelId="{002FA3AF-22CE-4DAF-AD67-3A00E95CB2AE}" type="pres">
      <dgm:prSet presAssocID="{4DE98C62-42AB-4A24-9901-7212596FBE94}" presName="descendantText" presStyleLbl="alignAccFollowNode1" presStyleIdx="0" presStyleCnt="4">
        <dgm:presLayoutVars>
          <dgm:bulletEnabled val="1"/>
        </dgm:presLayoutVars>
      </dgm:prSet>
      <dgm:spPr/>
    </dgm:pt>
    <dgm:pt modelId="{527EB7DE-11F9-4EFE-A66C-F61C8D5C4A4A}" type="pres">
      <dgm:prSet presAssocID="{EB9A3DB1-B49C-4222-AF05-7A7E44F7C528}" presName="sp" presStyleCnt="0"/>
      <dgm:spPr/>
    </dgm:pt>
    <dgm:pt modelId="{45E7690E-760C-4CB9-81D9-7B3184184E69}" type="pres">
      <dgm:prSet presAssocID="{7403ABEF-432C-4ECF-A059-B699E44BD343}" presName="linNode" presStyleCnt="0"/>
      <dgm:spPr/>
    </dgm:pt>
    <dgm:pt modelId="{09489971-0E64-4614-8E46-6902B5AD0EE4}" type="pres">
      <dgm:prSet presAssocID="{7403ABEF-432C-4ECF-A059-B699E44BD343}" presName="parentText" presStyleLbl="node1" presStyleIdx="1" presStyleCnt="4" custScaleX="78830">
        <dgm:presLayoutVars>
          <dgm:chMax val="1"/>
          <dgm:bulletEnabled val="1"/>
        </dgm:presLayoutVars>
      </dgm:prSet>
      <dgm:spPr/>
    </dgm:pt>
    <dgm:pt modelId="{EFFCDF59-BFF3-4716-AEE6-88F27D479E67}" type="pres">
      <dgm:prSet presAssocID="{7403ABEF-432C-4ECF-A059-B699E44BD343}" presName="descendantText" presStyleLbl="alignAccFollowNode1" presStyleIdx="1" presStyleCnt="4">
        <dgm:presLayoutVars>
          <dgm:bulletEnabled val="1"/>
        </dgm:presLayoutVars>
      </dgm:prSet>
      <dgm:spPr/>
    </dgm:pt>
    <dgm:pt modelId="{7DE3AEC1-AA01-4C67-9985-8565A128075A}" type="pres">
      <dgm:prSet presAssocID="{3045342E-F037-433A-BE79-CC054D3C7C13}" presName="sp" presStyleCnt="0"/>
      <dgm:spPr/>
    </dgm:pt>
    <dgm:pt modelId="{BD6E225F-FA3B-4B58-B69E-24755D34018B}" type="pres">
      <dgm:prSet presAssocID="{430F0FFC-491B-4962-8768-E2F346A03B85}" presName="linNode" presStyleCnt="0"/>
      <dgm:spPr/>
    </dgm:pt>
    <dgm:pt modelId="{E60EB0E8-9556-4506-8266-6D7CDEED4E89}" type="pres">
      <dgm:prSet presAssocID="{430F0FFC-491B-4962-8768-E2F346A03B85}" presName="parentText" presStyleLbl="node1" presStyleIdx="2" presStyleCnt="4" custScaleX="78830">
        <dgm:presLayoutVars>
          <dgm:chMax val="1"/>
          <dgm:bulletEnabled val="1"/>
        </dgm:presLayoutVars>
      </dgm:prSet>
      <dgm:spPr/>
    </dgm:pt>
    <dgm:pt modelId="{5D831F63-0418-48D3-A9E3-C916223D30C3}" type="pres">
      <dgm:prSet presAssocID="{430F0FFC-491B-4962-8768-E2F346A03B85}" presName="descendantText" presStyleLbl="alignAccFollowNode1" presStyleIdx="2" presStyleCnt="4">
        <dgm:presLayoutVars>
          <dgm:bulletEnabled val="1"/>
        </dgm:presLayoutVars>
      </dgm:prSet>
      <dgm:spPr/>
    </dgm:pt>
    <dgm:pt modelId="{2C04E2C4-989B-4B6E-9400-0E201B810642}" type="pres">
      <dgm:prSet presAssocID="{42422B47-2336-4258-B470-512A992AED3B}" presName="sp" presStyleCnt="0"/>
      <dgm:spPr/>
    </dgm:pt>
    <dgm:pt modelId="{EB97FADD-485C-49DE-BEDB-16E4FF636675}" type="pres">
      <dgm:prSet presAssocID="{F8433688-D61B-40EF-A65A-E6C706A5FD45}" presName="linNode" presStyleCnt="0"/>
      <dgm:spPr/>
    </dgm:pt>
    <dgm:pt modelId="{764442BC-8D2E-4EEF-9CB2-8E0F85891722}" type="pres">
      <dgm:prSet presAssocID="{F8433688-D61B-40EF-A65A-E6C706A5FD45}" presName="parentText" presStyleLbl="node1" presStyleIdx="3" presStyleCnt="4" custScaleX="78830">
        <dgm:presLayoutVars>
          <dgm:chMax val="1"/>
          <dgm:bulletEnabled val="1"/>
        </dgm:presLayoutVars>
      </dgm:prSet>
      <dgm:spPr/>
    </dgm:pt>
    <dgm:pt modelId="{8026ADAF-98B6-426D-9C11-AE2210632E9C}" type="pres">
      <dgm:prSet presAssocID="{F8433688-D61B-40EF-A65A-E6C706A5FD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7929815-F240-42F9-904D-F5EF0FA93D7B}" type="presOf" srcId="{01F9691F-B5F1-479D-A2A5-AEE75BA2CF2D}" destId="{002FA3AF-22CE-4DAF-AD67-3A00E95CB2AE}" srcOrd="0" destOrd="0" presId="urn:microsoft.com/office/officeart/2005/8/layout/vList5"/>
    <dgm:cxn modelId="{98A79216-2683-40DE-810A-851A830BD892}" srcId="{7403ABEF-432C-4ECF-A059-B699E44BD343}" destId="{75C63BF3-01D7-4AC9-8898-CC2E8DD2EA3B}" srcOrd="0" destOrd="0" parTransId="{C13F0B6D-9909-424F-A002-92066640E483}" sibTransId="{A924C5F1-41D5-493F-8F29-DD4CEF5BA8CD}"/>
    <dgm:cxn modelId="{FD3D031B-F98D-47F5-81C8-545E62926FD0}" srcId="{2A62A165-EB87-43BD-8DD8-DB0DBE28CAE9}" destId="{F8433688-D61B-40EF-A65A-E6C706A5FD45}" srcOrd="3" destOrd="0" parTransId="{1AD402DC-1D6A-4777-976D-CA1EF2F26FAD}" sibTransId="{94CF1D5F-D596-4714-8CCC-68A9D4B745DC}"/>
    <dgm:cxn modelId="{F2B18928-1243-44AC-A4DA-04839BF3AEED}" type="presOf" srcId="{504F9639-BCE8-40FE-B883-58092408C362}" destId="{5D831F63-0418-48D3-A9E3-C916223D30C3}" srcOrd="0" destOrd="0" presId="urn:microsoft.com/office/officeart/2005/8/layout/vList5"/>
    <dgm:cxn modelId="{3510082D-1489-49A3-9495-715A2989190C}" srcId="{2A62A165-EB87-43BD-8DD8-DB0DBE28CAE9}" destId="{7403ABEF-432C-4ECF-A059-B699E44BD343}" srcOrd="1" destOrd="0" parTransId="{F94ED902-A03A-4AB1-B18C-7AA67B7EDC66}" sibTransId="{3045342E-F037-433A-BE79-CC054D3C7C13}"/>
    <dgm:cxn modelId="{5B833C4D-11DF-43A4-8EEB-C4FAB0E48350}" type="presOf" srcId="{F8433688-D61B-40EF-A65A-E6C706A5FD45}" destId="{764442BC-8D2E-4EEF-9CB2-8E0F85891722}" srcOrd="0" destOrd="0" presId="urn:microsoft.com/office/officeart/2005/8/layout/vList5"/>
    <dgm:cxn modelId="{AA8C624D-2D64-4FBB-B280-E37D6A458BB4}" type="presOf" srcId="{F504D472-D251-431B-97AD-5A3A246EA683}" destId="{8026ADAF-98B6-426D-9C11-AE2210632E9C}" srcOrd="0" destOrd="0" presId="urn:microsoft.com/office/officeart/2005/8/layout/vList5"/>
    <dgm:cxn modelId="{B84D186F-21A8-461A-8FDB-EF92FC5D7822}" type="presOf" srcId="{2A62A165-EB87-43BD-8DD8-DB0DBE28CAE9}" destId="{D64129EF-4032-49B3-83EE-99314722693F}" srcOrd="0" destOrd="0" presId="urn:microsoft.com/office/officeart/2005/8/layout/vList5"/>
    <dgm:cxn modelId="{925F73AB-CC0C-4ED7-B96E-02F5D742E142}" srcId="{2A62A165-EB87-43BD-8DD8-DB0DBE28CAE9}" destId="{4DE98C62-42AB-4A24-9901-7212596FBE94}" srcOrd="0" destOrd="0" parTransId="{167C4CFD-E72A-4A79-952C-931E8F2BB90B}" sibTransId="{EB9A3DB1-B49C-4222-AF05-7A7E44F7C528}"/>
    <dgm:cxn modelId="{EA9AF1B8-1B1F-4665-9D61-3C6BBE4B9B61}" type="presOf" srcId="{75C63BF3-01D7-4AC9-8898-CC2E8DD2EA3B}" destId="{EFFCDF59-BFF3-4716-AEE6-88F27D479E67}" srcOrd="0" destOrd="0" presId="urn:microsoft.com/office/officeart/2005/8/layout/vList5"/>
    <dgm:cxn modelId="{5C09EAB9-8E6C-43F5-9099-593B8F6BD9A3}" srcId="{2A62A165-EB87-43BD-8DD8-DB0DBE28CAE9}" destId="{430F0FFC-491B-4962-8768-E2F346A03B85}" srcOrd="2" destOrd="0" parTransId="{C7B417B6-25E1-4CB3-B9EF-C57BBF3BA378}" sibTransId="{42422B47-2336-4258-B470-512A992AED3B}"/>
    <dgm:cxn modelId="{031260CA-8191-45D5-A000-505DFDBE3844}" type="presOf" srcId="{430F0FFC-491B-4962-8768-E2F346A03B85}" destId="{E60EB0E8-9556-4506-8266-6D7CDEED4E89}" srcOrd="0" destOrd="0" presId="urn:microsoft.com/office/officeart/2005/8/layout/vList5"/>
    <dgm:cxn modelId="{115346DE-E083-4D17-B018-42D2880D047E}" srcId="{430F0FFC-491B-4962-8768-E2F346A03B85}" destId="{504F9639-BCE8-40FE-B883-58092408C362}" srcOrd="0" destOrd="0" parTransId="{094CB9CB-32B1-4FB6-B583-AFDA3DB14FBD}" sibTransId="{BC0EE70D-910B-4127-9EC3-0B10BFE101D9}"/>
    <dgm:cxn modelId="{0C15ECE6-842D-4D71-B8A6-184918A20889}" type="presOf" srcId="{4DE98C62-42AB-4A24-9901-7212596FBE94}" destId="{A4842728-06A2-4E23-BD31-4352EB5B6336}" srcOrd="0" destOrd="0" presId="urn:microsoft.com/office/officeart/2005/8/layout/vList5"/>
    <dgm:cxn modelId="{F00CB1ED-2200-4C9D-8E99-FEFF4F004E7E}" type="presOf" srcId="{7403ABEF-432C-4ECF-A059-B699E44BD343}" destId="{09489971-0E64-4614-8E46-6902B5AD0EE4}" srcOrd="0" destOrd="0" presId="urn:microsoft.com/office/officeart/2005/8/layout/vList5"/>
    <dgm:cxn modelId="{4F1F14F5-CE13-4401-8FE4-C4E39BB4573D}" srcId="{4DE98C62-42AB-4A24-9901-7212596FBE94}" destId="{01F9691F-B5F1-479D-A2A5-AEE75BA2CF2D}" srcOrd="0" destOrd="0" parTransId="{730D2674-8907-4714-8609-BF8D758CB8BE}" sibTransId="{262DD926-5AA7-4DF1-9424-89B8E2DA799D}"/>
    <dgm:cxn modelId="{EA57BBF5-E5DF-4040-939B-5BBF39726764}" srcId="{F8433688-D61B-40EF-A65A-E6C706A5FD45}" destId="{F504D472-D251-431B-97AD-5A3A246EA683}" srcOrd="0" destOrd="0" parTransId="{1AF7EEC2-1149-4087-B09F-51DB297DED2D}" sibTransId="{58934431-3917-473D-AB28-97FE69B051D2}"/>
    <dgm:cxn modelId="{B9A996B7-475A-4885-8619-BC3BE87B5CCC}" type="presParOf" srcId="{D64129EF-4032-49B3-83EE-99314722693F}" destId="{3F61962F-DBE3-4637-B11D-1D40694DF556}" srcOrd="0" destOrd="0" presId="urn:microsoft.com/office/officeart/2005/8/layout/vList5"/>
    <dgm:cxn modelId="{4274116E-F19B-4747-B72E-899097296CC5}" type="presParOf" srcId="{3F61962F-DBE3-4637-B11D-1D40694DF556}" destId="{A4842728-06A2-4E23-BD31-4352EB5B6336}" srcOrd="0" destOrd="0" presId="urn:microsoft.com/office/officeart/2005/8/layout/vList5"/>
    <dgm:cxn modelId="{D6561249-8231-41E9-B36C-7A7A71D9F2A8}" type="presParOf" srcId="{3F61962F-DBE3-4637-B11D-1D40694DF556}" destId="{002FA3AF-22CE-4DAF-AD67-3A00E95CB2AE}" srcOrd="1" destOrd="0" presId="urn:microsoft.com/office/officeart/2005/8/layout/vList5"/>
    <dgm:cxn modelId="{84436B11-4070-4795-B956-3E083C2F3413}" type="presParOf" srcId="{D64129EF-4032-49B3-83EE-99314722693F}" destId="{527EB7DE-11F9-4EFE-A66C-F61C8D5C4A4A}" srcOrd="1" destOrd="0" presId="urn:microsoft.com/office/officeart/2005/8/layout/vList5"/>
    <dgm:cxn modelId="{A09FCBCE-6441-4B03-AB0A-7DDD623F2EC7}" type="presParOf" srcId="{D64129EF-4032-49B3-83EE-99314722693F}" destId="{45E7690E-760C-4CB9-81D9-7B3184184E69}" srcOrd="2" destOrd="0" presId="urn:microsoft.com/office/officeart/2005/8/layout/vList5"/>
    <dgm:cxn modelId="{33ACF3F1-65BD-4F5A-A9F9-B2FEA119A8C9}" type="presParOf" srcId="{45E7690E-760C-4CB9-81D9-7B3184184E69}" destId="{09489971-0E64-4614-8E46-6902B5AD0EE4}" srcOrd="0" destOrd="0" presId="urn:microsoft.com/office/officeart/2005/8/layout/vList5"/>
    <dgm:cxn modelId="{D12A3EC9-E26A-45F2-BA1B-04F5D8D740A5}" type="presParOf" srcId="{45E7690E-760C-4CB9-81D9-7B3184184E69}" destId="{EFFCDF59-BFF3-4716-AEE6-88F27D479E67}" srcOrd="1" destOrd="0" presId="urn:microsoft.com/office/officeart/2005/8/layout/vList5"/>
    <dgm:cxn modelId="{A7B1A5AA-2DF9-4A77-8448-ADACDCAE35C1}" type="presParOf" srcId="{D64129EF-4032-49B3-83EE-99314722693F}" destId="{7DE3AEC1-AA01-4C67-9985-8565A128075A}" srcOrd="3" destOrd="0" presId="urn:microsoft.com/office/officeart/2005/8/layout/vList5"/>
    <dgm:cxn modelId="{01C39DFF-56F0-417C-B0B1-E6D983EC55BE}" type="presParOf" srcId="{D64129EF-4032-49B3-83EE-99314722693F}" destId="{BD6E225F-FA3B-4B58-B69E-24755D34018B}" srcOrd="4" destOrd="0" presId="urn:microsoft.com/office/officeart/2005/8/layout/vList5"/>
    <dgm:cxn modelId="{D6FFC6B0-1D32-43D4-A467-97974437B6F3}" type="presParOf" srcId="{BD6E225F-FA3B-4B58-B69E-24755D34018B}" destId="{E60EB0E8-9556-4506-8266-6D7CDEED4E89}" srcOrd="0" destOrd="0" presId="urn:microsoft.com/office/officeart/2005/8/layout/vList5"/>
    <dgm:cxn modelId="{6EE55A71-FB90-420B-9C25-2968FE7B207E}" type="presParOf" srcId="{BD6E225F-FA3B-4B58-B69E-24755D34018B}" destId="{5D831F63-0418-48D3-A9E3-C916223D30C3}" srcOrd="1" destOrd="0" presId="urn:microsoft.com/office/officeart/2005/8/layout/vList5"/>
    <dgm:cxn modelId="{EE13382C-9C4A-47B4-9CA0-D09446C7B7AF}" type="presParOf" srcId="{D64129EF-4032-49B3-83EE-99314722693F}" destId="{2C04E2C4-989B-4B6E-9400-0E201B810642}" srcOrd="5" destOrd="0" presId="urn:microsoft.com/office/officeart/2005/8/layout/vList5"/>
    <dgm:cxn modelId="{4D17E71D-4C1E-482C-9E78-8BF6B0D1D077}" type="presParOf" srcId="{D64129EF-4032-49B3-83EE-99314722693F}" destId="{EB97FADD-485C-49DE-BEDB-16E4FF636675}" srcOrd="6" destOrd="0" presId="urn:microsoft.com/office/officeart/2005/8/layout/vList5"/>
    <dgm:cxn modelId="{23B8B36F-B445-4FFA-9CB9-9F9ED98C36EA}" type="presParOf" srcId="{EB97FADD-485C-49DE-BEDB-16E4FF636675}" destId="{764442BC-8D2E-4EEF-9CB2-8E0F85891722}" srcOrd="0" destOrd="0" presId="urn:microsoft.com/office/officeart/2005/8/layout/vList5"/>
    <dgm:cxn modelId="{AABE8C6E-683D-4452-ADE6-2935C4E1AD6B}" type="presParOf" srcId="{EB97FADD-485C-49DE-BEDB-16E4FF636675}" destId="{8026ADAF-98B6-426D-9C11-AE2210632E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62A165-EB87-43BD-8DD8-DB0DBE28CA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98C62-42AB-4A24-9901-7212596FBE94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 algn="ctr"/>
          <a:r>
            <a:rPr lang="en-US" sz="2400" b="1" dirty="0"/>
            <a:t>Director $1,200+</a:t>
          </a:r>
        </a:p>
      </dgm:t>
    </dgm:pt>
    <dgm:pt modelId="{167C4CFD-E72A-4A79-952C-931E8F2BB90B}" type="parTrans" cxnId="{925F73AB-CC0C-4ED7-B96E-02F5D742E142}">
      <dgm:prSet/>
      <dgm:spPr/>
      <dgm:t>
        <a:bodyPr/>
        <a:lstStyle/>
        <a:p>
          <a:endParaRPr lang="en-US"/>
        </a:p>
      </dgm:t>
    </dgm:pt>
    <dgm:pt modelId="{EB9A3DB1-B49C-4222-AF05-7A7E44F7C528}" type="sibTrans" cxnId="{925F73AB-CC0C-4ED7-B96E-02F5D742E142}">
      <dgm:prSet/>
      <dgm:spPr/>
      <dgm:t>
        <a:bodyPr/>
        <a:lstStyle/>
        <a:p>
          <a:endParaRPr lang="en-US"/>
        </a:p>
      </dgm:t>
    </dgm:pt>
    <dgm:pt modelId="{01F9691F-B5F1-479D-A2A5-AEE75BA2CF2D}">
      <dgm:prSet phldrT="[Text]" custT="1"/>
      <dgm:spPr>
        <a:solidFill>
          <a:srgbClr val="26A9E0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Designate 10% of your gift &amp; be recognized in our Annual Impact Report</a:t>
          </a:r>
        </a:p>
      </dgm:t>
    </dgm:pt>
    <dgm:pt modelId="{730D2674-8907-4714-8609-BF8D758CB8BE}" type="parTrans" cxnId="{4F1F14F5-CE13-4401-8FE4-C4E39BB4573D}">
      <dgm:prSet/>
      <dgm:spPr/>
      <dgm:t>
        <a:bodyPr/>
        <a:lstStyle/>
        <a:p>
          <a:endParaRPr lang="en-US"/>
        </a:p>
      </dgm:t>
    </dgm:pt>
    <dgm:pt modelId="{262DD926-5AA7-4DF1-9424-89B8E2DA799D}" type="sibTrans" cxnId="{4F1F14F5-CE13-4401-8FE4-C4E39BB4573D}">
      <dgm:prSet/>
      <dgm:spPr/>
      <dgm:t>
        <a:bodyPr/>
        <a:lstStyle/>
        <a:p>
          <a:endParaRPr lang="en-US"/>
        </a:p>
      </dgm:t>
    </dgm:pt>
    <dgm:pt modelId="{7403ABEF-432C-4ECF-A059-B699E44BD343}">
      <dgm:prSet phldrT="[Text]" custT="1"/>
      <dgm:spPr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Conductor $3,000+</a:t>
          </a:r>
        </a:p>
      </dgm:t>
    </dgm:pt>
    <dgm:pt modelId="{F94ED902-A03A-4AB1-B18C-7AA67B7EDC66}" type="parTrans" cxnId="{3510082D-1489-49A3-9495-715A2989190C}">
      <dgm:prSet/>
      <dgm:spPr/>
      <dgm:t>
        <a:bodyPr/>
        <a:lstStyle/>
        <a:p>
          <a:endParaRPr lang="en-US"/>
        </a:p>
      </dgm:t>
    </dgm:pt>
    <dgm:pt modelId="{3045342E-F037-433A-BE79-CC054D3C7C13}" type="sibTrans" cxnId="{3510082D-1489-49A3-9495-715A2989190C}">
      <dgm:prSet/>
      <dgm:spPr/>
      <dgm:t>
        <a:bodyPr/>
        <a:lstStyle/>
        <a:p>
          <a:endParaRPr lang="en-US"/>
        </a:p>
      </dgm:t>
    </dgm:pt>
    <dgm:pt modelId="{75C63BF3-01D7-4AC9-8898-CC2E8DD2EA3B}">
      <dgm:prSet phldrT="[Text]" custT="1"/>
      <dgm:spPr>
        <a:solidFill>
          <a:srgbClr val="8CBF49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Join us for UPAF Nights, featuring dinner &amp; a show</a:t>
          </a:r>
        </a:p>
      </dgm:t>
    </dgm:pt>
    <dgm:pt modelId="{C13F0B6D-9909-424F-A002-92066640E483}" type="parTrans" cxnId="{98A79216-2683-40DE-810A-851A830BD892}">
      <dgm:prSet/>
      <dgm:spPr/>
      <dgm:t>
        <a:bodyPr/>
        <a:lstStyle/>
        <a:p>
          <a:endParaRPr lang="en-US"/>
        </a:p>
      </dgm:t>
    </dgm:pt>
    <dgm:pt modelId="{A924C5F1-41D5-493F-8F29-DD4CEF5BA8CD}" type="sibTrans" cxnId="{98A79216-2683-40DE-810A-851A830BD892}">
      <dgm:prSet/>
      <dgm:spPr/>
      <dgm:t>
        <a:bodyPr/>
        <a:lstStyle/>
        <a:p>
          <a:endParaRPr lang="en-US"/>
        </a:p>
      </dgm:t>
    </dgm:pt>
    <dgm:pt modelId="{430F0FFC-491B-4962-8768-E2F346A03B85}">
      <dgm:prSet phldrT="[Text]" custT="1"/>
      <dgm:spPr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Concertmaster $5,000+</a:t>
          </a:r>
        </a:p>
      </dgm:t>
    </dgm:pt>
    <dgm:pt modelId="{C7B417B6-25E1-4CB3-B9EF-C57BBF3BA378}" type="parTrans" cxnId="{5C09EAB9-8E6C-43F5-9099-593B8F6BD9A3}">
      <dgm:prSet/>
      <dgm:spPr/>
      <dgm:t>
        <a:bodyPr/>
        <a:lstStyle/>
        <a:p>
          <a:endParaRPr lang="en-US"/>
        </a:p>
      </dgm:t>
    </dgm:pt>
    <dgm:pt modelId="{42422B47-2336-4258-B470-512A992AED3B}" type="sibTrans" cxnId="{5C09EAB9-8E6C-43F5-9099-593B8F6BD9A3}">
      <dgm:prSet/>
      <dgm:spPr/>
      <dgm:t>
        <a:bodyPr/>
        <a:lstStyle/>
        <a:p>
          <a:endParaRPr lang="en-US"/>
        </a:p>
      </dgm:t>
    </dgm:pt>
    <dgm:pt modelId="{504F9639-BCE8-40FE-B883-58092408C362}">
      <dgm:prSet phldrT="[Text]" custT="1"/>
      <dgm:spPr>
        <a:solidFill>
          <a:srgbClr val="EC921E">
            <a:alpha val="34902"/>
          </a:srgbClr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400" b="0" dirty="0"/>
            <a:t>Designate 20% of your gift </a:t>
          </a:r>
        </a:p>
      </dgm:t>
    </dgm:pt>
    <dgm:pt modelId="{094CB9CB-32B1-4FB6-B583-AFDA3DB14FBD}" type="parTrans" cxnId="{115346DE-E083-4D17-B018-42D2880D047E}">
      <dgm:prSet/>
      <dgm:spPr/>
      <dgm:t>
        <a:bodyPr/>
        <a:lstStyle/>
        <a:p>
          <a:endParaRPr lang="en-US"/>
        </a:p>
      </dgm:t>
    </dgm:pt>
    <dgm:pt modelId="{BC0EE70D-910B-4127-9EC3-0B10BFE101D9}" type="sibTrans" cxnId="{115346DE-E083-4D17-B018-42D2880D047E}">
      <dgm:prSet/>
      <dgm:spPr/>
      <dgm:t>
        <a:bodyPr/>
        <a:lstStyle/>
        <a:p>
          <a:endParaRPr lang="en-US"/>
        </a:p>
      </dgm:t>
    </dgm:pt>
    <dgm:pt modelId="{F8433688-D61B-40EF-A65A-E6C706A5FD45}">
      <dgm:prSet phldrT="[Text]" custT="1"/>
      <dgm:spPr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Artist Society $10,000+</a:t>
          </a:r>
        </a:p>
      </dgm:t>
    </dgm:pt>
    <dgm:pt modelId="{1AD402DC-1D6A-4777-976D-CA1EF2F26FAD}" type="parTrans" cxnId="{FD3D031B-F98D-47F5-81C8-545E62926FD0}">
      <dgm:prSet/>
      <dgm:spPr/>
      <dgm:t>
        <a:bodyPr/>
        <a:lstStyle/>
        <a:p>
          <a:endParaRPr lang="en-US"/>
        </a:p>
      </dgm:t>
    </dgm:pt>
    <dgm:pt modelId="{94CF1D5F-D596-4714-8CCC-68A9D4B745DC}" type="sibTrans" cxnId="{FD3D031B-F98D-47F5-81C8-545E62926FD0}">
      <dgm:prSet/>
      <dgm:spPr/>
      <dgm:t>
        <a:bodyPr/>
        <a:lstStyle/>
        <a:p>
          <a:endParaRPr lang="en-US"/>
        </a:p>
      </dgm:t>
    </dgm:pt>
    <dgm:pt modelId="{F504D472-D251-431B-97AD-5A3A246EA683}">
      <dgm:prSet phldrT="[Text]" custT="1"/>
      <dgm:spPr>
        <a:solidFill>
          <a:srgbClr val="EC1C24">
            <a:alpha val="34902"/>
          </a:srgbClr>
        </a:solidFill>
        <a:ln>
          <a:noFill/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Join us for the Artist Society Party, a special celebration of our most generous arts champions</a:t>
          </a:r>
        </a:p>
      </dgm:t>
    </dgm:pt>
    <dgm:pt modelId="{1AF7EEC2-1149-4087-B09F-51DB297DED2D}" type="parTrans" cxnId="{EA57BBF5-E5DF-4040-939B-5BBF39726764}">
      <dgm:prSet/>
      <dgm:spPr/>
      <dgm:t>
        <a:bodyPr/>
        <a:lstStyle/>
        <a:p>
          <a:endParaRPr lang="en-US"/>
        </a:p>
      </dgm:t>
    </dgm:pt>
    <dgm:pt modelId="{58934431-3917-473D-AB28-97FE69B051D2}" type="sibTrans" cxnId="{EA57BBF5-E5DF-4040-939B-5BBF39726764}">
      <dgm:prSet/>
      <dgm:spPr/>
      <dgm:t>
        <a:bodyPr/>
        <a:lstStyle/>
        <a:p>
          <a:endParaRPr lang="en-US"/>
        </a:p>
      </dgm:t>
    </dgm:pt>
    <dgm:pt modelId="{D64129EF-4032-49B3-83EE-99314722693F}" type="pres">
      <dgm:prSet presAssocID="{2A62A165-EB87-43BD-8DD8-DB0DBE28CAE9}" presName="Name0" presStyleCnt="0">
        <dgm:presLayoutVars>
          <dgm:dir/>
          <dgm:animLvl val="lvl"/>
          <dgm:resizeHandles val="exact"/>
        </dgm:presLayoutVars>
      </dgm:prSet>
      <dgm:spPr/>
    </dgm:pt>
    <dgm:pt modelId="{3F61962F-DBE3-4637-B11D-1D40694DF556}" type="pres">
      <dgm:prSet presAssocID="{4DE98C62-42AB-4A24-9901-7212596FBE94}" presName="linNode" presStyleCnt="0"/>
      <dgm:spPr/>
    </dgm:pt>
    <dgm:pt modelId="{A4842728-06A2-4E23-BD31-4352EB5B6336}" type="pres">
      <dgm:prSet presAssocID="{4DE98C62-42AB-4A24-9901-7212596FBE94}" presName="parentText" presStyleLbl="node1" presStyleIdx="0" presStyleCnt="4" custScaleX="95663">
        <dgm:presLayoutVars>
          <dgm:chMax val="1"/>
          <dgm:bulletEnabled val="1"/>
        </dgm:presLayoutVars>
      </dgm:prSet>
      <dgm:spPr/>
    </dgm:pt>
    <dgm:pt modelId="{002FA3AF-22CE-4DAF-AD67-3A00E95CB2AE}" type="pres">
      <dgm:prSet presAssocID="{4DE98C62-42AB-4A24-9901-7212596FBE94}" presName="descendantText" presStyleLbl="alignAccFollowNode1" presStyleIdx="0" presStyleCnt="4">
        <dgm:presLayoutVars>
          <dgm:bulletEnabled val="1"/>
        </dgm:presLayoutVars>
      </dgm:prSet>
      <dgm:spPr/>
    </dgm:pt>
    <dgm:pt modelId="{527EB7DE-11F9-4EFE-A66C-F61C8D5C4A4A}" type="pres">
      <dgm:prSet presAssocID="{EB9A3DB1-B49C-4222-AF05-7A7E44F7C528}" presName="sp" presStyleCnt="0"/>
      <dgm:spPr/>
    </dgm:pt>
    <dgm:pt modelId="{45E7690E-760C-4CB9-81D9-7B3184184E69}" type="pres">
      <dgm:prSet presAssocID="{7403ABEF-432C-4ECF-A059-B699E44BD343}" presName="linNode" presStyleCnt="0"/>
      <dgm:spPr/>
    </dgm:pt>
    <dgm:pt modelId="{09489971-0E64-4614-8E46-6902B5AD0EE4}" type="pres">
      <dgm:prSet presAssocID="{7403ABEF-432C-4ECF-A059-B699E44BD343}" presName="parentText" presStyleLbl="node1" presStyleIdx="1" presStyleCnt="4" custScaleX="95663">
        <dgm:presLayoutVars>
          <dgm:chMax val="1"/>
          <dgm:bulletEnabled val="1"/>
        </dgm:presLayoutVars>
      </dgm:prSet>
      <dgm:spPr/>
    </dgm:pt>
    <dgm:pt modelId="{EFFCDF59-BFF3-4716-AEE6-88F27D479E67}" type="pres">
      <dgm:prSet presAssocID="{7403ABEF-432C-4ECF-A059-B699E44BD343}" presName="descendantText" presStyleLbl="alignAccFollowNode1" presStyleIdx="1" presStyleCnt="4">
        <dgm:presLayoutVars>
          <dgm:bulletEnabled val="1"/>
        </dgm:presLayoutVars>
      </dgm:prSet>
      <dgm:spPr/>
    </dgm:pt>
    <dgm:pt modelId="{7DE3AEC1-AA01-4C67-9985-8565A128075A}" type="pres">
      <dgm:prSet presAssocID="{3045342E-F037-433A-BE79-CC054D3C7C13}" presName="sp" presStyleCnt="0"/>
      <dgm:spPr/>
    </dgm:pt>
    <dgm:pt modelId="{BD6E225F-FA3B-4B58-B69E-24755D34018B}" type="pres">
      <dgm:prSet presAssocID="{430F0FFC-491B-4962-8768-E2F346A03B85}" presName="linNode" presStyleCnt="0"/>
      <dgm:spPr/>
    </dgm:pt>
    <dgm:pt modelId="{E60EB0E8-9556-4506-8266-6D7CDEED4E89}" type="pres">
      <dgm:prSet presAssocID="{430F0FFC-491B-4962-8768-E2F346A03B85}" presName="parentText" presStyleLbl="node1" presStyleIdx="2" presStyleCnt="4" custScaleX="95663">
        <dgm:presLayoutVars>
          <dgm:chMax val="1"/>
          <dgm:bulletEnabled val="1"/>
        </dgm:presLayoutVars>
      </dgm:prSet>
      <dgm:spPr/>
    </dgm:pt>
    <dgm:pt modelId="{5D831F63-0418-48D3-A9E3-C916223D30C3}" type="pres">
      <dgm:prSet presAssocID="{430F0FFC-491B-4962-8768-E2F346A03B85}" presName="descendantText" presStyleLbl="alignAccFollowNode1" presStyleIdx="2" presStyleCnt="4">
        <dgm:presLayoutVars>
          <dgm:bulletEnabled val="1"/>
        </dgm:presLayoutVars>
      </dgm:prSet>
      <dgm:spPr/>
    </dgm:pt>
    <dgm:pt modelId="{2C04E2C4-989B-4B6E-9400-0E201B810642}" type="pres">
      <dgm:prSet presAssocID="{42422B47-2336-4258-B470-512A992AED3B}" presName="sp" presStyleCnt="0"/>
      <dgm:spPr/>
    </dgm:pt>
    <dgm:pt modelId="{EB97FADD-485C-49DE-BEDB-16E4FF636675}" type="pres">
      <dgm:prSet presAssocID="{F8433688-D61B-40EF-A65A-E6C706A5FD45}" presName="linNode" presStyleCnt="0"/>
      <dgm:spPr/>
    </dgm:pt>
    <dgm:pt modelId="{764442BC-8D2E-4EEF-9CB2-8E0F85891722}" type="pres">
      <dgm:prSet presAssocID="{F8433688-D61B-40EF-A65A-E6C706A5FD45}" presName="parentText" presStyleLbl="node1" presStyleIdx="3" presStyleCnt="4" custScaleX="95663">
        <dgm:presLayoutVars>
          <dgm:chMax val="1"/>
          <dgm:bulletEnabled val="1"/>
        </dgm:presLayoutVars>
      </dgm:prSet>
      <dgm:spPr/>
    </dgm:pt>
    <dgm:pt modelId="{8026ADAF-98B6-426D-9C11-AE2210632E9C}" type="pres">
      <dgm:prSet presAssocID="{F8433688-D61B-40EF-A65A-E6C706A5FD4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7929815-F240-42F9-904D-F5EF0FA93D7B}" type="presOf" srcId="{01F9691F-B5F1-479D-A2A5-AEE75BA2CF2D}" destId="{002FA3AF-22CE-4DAF-AD67-3A00E95CB2AE}" srcOrd="0" destOrd="0" presId="urn:microsoft.com/office/officeart/2005/8/layout/vList5"/>
    <dgm:cxn modelId="{98A79216-2683-40DE-810A-851A830BD892}" srcId="{7403ABEF-432C-4ECF-A059-B699E44BD343}" destId="{75C63BF3-01D7-4AC9-8898-CC2E8DD2EA3B}" srcOrd="0" destOrd="0" parTransId="{C13F0B6D-9909-424F-A002-92066640E483}" sibTransId="{A924C5F1-41D5-493F-8F29-DD4CEF5BA8CD}"/>
    <dgm:cxn modelId="{FD3D031B-F98D-47F5-81C8-545E62926FD0}" srcId="{2A62A165-EB87-43BD-8DD8-DB0DBE28CAE9}" destId="{F8433688-D61B-40EF-A65A-E6C706A5FD45}" srcOrd="3" destOrd="0" parTransId="{1AD402DC-1D6A-4777-976D-CA1EF2F26FAD}" sibTransId="{94CF1D5F-D596-4714-8CCC-68A9D4B745DC}"/>
    <dgm:cxn modelId="{F2B18928-1243-44AC-A4DA-04839BF3AEED}" type="presOf" srcId="{504F9639-BCE8-40FE-B883-58092408C362}" destId="{5D831F63-0418-48D3-A9E3-C916223D30C3}" srcOrd="0" destOrd="0" presId="urn:microsoft.com/office/officeart/2005/8/layout/vList5"/>
    <dgm:cxn modelId="{3510082D-1489-49A3-9495-715A2989190C}" srcId="{2A62A165-EB87-43BD-8DD8-DB0DBE28CAE9}" destId="{7403ABEF-432C-4ECF-A059-B699E44BD343}" srcOrd="1" destOrd="0" parTransId="{F94ED902-A03A-4AB1-B18C-7AA67B7EDC66}" sibTransId="{3045342E-F037-433A-BE79-CC054D3C7C13}"/>
    <dgm:cxn modelId="{5B833C4D-11DF-43A4-8EEB-C4FAB0E48350}" type="presOf" srcId="{F8433688-D61B-40EF-A65A-E6C706A5FD45}" destId="{764442BC-8D2E-4EEF-9CB2-8E0F85891722}" srcOrd="0" destOrd="0" presId="urn:microsoft.com/office/officeart/2005/8/layout/vList5"/>
    <dgm:cxn modelId="{AA8C624D-2D64-4FBB-B280-E37D6A458BB4}" type="presOf" srcId="{F504D472-D251-431B-97AD-5A3A246EA683}" destId="{8026ADAF-98B6-426D-9C11-AE2210632E9C}" srcOrd="0" destOrd="0" presId="urn:microsoft.com/office/officeart/2005/8/layout/vList5"/>
    <dgm:cxn modelId="{B84D186F-21A8-461A-8FDB-EF92FC5D7822}" type="presOf" srcId="{2A62A165-EB87-43BD-8DD8-DB0DBE28CAE9}" destId="{D64129EF-4032-49B3-83EE-99314722693F}" srcOrd="0" destOrd="0" presId="urn:microsoft.com/office/officeart/2005/8/layout/vList5"/>
    <dgm:cxn modelId="{925F73AB-CC0C-4ED7-B96E-02F5D742E142}" srcId="{2A62A165-EB87-43BD-8DD8-DB0DBE28CAE9}" destId="{4DE98C62-42AB-4A24-9901-7212596FBE94}" srcOrd="0" destOrd="0" parTransId="{167C4CFD-E72A-4A79-952C-931E8F2BB90B}" sibTransId="{EB9A3DB1-B49C-4222-AF05-7A7E44F7C528}"/>
    <dgm:cxn modelId="{EA9AF1B8-1B1F-4665-9D61-3C6BBE4B9B61}" type="presOf" srcId="{75C63BF3-01D7-4AC9-8898-CC2E8DD2EA3B}" destId="{EFFCDF59-BFF3-4716-AEE6-88F27D479E67}" srcOrd="0" destOrd="0" presId="urn:microsoft.com/office/officeart/2005/8/layout/vList5"/>
    <dgm:cxn modelId="{5C09EAB9-8E6C-43F5-9099-593B8F6BD9A3}" srcId="{2A62A165-EB87-43BD-8DD8-DB0DBE28CAE9}" destId="{430F0FFC-491B-4962-8768-E2F346A03B85}" srcOrd="2" destOrd="0" parTransId="{C7B417B6-25E1-4CB3-B9EF-C57BBF3BA378}" sibTransId="{42422B47-2336-4258-B470-512A992AED3B}"/>
    <dgm:cxn modelId="{031260CA-8191-45D5-A000-505DFDBE3844}" type="presOf" srcId="{430F0FFC-491B-4962-8768-E2F346A03B85}" destId="{E60EB0E8-9556-4506-8266-6D7CDEED4E89}" srcOrd="0" destOrd="0" presId="urn:microsoft.com/office/officeart/2005/8/layout/vList5"/>
    <dgm:cxn modelId="{115346DE-E083-4D17-B018-42D2880D047E}" srcId="{430F0FFC-491B-4962-8768-E2F346A03B85}" destId="{504F9639-BCE8-40FE-B883-58092408C362}" srcOrd="0" destOrd="0" parTransId="{094CB9CB-32B1-4FB6-B583-AFDA3DB14FBD}" sibTransId="{BC0EE70D-910B-4127-9EC3-0B10BFE101D9}"/>
    <dgm:cxn modelId="{0C15ECE6-842D-4D71-B8A6-184918A20889}" type="presOf" srcId="{4DE98C62-42AB-4A24-9901-7212596FBE94}" destId="{A4842728-06A2-4E23-BD31-4352EB5B6336}" srcOrd="0" destOrd="0" presId="urn:microsoft.com/office/officeart/2005/8/layout/vList5"/>
    <dgm:cxn modelId="{F00CB1ED-2200-4C9D-8E99-FEFF4F004E7E}" type="presOf" srcId="{7403ABEF-432C-4ECF-A059-B699E44BD343}" destId="{09489971-0E64-4614-8E46-6902B5AD0EE4}" srcOrd="0" destOrd="0" presId="urn:microsoft.com/office/officeart/2005/8/layout/vList5"/>
    <dgm:cxn modelId="{4F1F14F5-CE13-4401-8FE4-C4E39BB4573D}" srcId="{4DE98C62-42AB-4A24-9901-7212596FBE94}" destId="{01F9691F-B5F1-479D-A2A5-AEE75BA2CF2D}" srcOrd="0" destOrd="0" parTransId="{730D2674-8907-4714-8609-BF8D758CB8BE}" sibTransId="{262DD926-5AA7-4DF1-9424-89B8E2DA799D}"/>
    <dgm:cxn modelId="{EA57BBF5-E5DF-4040-939B-5BBF39726764}" srcId="{F8433688-D61B-40EF-A65A-E6C706A5FD45}" destId="{F504D472-D251-431B-97AD-5A3A246EA683}" srcOrd="0" destOrd="0" parTransId="{1AF7EEC2-1149-4087-B09F-51DB297DED2D}" sibTransId="{58934431-3917-473D-AB28-97FE69B051D2}"/>
    <dgm:cxn modelId="{B9A996B7-475A-4885-8619-BC3BE87B5CCC}" type="presParOf" srcId="{D64129EF-4032-49B3-83EE-99314722693F}" destId="{3F61962F-DBE3-4637-B11D-1D40694DF556}" srcOrd="0" destOrd="0" presId="urn:microsoft.com/office/officeart/2005/8/layout/vList5"/>
    <dgm:cxn modelId="{4274116E-F19B-4747-B72E-899097296CC5}" type="presParOf" srcId="{3F61962F-DBE3-4637-B11D-1D40694DF556}" destId="{A4842728-06A2-4E23-BD31-4352EB5B6336}" srcOrd="0" destOrd="0" presId="urn:microsoft.com/office/officeart/2005/8/layout/vList5"/>
    <dgm:cxn modelId="{D6561249-8231-41E9-B36C-7A7A71D9F2A8}" type="presParOf" srcId="{3F61962F-DBE3-4637-B11D-1D40694DF556}" destId="{002FA3AF-22CE-4DAF-AD67-3A00E95CB2AE}" srcOrd="1" destOrd="0" presId="urn:microsoft.com/office/officeart/2005/8/layout/vList5"/>
    <dgm:cxn modelId="{84436B11-4070-4795-B956-3E083C2F3413}" type="presParOf" srcId="{D64129EF-4032-49B3-83EE-99314722693F}" destId="{527EB7DE-11F9-4EFE-A66C-F61C8D5C4A4A}" srcOrd="1" destOrd="0" presId="urn:microsoft.com/office/officeart/2005/8/layout/vList5"/>
    <dgm:cxn modelId="{A09FCBCE-6441-4B03-AB0A-7DDD623F2EC7}" type="presParOf" srcId="{D64129EF-4032-49B3-83EE-99314722693F}" destId="{45E7690E-760C-4CB9-81D9-7B3184184E69}" srcOrd="2" destOrd="0" presId="urn:microsoft.com/office/officeart/2005/8/layout/vList5"/>
    <dgm:cxn modelId="{33ACF3F1-65BD-4F5A-A9F9-B2FEA119A8C9}" type="presParOf" srcId="{45E7690E-760C-4CB9-81D9-7B3184184E69}" destId="{09489971-0E64-4614-8E46-6902B5AD0EE4}" srcOrd="0" destOrd="0" presId="urn:microsoft.com/office/officeart/2005/8/layout/vList5"/>
    <dgm:cxn modelId="{D12A3EC9-E26A-45F2-BA1B-04F5D8D740A5}" type="presParOf" srcId="{45E7690E-760C-4CB9-81D9-7B3184184E69}" destId="{EFFCDF59-BFF3-4716-AEE6-88F27D479E67}" srcOrd="1" destOrd="0" presId="urn:microsoft.com/office/officeart/2005/8/layout/vList5"/>
    <dgm:cxn modelId="{A7B1A5AA-2DF9-4A77-8448-ADACDCAE35C1}" type="presParOf" srcId="{D64129EF-4032-49B3-83EE-99314722693F}" destId="{7DE3AEC1-AA01-4C67-9985-8565A128075A}" srcOrd="3" destOrd="0" presId="urn:microsoft.com/office/officeart/2005/8/layout/vList5"/>
    <dgm:cxn modelId="{01C39DFF-56F0-417C-B0B1-E6D983EC55BE}" type="presParOf" srcId="{D64129EF-4032-49B3-83EE-99314722693F}" destId="{BD6E225F-FA3B-4B58-B69E-24755D34018B}" srcOrd="4" destOrd="0" presId="urn:microsoft.com/office/officeart/2005/8/layout/vList5"/>
    <dgm:cxn modelId="{D6FFC6B0-1D32-43D4-A467-97974437B6F3}" type="presParOf" srcId="{BD6E225F-FA3B-4B58-B69E-24755D34018B}" destId="{E60EB0E8-9556-4506-8266-6D7CDEED4E89}" srcOrd="0" destOrd="0" presId="urn:microsoft.com/office/officeart/2005/8/layout/vList5"/>
    <dgm:cxn modelId="{6EE55A71-FB90-420B-9C25-2968FE7B207E}" type="presParOf" srcId="{BD6E225F-FA3B-4B58-B69E-24755D34018B}" destId="{5D831F63-0418-48D3-A9E3-C916223D30C3}" srcOrd="1" destOrd="0" presId="urn:microsoft.com/office/officeart/2005/8/layout/vList5"/>
    <dgm:cxn modelId="{EE13382C-9C4A-47B4-9CA0-D09446C7B7AF}" type="presParOf" srcId="{D64129EF-4032-49B3-83EE-99314722693F}" destId="{2C04E2C4-989B-4B6E-9400-0E201B810642}" srcOrd="5" destOrd="0" presId="urn:microsoft.com/office/officeart/2005/8/layout/vList5"/>
    <dgm:cxn modelId="{4D17E71D-4C1E-482C-9E78-8BF6B0D1D077}" type="presParOf" srcId="{D64129EF-4032-49B3-83EE-99314722693F}" destId="{EB97FADD-485C-49DE-BEDB-16E4FF636675}" srcOrd="6" destOrd="0" presId="urn:microsoft.com/office/officeart/2005/8/layout/vList5"/>
    <dgm:cxn modelId="{23B8B36F-B445-4FFA-9CB9-9F9ED98C36EA}" type="presParOf" srcId="{EB97FADD-485C-49DE-BEDB-16E4FF636675}" destId="{764442BC-8D2E-4EEF-9CB2-8E0F85891722}" srcOrd="0" destOrd="0" presId="urn:microsoft.com/office/officeart/2005/8/layout/vList5"/>
    <dgm:cxn modelId="{AABE8C6E-683D-4452-ADE6-2935C4E1AD6B}" type="presParOf" srcId="{EB97FADD-485C-49DE-BEDB-16E4FF636675}" destId="{8026ADAF-98B6-426D-9C11-AE2210632E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E1CCB4-B09A-451B-B1EE-C9132A3BA56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A2F116-7843-45C4-8EAC-14F7D3559AC9}">
      <dgm:prSet phldrT="[Text]" custT="1"/>
      <dgm:spPr>
        <a:solidFill>
          <a:srgbClr val="26A9E0"/>
        </a:solidFill>
        <a:ln>
          <a:noFill/>
        </a:ln>
      </dgm:spPr>
      <dgm:t>
        <a:bodyPr/>
        <a:lstStyle/>
        <a:p>
          <a:pPr>
            <a:buNone/>
          </a:pPr>
          <a:r>
            <a:rPr lang="en-US" sz="2800" b="1" dirty="0">
              <a:solidFill>
                <a:schemeClr val="bg1"/>
              </a:solidFill>
              <a:effectLst/>
            </a:rPr>
            <a:t>$150 or more</a:t>
          </a:r>
          <a:endParaRPr lang="en-US" sz="2800" dirty="0">
            <a:solidFill>
              <a:schemeClr val="bg1"/>
            </a:solidFill>
          </a:endParaRPr>
        </a:p>
      </dgm:t>
    </dgm:pt>
    <dgm:pt modelId="{BAB5C187-EB2D-4F18-9B94-12A871F9A1D5}" type="parTrans" cxnId="{E3CBF32A-4742-419D-A6F3-AB214A1B56AF}">
      <dgm:prSet/>
      <dgm:spPr/>
      <dgm:t>
        <a:bodyPr/>
        <a:lstStyle/>
        <a:p>
          <a:endParaRPr lang="en-US"/>
        </a:p>
      </dgm:t>
    </dgm:pt>
    <dgm:pt modelId="{9D5D43D1-0011-4F5B-8233-38C7BD12DF11}" type="sibTrans" cxnId="{E3CBF32A-4742-419D-A6F3-AB214A1B56AF}">
      <dgm:prSet/>
      <dgm:spPr/>
      <dgm:t>
        <a:bodyPr/>
        <a:lstStyle/>
        <a:p>
          <a:endParaRPr lang="en-US"/>
        </a:p>
      </dgm:t>
    </dgm:pt>
    <dgm:pt modelId="{55D2BFDE-7C38-4240-8935-2D3FC8298675}">
      <dgm:prSet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>
            <a:spcBef>
              <a:spcPts val="600"/>
            </a:spcBef>
          </a:pPr>
          <a:r>
            <a:rPr lang="en-US" b="1" dirty="0">
              <a:solidFill>
                <a:schemeClr val="tx1"/>
              </a:solidFill>
              <a:effectLst/>
            </a:rPr>
            <a:t>Backstage dinner for 10 </a:t>
          </a:r>
          <a:r>
            <a:rPr lang="en-US" dirty="0">
              <a:solidFill>
                <a:schemeClr val="tx1"/>
              </a:solidFill>
              <a:effectLst/>
            </a:rPr>
            <a:t>at the Miller High Life Theater</a:t>
          </a:r>
        </a:p>
      </dgm:t>
    </dgm:pt>
    <dgm:pt modelId="{08BAB244-3EF8-443A-A672-7FD41E90C216}" type="parTrans" cxnId="{76350AE8-5DA9-4F84-8AF1-DA331C2065AD}">
      <dgm:prSet/>
      <dgm:spPr/>
      <dgm:t>
        <a:bodyPr/>
        <a:lstStyle/>
        <a:p>
          <a:endParaRPr lang="en-US"/>
        </a:p>
      </dgm:t>
    </dgm:pt>
    <dgm:pt modelId="{39119B86-A750-413C-8AF1-C8E54EF2B66B}" type="sibTrans" cxnId="{76350AE8-5DA9-4F84-8AF1-DA331C2065AD}">
      <dgm:prSet/>
      <dgm:spPr/>
      <dgm:t>
        <a:bodyPr/>
        <a:lstStyle/>
        <a:p>
          <a:endParaRPr lang="en-US"/>
        </a:p>
      </dgm:t>
    </dgm:pt>
    <dgm:pt modelId="{0EEF4B2F-3082-4C30-89F9-6B05A03D63F2}">
      <dgm:prSet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>
            <a:spcBef>
              <a:spcPct val="0"/>
            </a:spcBef>
          </a:pPr>
          <a:r>
            <a:rPr lang="en-US" b="1" dirty="0">
              <a:solidFill>
                <a:schemeClr val="tx1"/>
              </a:solidFill>
            </a:rPr>
            <a:t>Four tickets to the U.S. Bank Founders Suite </a:t>
          </a:r>
          <a:r>
            <a:rPr lang="en-US" dirty="0">
              <a:solidFill>
                <a:schemeClr val="tx1"/>
              </a:solidFill>
            </a:rPr>
            <a:t>at a Milwaukee Brewers game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4344DE62-7943-4DCE-90F1-2810058133FC}" type="parTrans" cxnId="{ED8FB3F4-6057-4A3F-B4C6-23A8656B3C15}">
      <dgm:prSet/>
      <dgm:spPr/>
      <dgm:t>
        <a:bodyPr/>
        <a:lstStyle/>
        <a:p>
          <a:endParaRPr lang="en-US"/>
        </a:p>
      </dgm:t>
    </dgm:pt>
    <dgm:pt modelId="{E5B9A0A4-4E16-4E30-B50D-1788EB26DD13}" type="sibTrans" cxnId="{ED8FB3F4-6057-4A3F-B4C6-23A8656B3C15}">
      <dgm:prSet/>
      <dgm:spPr/>
      <dgm:t>
        <a:bodyPr/>
        <a:lstStyle/>
        <a:p>
          <a:endParaRPr lang="en-US"/>
        </a:p>
      </dgm:t>
    </dgm:pt>
    <dgm:pt modelId="{245B711C-67CB-4105-BACC-9B8530A8EDB3}">
      <dgm:prSet/>
      <dgm:spPr>
        <a:solidFill>
          <a:srgbClr val="26A9E0">
            <a:alpha val="35000"/>
          </a:srgbClr>
        </a:solidFill>
        <a:ln>
          <a:noFill/>
        </a:ln>
      </dgm:spPr>
      <dgm:t>
        <a:bodyPr/>
        <a:lstStyle/>
        <a:p>
          <a:pPr>
            <a:spcBef>
              <a:spcPct val="0"/>
            </a:spcBef>
          </a:pPr>
          <a:r>
            <a:rPr lang="en-US" b="1" dirty="0">
              <a:solidFill>
                <a:schemeClr val="tx1"/>
              </a:solidFill>
            </a:rPr>
            <a:t>Milwaukee Symphony Orchestra </a:t>
          </a:r>
          <a:r>
            <a:rPr lang="en-US" dirty="0">
              <a:solidFill>
                <a:schemeClr val="tx1"/>
              </a:solidFill>
            </a:rPr>
            <a:t>tickets &amp; a tour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39024110-B246-4C9A-AC37-4DF711D4E583}" type="parTrans" cxnId="{6387BACA-1B34-4B7B-BDCB-8F47560DF5D2}">
      <dgm:prSet/>
      <dgm:spPr/>
      <dgm:t>
        <a:bodyPr/>
        <a:lstStyle/>
        <a:p>
          <a:endParaRPr lang="en-US"/>
        </a:p>
      </dgm:t>
    </dgm:pt>
    <dgm:pt modelId="{D8A1C262-C6BB-4D0E-AC3A-E1F0EFF1D536}" type="sibTrans" cxnId="{6387BACA-1B34-4B7B-BDCB-8F47560DF5D2}">
      <dgm:prSet/>
      <dgm:spPr/>
      <dgm:t>
        <a:bodyPr/>
        <a:lstStyle/>
        <a:p>
          <a:endParaRPr lang="en-US"/>
        </a:p>
      </dgm:t>
    </dgm:pt>
    <dgm:pt modelId="{7D489E02-23C7-419E-96B3-E565B78F6D63}">
      <dgm:prSet custT="1"/>
      <dgm:spPr>
        <a:solidFill>
          <a:srgbClr val="8CBF49"/>
        </a:solidFill>
        <a:ln>
          <a:noFill/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effectLst/>
            </a:rPr>
            <a:t>$75 or more</a:t>
          </a:r>
          <a:endParaRPr lang="en-US" sz="2800" dirty="0">
            <a:solidFill>
              <a:schemeClr val="bg1"/>
            </a:solidFill>
            <a:effectLst/>
          </a:endParaRPr>
        </a:p>
      </dgm:t>
    </dgm:pt>
    <dgm:pt modelId="{9BC21DAB-D33E-4BF9-AE66-291A70211F6A}" type="parTrans" cxnId="{54F37B5A-D289-42ED-8697-1A20D6664487}">
      <dgm:prSet/>
      <dgm:spPr/>
      <dgm:t>
        <a:bodyPr/>
        <a:lstStyle/>
        <a:p>
          <a:endParaRPr lang="en-US"/>
        </a:p>
      </dgm:t>
    </dgm:pt>
    <dgm:pt modelId="{77FEF209-F441-4B5B-8601-0A6CCEDAE0BE}" type="sibTrans" cxnId="{54F37B5A-D289-42ED-8697-1A20D6664487}">
      <dgm:prSet/>
      <dgm:spPr/>
      <dgm:t>
        <a:bodyPr/>
        <a:lstStyle/>
        <a:p>
          <a:endParaRPr lang="en-US"/>
        </a:p>
      </dgm:t>
    </dgm:pt>
    <dgm:pt modelId="{B2EC8C9E-097E-4CDA-B1FE-90BFB22199A3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Grand Geneva </a:t>
          </a:r>
          <a:r>
            <a:rPr lang="en-US" dirty="0">
              <a:solidFill>
                <a:schemeClr val="tx1"/>
              </a:solidFill>
            </a:rPr>
            <a:t>prize package</a:t>
          </a:r>
        </a:p>
      </dgm:t>
    </dgm:pt>
    <dgm:pt modelId="{6CFFE91D-E75B-46EF-9654-4DA16E46516A}" type="parTrans" cxnId="{6315911E-A516-4DAC-A958-5D3BB0BA7C17}">
      <dgm:prSet/>
      <dgm:spPr/>
      <dgm:t>
        <a:bodyPr/>
        <a:lstStyle/>
        <a:p>
          <a:endParaRPr lang="en-US"/>
        </a:p>
      </dgm:t>
    </dgm:pt>
    <dgm:pt modelId="{B25FE6E0-664D-4B47-8CBA-3D064CAA7BC0}" type="sibTrans" cxnId="{6315911E-A516-4DAC-A958-5D3BB0BA7C17}">
      <dgm:prSet/>
      <dgm:spPr/>
      <dgm:t>
        <a:bodyPr/>
        <a:lstStyle/>
        <a:p>
          <a:endParaRPr lang="en-US"/>
        </a:p>
      </dgm:t>
    </dgm:pt>
    <dgm:pt modelId="{CB1A17B1-41BE-4370-A837-07D1777C25A7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Four tickets to a </a:t>
          </a:r>
          <a:r>
            <a:rPr lang="en-US" b="1" dirty="0">
              <a:solidFill>
                <a:schemeClr val="tx1"/>
              </a:solidFill>
            </a:rPr>
            <a:t>Green Bay Packers game</a:t>
          </a:r>
        </a:p>
      </dgm:t>
    </dgm:pt>
    <dgm:pt modelId="{1CA1FD06-7529-4D15-886E-04BCA81B2E5E}" type="parTrans" cxnId="{A70BE87D-F578-4E48-9840-0522937D5250}">
      <dgm:prSet/>
      <dgm:spPr/>
      <dgm:t>
        <a:bodyPr/>
        <a:lstStyle/>
        <a:p>
          <a:endParaRPr lang="en-US"/>
        </a:p>
      </dgm:t>
    </dgm:pt>
    <dgm:pt modelId="{E5CB7DEA-5D47-4687-96DF-32443A70908C}" type="sibTrans" cxnId="{A70BE87D-F578-4E48-9840-0522937D5250}">
      <dgm:prSet/>
      <dgm:spPr/>
      <dgm:t>
        <a:bodyPr/>
        <a:lstStyle/>
        <a:p>
          <a:endParaRPr lang="en-US"/>
        </a:p>
      </dgm:t>
    </dgm:pt>
    <dgm:pt modelId="{6ACF1F6E-0D93-4BB0-99F9-8A96B1457C37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Four premium tickets to </a:t>
          </a:r>
          <a:r>
            <a:rPr lang="en-US" b="1" dirty="0">
              <a:solidFill>
                <a:schemeClr val="tx1"/>
              </a:solidFill>
            </a:rPr>
            <a:t>Milwaukee Brewers game</a:t>
          </a:r>
        </a:p>
      </dgm:t>
    </dgm:pt>
    <dgm:pt modelId="{AD4B08E5-0772-4525-9099-9E708BFC9B4D}" type="parTrans" cxnId="{BEDE7CB0-EFBC-479C-A55A-9DC382A85491}">
      <dgm:prSet/>
      <dgm:spPr/>
      <dgm:t>
        <a:bodyPr/>
        <a:lstStyle/>
        <a:p>
          <a:endParaRPr lang="en-US"/>
        </a:p>
      </dgm:t>
    </dgm:pt>
    <dgm:pt modelId="{2D52EC07-44BC-4CEA-A916-EB613D18BE63}" type="sibTrans" cxnId="{BEDE7CB0-EFBC-479C-A55A-9DC382A85491}">
      <dgm:prSet/>
      <dgm:spPr/>
      <dgm:t>
        <a:bodyPr/>
        <a:lstStyle/>
        <a:p>
          <a:endParaRPr lang="en-US"/>
        </a:p>
      </dgm:t>
    </dgm:pt>
    <dgm:pt modelId="{2AE6F090-A27F-418C-8CAF-44A018EBFD75}">
      <dgm:prSet/>
      <dgm:spPr>
        <a:solidFill>
          <a:srgbClr val="8CBF49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Tickets &amp; a backstage tour at </a:t>
          </a:r>
          <a:r>
            <a:rPr lang="en-US" b="1" dirty="0">
              <a:solidFill>
                <a:schemeClr val="tx1"/>
              </a:solidFill>
            </a:rPr>
            <a:t>Skylight Music Theatre</a:t>
          </a:r>
        </a:p>
      </dgm:t>
    </dgm:pt>
    <dgm:pt modelId="{D2B3FD46-5424-421F-9D9C-8D69872EAE3B}" type="parTrans" cxnId="{6DCE09A2-769A-4E43-9D38-1B374BFB13BF}">
      <dgm:prSet/>
      <dgm:spPr/>
      <dgm:t>
        <a:bodyPr/>
        <a:lstStyle/>
        <a:p>
          <a:endParaRPr lang="en-US"/>
        </a:p>
      </dgm:t>
    </dgm:pt>
    <dgm:pt modelId="{94CE7C78-5CEA-469E-ADD1-21DD348C4AF4}" type="sibTrans" cxnId="{6DCE09A2-769A-4E43-9D38-1B374BFB13BF}">
      <dgm:prSet/>
      <dgm:spPr/>
      <dgm:t>
        <a:bodyPr/>
        <a:lstStyle/>
        <a:p>
          <a:endParaRPr lang="en-US"/>
        </a:p>
      </dgm:t>
    </dgm:pt>
    <dgm:pt modelId="{00D6134A-8C3D-4064-83ED-E4C09F49E8C4}">
      <dgm:prSet custT="1"/>
      <dgm:spPr>
        <a:solidFill>
          <a:srgbClr val="EC921E"/>
        </a:solidFill>
        <a:ln>
          <a:noFill/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$50 or more</a:t>
          </a:r>
        </a:p>
      </dgm:t>
    </dgm:pt>
    <dgm:pt modelId="{FDC2D642-BCFB-476B-878A-ED669BFCCD95}" type="parTrans" cxnId="{4D5CF5E4-09E1-436A-BF0D-D69CEB4981DF}">
      <dgm:prSet/>
      <dgm:spPr/>
      <dgm:t>
        <a:bodyPr/>
        <a:lstStyle/>
        <a:p>
          <a:endParaRPr lang="en-US"/>
        </a:p>
      </dgm:t>
    </dgm:pt>
    <dgm:pt modelId="{AFDBD37B-E2D2-4D44-B49B-1B506EEAD023}" type="sibTrans" cxnId="{4D5CF5E4-09E1-436A-BF0D-D69CEB4981DF}">
      <dgm:prSet/>
      <dgm:spPr/>
      <dgm:t>
        <a:bodyPr/>
        <a:lstStyle/>
        <a:p>
          <a:endParaRPr lang="en-US"/>
        </a:p>
      </dgm:t>
    </dgm:pt>
    <dgm:pt modelId="{5A518D4E-DCBF-4BFC-A732-323BB8701049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PNC Major League Moment </a:t>
          </a:r>
          <a:r>
            <a:rPr lang="en-US" dirty="0">
              <a:solidFill>
                <a:schemeClr val="tx1"/>
              </a:solidFill>
            </a:rPr>
            <a:t>Package </a:t>
          </a:r>
        </a:p>
      </dgm:t>
    </dgm:pt>
    <dgm:pt modelId="{0FCC100C-3850-4790-9675-8F7D011AB60F}" type="parTrans" cxnId="{7F082EE2-F880-42E2-81E2-8DE9237A988F}">
      <dgm:prSet/>
      <dgm:spPr/>
      <dgm:t>
        <a:bodyPr/>
        <a:lstStyle/>
        <a:p>
          <a:endParaRPr lang="en-US"/>
        </a:p>
      </dgm:t>
    </dgm:pt>
    <dgm:pt modelId="{FCAC1BFB-620E-4407-81C4-246DF2B83698}" type="sibTrans" cxnId="{7F082EE2-F880-42E2-81E2-8DE9237A988F}">
      <dgm:prSet/>
      <dgm:spPr/>
      <dgm:t>
        <a:bodyPr/>
        <a:lstStyle/>
        <a:p>
          <a:endParaRPr lang="en-US"/>
        </a:p>
      </dgm:t>
    </dgm:pt>
    <dgm:pt modelId="{D33FB5F9-E166-432A-872A-6BC5840890C9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Danceworks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Subscription</a:t>
          </a:r>
        </a:p>
      </dgm:t>
    </dgm:pt>
    <dgm:pt modelId="{5D8BF0EB-CF86-4F6E-BC4E-7B461869AFC9}" type="parTrans" cxnId="{EE097E0D-4981-436F-9B18-2A8BB1C0479B}">
      <dgm:prSet/>
      <dgm:spPr/>
      <dgm:t>
        <a:bodyPr/>
        <a:lstStyle/>
        <a:p>
          <a:endParaRPr lang="en-US"/>
        </a:p>
      </dgm:t>
    </dgm:pt>
    <dgm:pt modelId="{4A50C714-45C0-4F41-8E24-6E9031E34D70}" type="sibTrans" cxnId="{EE097E0D-4981-436F-9B18-2A8BB1C0479B}">
      <dgm:prSet/>
      <dgm:spPr/>
      <dgm:t>
        <a:bodyPr/>
        <a:lstStyle/>
        <a:p>
          <a:endParaRPr lang="en-US"/>
        </a:p>
      </dgm:t>
    </dgm:pt>
    <dgm:pt modelId="{CD0A2FD8-12E3-4B5A-A2FE-96636C4E5378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Four tickets to your choice of </a:t>
          </a:r>
          <a:r>
            <a:rPr lang="en-US" b="1" dirty="0">
              <a:solidFill>
                <a:schemeClr val="tx1"/>
              </a:solidFill>
            </a:rPr>
            <a:t>Milwaukee Ballet’s </a:t>
          </a:r>
          <a:r>
            <a:rPr lang="en-US" b="1" i="1" dirty="0">
              <a:solidFill>
                <a:schemeClr val="tx1"/>
              </a:solidFill>
            </a:rPr>
            <a:t>Nutcracker</a:t>
          </a:r>
          <a:r>
            <a:rPr lang="en-US" b="1" dirty="0">
              <a:solidFill>
                <a:schemeClr val="tx1"/>
              </a:solidFill>
            </a:rPr>
            <a:t> or the Rep’s </a:t>
          </a:r>
          <a:r>
            <a:rPr lang="en-US" b="1" i="1" dirty="0">
              <a:solidFill>
                <a:schemeClr val="tx1"/>
              </a:solidFill>
            </a:rPr>
            <a:t>A Christmas Carol</a:t>
          </a:r>
        </a:p>
      </dgm:t>
    </dgm:pt>
    <dgm:pt modelId="{D7E62B85-9009-461D-93C7-3D6BBF9956BB}" type="parTrans" cxnId="{5B625F62-C1A2-4AC6-ACF9-1DC155750729}">
      <dgm:prSet/>
      <dgm:spPr/>
      <dgm:t>
        <a:bodyPr/>
        <a:lstStyle/>
        <a:p>
          <a:endParaRPr lang="en-US"/>
        </a:p>
      </dgm:t>
    </dgm:pt>
    <dgm:pt modelId="{AB7687C6-9FD2-4C2B-B428-0242F6743836}" type="sibTrans" cxnId="{5B625F62-C1A2-4AC6-ACF9-1DC155750729}">
      <dgm:prSet/>
      <dgm:spPr/>
      <dgm:t>
        <a:bodyPr/>
        <a:lstStyle/>
        <a:p>
          <a:endParaRPr lang="en-US"/>
        </a:p>
      </dgm:t>
    </dgm:pt>
    <dgm:pt modelId="{84D6624A-1384-491E-83AD-914292A3ABDD}">
      <dgm:prSet/>
      <dgm:spPr>
        <a:solidFill>
          <a:srgbClr val="EC921E">
            <a:alpha val="35000"/>
          </a:srgb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Four </a:t>
          </a:r>
          <a:r>
            <a:rPr lang="en-US" b="1" dirty="0">
              <a:solidFill>
                <a:schemeClr val="tx1"/>
              </a:solidFill>
            </a:rPr>
            <a:t>UPAF performance vouchers</a:t>
          </a:r>
        </a:p>
      </dgm:t>
    </dgm:pt>
    <dgm:pt modelId="{A6488FA9-23A8-4B5B-BE8E-868A5C32EDB7}" type="parTrans" cxnId="{7298B0C2-B59E-487C-9AC1-95F3198666EB}">
      <dgm:prSet/>
      <dgm:spPr/>
      <dgm:t>
        <a:bodyPr/>
        <a:lstStyle/>
        <a:p>
          <a:endParaRPr lang="en-US"/>
        </a:p>
      </dgm:t>
    </dgm:pt>
    <dgm:pt modelId="{D27AA1CB-7BC2-40FD-878D-B27DC42AE994}" type="sibTrans" cxnId="{7298B0C2-B59E-487C-9AC1-95F3198666EB}">
      <dgm:prSet/>
      <dgm:spPr/>
      <dgm:t>
        <a:bodyPr/>
        <a:lstStyle/>
        <a:p>
          <a:endParaRPr lang="en-US"/>
        </a:p>
      </dgm:t>
    </dgm:pt>
    <dgm:pt modelId="{4E1BFD54-4270-473C-B06B-D5DACF908234}" type="pres">
      <dgm:prSet presAssocID="{34E1CCB4-B09A-451B-B1EE-C9132A3BA562}" presName="Name0" presStyleCnt="0">
        <dgm:presLayoutVars>
          <dgm:dir/>
          <dgm:animLvl val="lvl"/>
          <dgm:resizeHandles val="exact"/>
        </dgm:presLayoutVars>
      </dgm:prSet>
      <dgm:spPr/>
    </dgm:pt>
    <dgm:pt modelId="{973EA296-A75F-43FD-BC53-CEFB8F419405}" type="pres">
      <dgm:prSet presAssocID="{3BA2F116-7843-45C4-8EAC-14F7D3559AC9}" presName="composite" presStyleCnt="0"/>
      <dgm:spPr/>
    </dgm:pt>
    <dgm:pt modelId="{0D427DAA-4CD6-4FFD-B595-5732B86C6EBD}" type="pres">
      <dgm:prSet presAssocID="{3BA2F116-7843-45C4-8EAC-14F7D3559AC9}" presName="parTx" presStyleLbl="alignNode1" presStyleIdx="0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DB278E0C-D6E5-47EC-9485-1B2B864A4AB8}" type="pres">
      <dgm:prSet presAssocID="{3BA2F116-7843-45C4-8EAC-14F7D3559AC9}" presName="desTx" presStyleLbl="alignAccFollowNode1" presStyleIdx="0" presStyleCnt="3" custScaleY="94284">
        <dgm:presLayoutVars>
          <dgm:bulletEnabled val="1"/>
        </dgm:presLayoutVars>
      </dgm:prSet>
      <dgm:spPr/>
    </dgm:pt>
    <dgm:pt modelId="{7675E707-BCCF-44A8-B51E-019E9F96852B}" type="pres">
      <dgm:prSet presAssocID="{9D5D43D1-0011-4F5B-8233-38C7BD12DF11}" presName="space" presStyleCnt="0"/>
      <dgm:spPr/>
    </dgm:pt>
    <dgm:pt modelId="{F76899C2-10E3-4936-AAAA-40C11E316826}" type="pres">
      <dgm:prSet presAssocID="{7D489E02-23C7-419E-96B3-E565B78F6D63}" presName="composite" presStyleCnt="0"/>
      <dgm:spPr/>
    </dgm:pt>
    <dgm:pt modelId="{02DCBA04-EE61-4C1A-8A59-A36975EF19AE}" type="pres">
      <dgm:prSet presAssocID="{7D489E02-23C7-419E-96B3-E565B78F6D63}" presName="parTx" presStyleLbl="alignNode1" presStyleIdx="1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A08F2A23-EE0B-4320-A2C8-1EC470BBF3E1}" type="pres">
      <dgm:prSet presAssocID="{7D489E02-23C7-419E-96B3-E565B78F6D63}" presName="desTx" presStyleLbl="alignAccFollowNode1" presStyleIdx="1" presStyleCnt="3" custScaleY="94284">
        <dgm:presLayoutVars>
          <dgm:bulletEnabled val="1"/>
        </dgm:presLayoutVars>
      </dgm:prSet>
      <dgm:spPr/>
    </dgm:pt>
    <dgm:pt modelId="{1FADA4D1-A924-4F86-8C05-B613AF7BFBD1}" type="pres">
      <dgm:prSet presAssocID="{77FEF209-F441-4B5B-8601-0A6CCEDAE0BE}" presName="space" presStyleCnt="0"/>
      <dgm:spPr/>
    </dgm:pt>
    <dgm:pt modelId="{21BEDE76-A011-46A3-A9A8-7720C4BF6590}" type="pres">
      <dgm:prSet presAssocID="{00D6134A-8C3D-4064-83ED-E4C09F49E8C4}" presName="composite" presStyleCnt="0"/>
      <dgm:spPr/>
    </dgm:pt>
    <dgm:pt modelId="{2BA3E178-EB83-4993-8778-8673AC4508B6}" type="pres">
      <dgm:prSet presAssocID="{00D6134A-8C3D-4064-83ED-E4C09F49E8C4}" presName="parTx" presStyleLbl="alignNode1" presStyleIdx="2" presStyleCnt="3" custScaleY="133068">
        <dgm:presLayoutVars>
          <dgm:chMax val="0"/>
          <dgm:chPref val="0"/>
          <dgm:bulletEnabled val="1"/>
        </dgm:presLayoutVars>
      </dgm:prSet>
      <dgm:spPr>
        <a:prstGeom prst="round2SameRect">
          <a:avLst/>
        </a:prstGeom>
      </dgm:spPr>
    </dgm:pt>
    <dgm:pt modelId="{2CD9AA9E-2CDC-418E-B87E-E747930712EF}" type="pres">
      <dgm:prSet presAssocID="{00D6134A-8C3D-4064-83ED-E4C09F49E8C4}" presName="desTx" presStyleLbl="alignAccFollowNode1" presStyleIdx="2" presStyleCnt="3" custScaleY="94284">
        <dgm:presLayoutVars>
          <dgm:bulletEnabled val="1"/>
        </dgm:presLayoutVars>
      </dgm:prSet>
      <dgm:spPr/>
    </dgm:pt>
  </dgm:ptLst>
  <dgm:cxnLst>
    <dgm:cxn modelId="{7D400E08-0F9E-436E-852F-492DC0238A51}" type="presOf" srcId="{CB1A17B1-41BE-4370-A837-07D1777C25A7}" destId="{A08F2A23-EE0B-4320-A2C8-1EC470BBF3E1}" srcOrd="0" destOrd="1" presId="urn:microsoft.com/office/officeart/2005/8/layout/hList1"/>
    <dgm:cxn modelId="{EE097E0D-4981-436F-9B18-2A8BB1C0479B}" srcId="{00D6134A-8C3D-4064-83ED-E4C09F49E8C4}" destId="{D33FB5F9-E166-432A-872A-6BC5840890C9}" srcOrd="1" destOrd="0" parTransId="{5D8BF0EB-CF86-4F6E-BC4E-7B461869AFC9}" sibTransId="{4A50C714-45C0-4F41-8E24-6E9031E34D70}"/>
    <dgm:cxn modelId="{843D9F14-9576-4B3F-997A-9557DA59565B}" type="presOf" srcId="{B2EC8C9E-097E-4CDA-B1FE-90BFB22199A3}" destId="{A08F2A23-EE0B-4320-A2C8-1EC470BBF3E1}" srcOrd="0" destOrd="0" presId="urn:microsoft.com/office/officeart/2005/8/layout/hList1"/>
    <dgm:cxn modelId="{E9F72D17-2E20-403F-BEDF-3A0663777C8C}" type="presOf" srcId="{00D6134A-8C3D-4064-83ED-E4C09F49E8C4}" destId="{2BA3E178-EB83-4993-8778-8673AC4508B6}" srcOrd="0" destOrd="0" presId="urn:microsoft.com/office/officeart/2005/8/layout/hList1"/>
    <dgm:cxn modelId="{6315911E-A516-4DAC-A958-5D3BB0BA7C17}" srcId="{7D489E02-23C7-419E-96B3-E565B78F6D63}" destId="{B2EC8C9E-097E-4CDA-B1FE-90BFB22199A3}" srcOrd="0" destOrd="0" parTransId="{6CFFE91D-E75B-46EF-9654-4DA16E46516A}" sibTransId="{B25FE6E0-664D-4B47-8CBA-3D064CAA7BC0}"/>
    <dgm:cxn modelId="{89CEB225-FA78-4CEB-95ED-30A0EDE01417}" type="presOf" srcId="{CD0A2FD8-12E3-4B5A-A2FE-96636C4E5378}" destId="{2CD9AA9E-2CDC-418E-B87E-E747930712EF}" srcOrd="0" destOrd="2" presId="urn:microsoft.com/office/officeart/2005/8/layout/hList1"/>
    <dgm:cxn modelId="{E3CBF32A-4742-419D-A6F3-AB214A1B56AF}" srcId="{34E1CCB4-B09A-451B-B1EE-C9132A3BA562}" destId="{3BA2F116-7843-45C4-8EAC-14F7D3559AC9}" srcOrd="0" destOrd="0" parTransId="{BAB5C187-EB2D-4F18-9B94-12A871F9A1D5}" sibTransId="{9D5D43D1-0011-4F5B-8233-38C7BD12DF11}"/>
    <dgm:cxn modelId="{EC8DB937-7F4F-4569-BFC9-3FAA9A8A6809}" type="presOf" srcId="{245B711C-67CB-4105-BACC-9B8530A8EDB3}" destId="{DB278E0C-D6E5-47EC-9485-1B2B864A4AB8}" srcOrd="0" destOrd="2" presId="urn:microsoft.com/office/officeart/2005/8/layout/hList1"/>
    <dgm:cxn modelId="{3EE9E65B-03A7-4589-9E1E-00CC48906441}" type="presOf" srcId="{7D489E02-23C7-419E-96B3-E565B78F6D63}" destId="{02DCBA04-EE61-4C1A-8A59-A36975EF19AE}" srcOrd="0" destOrd="0" presId="urn:microsoft.com/office/officeart/2005/8/layout/hList1"/>
    <dgm:cxn modelId="{5B625F62-C1A2-4AC6-ACF9-1DC155750729}" srcId="{00D6134A-8C3D-4064-83ED-E4C09F49E8C4}" destId="{CD0A2FD8-12E3-4B5A-A2FE-96636C4E5378}" srcOrd="2" destOrd="0" parTransId="{D7E62B85-9009-461D-93C7-3D6BBF9956BB}" sibTransId="{AB7687C6-9FD2-4C2B-B428-0242F6743836}"/>
    <dgm:cxn modelId="{54F37B5A-D289-42ED-8697-1A20D6664487}" srcId="{34E1CCB4-B09A-451B-B1EE-C9132A3BA562}" destId="{7D489E02-23C7-419E-96B3-E565B78F6D63}" srcOrd="1" destOrd="0" parTransId="{9BC21DAB-D33E-4BF9-AE66-291A70211F6A}" sibTransId="{77FEF209-F441-4B5B-8601-0A6CCEDAE0BE}"/>
    <dgm:cxn modelId="{A70BE87D-F578-4E48-9840-0522937D5250}" srcId="{7D489E02-23C7-419E-96B3-E565B78F6D63}" destId="{CB1A17B1-41BE-4370-A837-07D1777C25A7}" srcOrd="1" destOrd="0" parTransId="{1CA1FD06-7529-4D15-886E-04BCA81B2E5E}" sibTransId="{E5CB7DEA-5D47-4687-96DF-32443A70908C}"/>
    <dgm:cxn modelId="{3C08D285-106C-4E2F-B60B-31D89864FFD9}" type="presOf" srcId="{0EEF4B2F-3082-4C30-89F9-6B05A03D63F2}" destId="{DB278E0C-D6E5-47EC-9485-1B2B864A4AB8}" srcOrd="0" destOrd="1" presId="urn:microsoft.com/office/officeart/2005/8/layout/hList1"/>
    <dgm:cxn modelId="{5889D086-C112-44BC-89FF-C8ABB8C90C19}" type="presOf" srcId="{D33FB5F9-E166-432A-872A-6BC5840890C9}" destId="{2CD9AA9E-2CDC-418E-B87E-E747930712EF}" srcOrd="0" destOrd="1" presId="urn:microsoft.com/office/officeart/2005/8/layout/hList1"/>
    <dgm:cxn modelId="{8CB5298F-22CB-4C22-8D97-CCFA4178D7FF}" type="presOf" srcId="{55D2BFDE-7C38-4240-8935-2D3FC8298675}" destId="{DB278E0C-D6E5-47EC-9485-1B2B864A4AB8}" srcOrd="0" destOrd="0" presId="urn:microsoft.com/office/officeart/2005/8/layout/hList1"/>
    <dgm:cxn modelId="{6DCE09A2-769A-4E43-9D38-1B374BFB13BF}" srcId="{7D489E02-23C7-419E-96B3-E565B78F6D63}" destId="{2AE6F090-A27F-418C-8CAF-44A018EBFD75}" srcOrd="3" destOrd="0" parTransId="{D2B3FD46-5424-421F-9D9C-8D69872EAE3B}" sibTransId="{94CE7C78-5CEA-469E-ADD1-21DD348C4AF4}"/>
    <dgm:cxn modelId="{BEDE7CB0-EFBC-479C-A55A-9DC382A85491}" srcId="{7D489E02-23C7-419E-96B3-E565B78F6D63}" destId="{6ACF1F6E-0D93-4BB0-99F9-8A96B1457C37}" srcOrd="2" destOrd="0" parTransId="{AD4B08E5-0772-4525-9099-9E708BFC9B4D}" sibTransId="{2D52EC07-44BC-4CEA-A916-EB613D18BE63}"/>
    <dgm:cxn modelId="{622289B4-838E-434B-9D11-372A3BE10E95}" type="presOf" srcId="{84D6624A-1384-491E-83AD-914292A3ABDD}" destId="{2CD9AA9E-2CDC-418E-B87E-E747930712EF}" srcOrd="0" destOrd="3" presId="urn:microsoft.com/office/officeart/2005/8/layout/hList1"/>
    <dgm:cxn modelId="{330220B7-4870-4EBD-AE30-32012D267DB8}" type="presOf" srcId="{2AE6F090-A27F-418C-8CAF-44A018EBFD75}" destId="{A08F2A23-EE0B-4320-A2C8-1EC470BBF3E1}" srcOrd="0" destOrd="3" presId="urn:microsoft.com/office/officeart/2005/8/layout/hList1"/>
    <dgm:cxn modelId="{C46795B8-5872-401F-84E5-CBD15A13E91E}" type="presOf" srcId="{5A518D4E-DCBF-4BFC-A732-323BB8701049}" destId="{2CD9AA9E-2CDC-418E-B87E-E747930712EF}" srcOrd="0" destOrd="0" presId="urn:microsoft.com/office/officeart/2005/8/layout/hList1"/>
    <dgm:cxn modelId="{6C9A24BE-3B89-48C0-B91B-FEC89F43F3F2}" type="presOf" srcId="{3BA2F116-7843-45C4-8EAC-14F7D3559AC9}" destId="{0D427DAA-4CD6-4FFD-B595-5732B86C6EBD}" srcOrd="0" destOrd="0" presId="urn:microsoft.com/office/officeart/2005/8/layout/hList1"/>
    <dgm:cxn modelId="{7298B0C2-B59E-487C-9AC1-95F3198666EB}" srcId="{00D6134A-8C3D-4064-83ED-E4C09F49E8C4}" destId="{84D6624A-1384-491E-83AD-914292A3ABDD}" srcOrd="3" destOrd="0" parTransId="{A6488FA9-23A8-4B5B-BE8E-868A5C32EDB7}" sibTransId="{D27AA1CB-7BC2-40FD-878D-B27DC42AE994}"/>
    <dgm:cxn modelId="{6387BACA-1B34-4B7B-BDCB-8F47560DF5D2}" srcId="{3BA2F116-7843-45C4-8EAC-14F7D3559AC9}" destId="{245B711C-67CB-4105-BACC-9B8530A8EDB3}" srcOrd="2" destOrd="0" parTransId="{39024110-B246-4C9A-AC37-4DF711D4E583}" sibTransId="{D8A1C262-C6BB-4D0E-AC3A-E1F0EFF1D536}"/>
    <dgm:cxn modelId="{710EF4D6-E5AA-4A45-B07E-8C72F5E809CB}" type="presOf" srcId="{34E1CCB4-B09A-451B-B1EE-C9132A3BA562}" destId="{4E1BFD54-4270-473C-B06B-D5DACF908234}" srcOrd="0" destOrd="0" presId="urn:microsoft.com/office/officeart/2005/8/layout/hList1"/>
    <dgm:cxn modelId="{AA1CD0E0-C791-4DA4-8BF0-7F0B947CA503}" type="presOf" srcId="{6ACF1F6E-0D93-4BB0-99F9-8A96B1457C37}" destId="{A08F2A23-EE0B-4320-A2C8-1EC470BBF3E1}" srcOrd="0" destOrd="2" presId="urn:microsoft.com/office/officeart/2005/8/layout/hList1"/>
    <dgm:cxn modelId="{7F082EE2-F880-42E2-81E2-8DE9237A988F}" srcId="{00D6134A-8C3D-4064-83ED-E4C09F49E8C4}" destId="{5A518D4E-DCBF-4BFC-A732-323BB8701049}" srcOrd="0" destOrd="0" parTransId="{0FCC100C-3850-4790-9675-8F7D011AB60F}" sibTransId="{FCAC1BFB-620E-4407-81C4-246DF2B83698}"/>
    <dgm:cxn modelId="{4D5CF5E4-09E1-436A-BF0D-D69CEB4981DF}" srcId="{34E1CCB4-B09A-451B-B1EE-C9132A3BA562}" destId="{00D6134A-8C3D-4064-83ED-E4C09F49E8C4}" srcOrd="2" destOrd="0" parTransId="{FDC2D642-BCFB-476B-878A-ED669BFCCD95}" sibTransId="{AFDBD37B-E2D2-4D44-B49B-1B506EEAD023}"/>
    <dgm:cxn modelId="{76350AE8-5DA9-4F84-8AF1-DA331C2065AD}" srcId="{3BA2F116-7843-45C4-8EAC-14F7D3559AC9}" destId="{55D2BFDE-7C38-4240-8935-2D3FC8298675}" srcOrd="0" destOrd="0" parTransId="{08BAB244-3EF8-443A-A672-7FD41E90C216}" sibTransId="{39119B86-A750-413C-8AF1-C8E54EF2B66B}"/>
    <dgm:cxn modelId="{ED8FB3F4-6057-4A3F-B4C6-23A8656B3C15}" srcId="{3BA2F116-7843-45C4-8EAC-14F7D3559AC9}" destId="{0EEF4B2F-3082-4C30-89F9-6B05A03D63F2}" srcOrd="1" destOrd="0" parTransId="{4344DE62-7943-4DCE-90F1-2810058133FC}" sibTransId="{E5B9A0A4-4E16-4E30-B50D-1788EB26DD13}"/>
    <dgm:cxn modelId="{2639AF72-635F-49B3-8FB5-4F094EB6F32F}" type="presParOf" srcId="{4E1BFD54-4270-473C-B06B-D5DACF908234}" destId="{973EA296-A75F-43FD-BC53-CEFB8F419405}" srcOrd="0" destOrd="0" presId="urn:microsoft.com/office/officeart/2005/8/layout/hList1"/>
    <dgm:cxn modelId="{B5D68708-D9F6-45D4-B3EE-94D8A014E065}" type="presParOf" srcId="{973EA296-A75F-43FD-BC53-CEFB8F419405}" destId="{0D427DAA-4CD6-4FFD-B595-5732B86C6EBD}" srcOrd="0" destOrd="0" presId="urn:microsoft.com/office/officeart/2005/8/layout/hList1"/>
    <dgm:cxn modelId="{3E73C65D-F9E0-4C4F-98D4-E441175E1455}" type="presParOf" srcId="{973EA296-A75F-43FD-BC53-CEFB8F419405}" destId="{DB278E0C-D6E5-47EC-9485-1B2B864A4AB8}" srcOrd="1" destOrd="0" presId="urn:microsoft.com/office/officeart/2005/8/layout/hList1"/>
    <dgm:cxn modelId="{DCE3B0EF-6F30-49EA-A4F9-E4021A739388}" type="presParOf" srcId="{4E1BFD54-4270-473C-B06B-D5DACF908234}" destId="{7675E707-BCCF-44A8-B51E-019E9F96852B}" srcOrd="1" destOrd="0" presId="urn:microsoft.com/office/officeart/2005/8/layout/hList1"/>
    <dgm:cxn modelId="{0BD5F697-512F-4717-A541-807A0D4F60F6}" type="presParOf" srcId="{4E1BFD54-4270-473C-B06B-D5DACF908234}" destId="{F76899C2-10E3-4936-AAAA-40C11E316826}" srcOrd="2" destOrd="0" presId="urn:microsoft.com/office/officeart/2005/8/layout/hList1"/>
    <dgm:cxn modelId="{5F50D076-653B-41D9-B24D-0A8542135C0C}" type="presParOf" srcId="{F76899C2-10E3-4936-AAAA-40C11E316826}" destId="{02DCBA04-EE61-4C1A-8A59-A36975EF19AE}" srcOrd="0" destOrd="0" presId="urn:microsoft.com/office/officeart/2005/8/layout/hList1"/>
    <dgm:cxn modelId="{5F5F14B7-8C6B-404B-9F75-B218EB02B8E5}" type="presParOf" srcId="{F76899C2-10E3-4936-AAAA-40C11E316826}" destId="{A08F2A23-EE0B-4320-A2C8-1EC470BBF3E1}" srcOrd="1" destOrd="0" presId="urn:microsoft.com/office/officeart/2005/8/layout/hList1"/>
    <dgm:cxn modelId="{B68A7C0D-5125-4B81-BEE1-4E6CB4907B12}" type="presParOf" srcId="{4E1BFD54-4270-473C-B06B-D5DACF908234}" destId="{1FADA4D1-A924-4F86-8C05-B613AF7BFBD1}" srcOrd="3" destOrd="0" presId="urn:microsoft.com/office/officeart/2005/8/layout/hList1"/>
    <dgm:cxn modelId="{35401144-E125-4078-BE73-8EB07C88F263}" type="presParOf" srcId="{4E1BFD54-4270-473C-B06B-D5DACF908234}" destId="{21BEDE76-A011-46A3-A9A8-7720C4BF6590}" srcOrd="4" destOrd="0" presId="urn:microsoft.com/office/officeart/2005/8/layout/hList1"/>
    <dgm:cxn modelId="{F9CD432F-5282-400E-A36A-8C6621FA8308}" type="presParOf" srcId="{21BEDE76-A011-46A3-A9A8-7720C4BF6590}" destId="{2BA3E178-EB83-4993-8778-8673AC4508B6}" srcOrd="0" destOrd="0" presId="urn:microsoft.com/office/officeart/2005/8/layout/hList1"/>
    <dgm:cxn modelId="{5BFA6A18-A0A0-4A59-86FF-E4FC891218FF}" type="presParOf" srcId="{21BEDE76-A011-46A3-A9A8-7720C4BF6590}" destId="{2CD9AA9E-2CDC-418E-B87E-E747930712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3393AB-A1DE-4270-B72D-32F9724A5A9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B9D919-5E8E-43AB-8D67-C9329DF1FE4E}">
      <dgm:prSet phldrT="[Text]" custT="1"/>
      <dgm:spPr>
        <a:solidFill>
          <a:srgbClr val="26A9E0"/>
        </a:solidFill>
      </dgm:spPr>
      <dgm:t>
        <a:bodyPr/>
        <a:lstStyle/>
        <a:p>
          <a:r>
            <a:rPr lang="en-US" sz="13000" b="1" dirty="0"/>
            <a:t>$10.7 Million</a:t>
          </a:r>
        </a:p>
        <a:p>
          <a:r>
            <a:rPr lang="en-US" sz="7200" b="1" i="1" dirty="0"/>
            <a:t>Let’s increase by 16%!</a:t>
          </a:r>
        </a:p>
      </dgm:t>
    </dgm:pt>
    <dgm:pt modelId="{2F6D5E4A-2F0F-43E9-A9E5-23B89178FEE3}" type="parTrans" cxnId="{7C40A716-C802-431C-8200-E33F60ECD5C5}">
      <dgm:prSet/>
      <dgm:spPr/>
      <dgm:t>
        <a:bodyPr/>
        <a:lstStyle/>
        <a:p>
          <a:endParaRPr lang="en-US"/>
        </a:p>
      </dgm:t>
    </dgm:pt>
    <dgm:pt modelId="{2CFFEE65-DEBD-4B8A-AF45-E59C3B371306}" type="sibTrans" cxnId="{7C40A716-C802-431C-8200-E33F60ECD5C5}">
      <dgm:prSet/>
      <dgm:spPr/>
      <dgm:t>
        <a:bodyPr/>
        <a:lstStyle/>
        <a:p>
          <a:endParaRPr lang="en-US"/>
        </a:p>
      </dgm:t>
    </dgm:pt>
    <dgm:pt modelId="{C45D0722-46E0-4661-BDAB-8BDAE46FB4DF}" type="pres">
      <dgm:prSet presAssocID="{C93393AB-A1DE-4270-B72D-32F9724A5A94}" presName="diagram" presStyleCnt="0">
        <dgm:presLayoutVars>
          <dgm:dir/>
          <dgm:resizeHandles val="exact"/>
        </dgm:presLayoutVars>
      </dgm:prSet>
      <dgm:spPr/>
    </dgm:pt>
    <dgm:pt modelId="{46261FA8-8C20-4607-9E27-C3CB838E3A96}" type="pres">
      <dgm:prSet presAssocID="{E2B9D919-5E8E-43AB-8D67-C9329DF1FE4E}" presName="node" presStyleLbl="node1" presStyleIdx="0" presStyleCnt="1" custScaleX="282529" custScaleY="195087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7C40A716-C802-431C-8200-E33F60ECD5C5}" srcId="{C93393AB-A1DE-4270-B72D-32F9724A5A94}" destId="{E2B9D919-5E8E-43AB-8D67-C9329DF1FE4E}" srcOrd="0" destOrd="0" parTransId="{2F6D5E4A-2F0F-43E9-A9E5-23B89178FEE3}" sibTransId="{2CFFEE65-DEBD-4B8A-AF45-E59C3B371306}"/>
    <dgm:cxn modelId="{7A5C2EF7-FBC1-443A-869D-B2CC08435F47}" type="presOf" srcId="{C93393AB-A1DE-4270-B72D-32F9724A5A94}" destId="{C45D0722-46E0-4661-BDAB-8BDAE46FB4DF}" srcOrd="0" destOrd="0" presId="urn:microsoft.com/office/officeart/2005/8/layout/default"/>
    <dgm:cxn modelId="{D5CC97FE-3BC7-4F77-93AB-259F9040E942}" type="presOf" srcId="{E2B9D919-5E8E-43AB-8D67-C9329DF1FE4E}" destId="{46261FA8-8C20-4607-9E27-C3CB838E3A96}" srcOrd="0" destOrd="0" presId="urn:microsoft.com/office/officeart/2005/8/layout/default"/>
    <dgm:cxn modelId="{0BA3B3FC-5810-489B-999E-AE07D7E45FBF}" type="presParOf" srcId="{C45D0722-46E0-4661-BDAB-8BDAE46FB4DF}" destId="{46261FA8-8C20-4607-9E27-C3CB838E3A9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3D71D-DACF-4F53-8C8B-8FB8D70EADD1}">
      <dsp:nvSpPr>
        <dsp:cNvPr id="0" name=""/>
        <dsp:cNvSpPr/>
      </dsp:nvSpPr>
      <dsp:spPr>
        <a:xfrm>
          <a:off x="3331" y="1397785"/>
          <a:ext cx="3342762" cy="3342762"/>
        </a:xfrm>
        <a:prstGeom prst="ellipse">
          <a:avLst/>
        </a:prstGeom>
        <a:solidFill>
          <a:srgbClr val="26A9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63500" rIns="183963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000" b="1" kern="1200">
              <a:solidFill>
                <a:schemeClr val="bg1"/>
              </a:solidFill>
            </a:rPr>
            <a:t>Largest</a:t>
          </a:r>
          <a:r>
            <a:rPr lang="en-US" sz="2800" b="1" kern="1200">
              <a:solidFill>
                <a:schemeClr val="bg1"/>
              </a:solidFill>
            </a:rPr>
            <a:t> </a:t>
          </a:r>
          <a:r>
            <a:rPr lang="en-US" sz="3200" b="1" kern="1200">
              <a:solidFill>
                <a:schemeClr val="bg1"/>
              </a:solidFill>
            </a:rPr>
            <a:t>united fund </a:t>
          </a:r>
          <a:endParaRPr lang="en-US" sz="2800" b="1" kern="1200">
            <a:solidFill>
              <a:schemeClr val="bg1"/>
            </a:solidFill>
          </a:endParaRPr>
        </a:p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</a:rPr>
            <a:t>for the performing arts</a:t>
          </a:r>
        </a:p>
      </dsp:txBody>
      <dsp:txXfrm>
        <a:off x="492867" y="1887321"/>
        <a:ext cx="2363690" cy="2363690"/>
      </dsp:txXfrm>
    </dsp:sp>
    <dsp:sp modelId="{66880B20-5E74-4D23-B104-EA62CA1FFB8C}">
      <dsp:nvSpPr>
        <dsp:cNvPr id="0" name=""/>
        <dsp:cNvSpPr/>
      </dsp:nvSpPr>
      <dsp:spPr>
        <a:xfrm>
          <a:off x="2677541" y="1397785"/>
          <a:ext cx="3342762" cy="3342762"/>
        </a:xfrm>
        <a:prstGeom prst="ellipse">
          <a:avLst/>
        </a:prstGeom>
        <a:solidFill>
          <a:srgbClr val="8CB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76200" rIns="183963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>
              <a:solidFill>
                <a:schemeClr val="bg1"/>
              </a:solidFill>
            </a:rPr>
            <a:t>$388+ </a:t>
          </a:r>
          <a:r>
            <a:rPr lang="en-US" sz="5400" b="1" kern="1200">
              <a:solidFill>
                <a:schemeClr val="bg1"/>
              </a:solidFill>
            </a:rPr>
            <a:t>million</a:t>
          </a:r>
          <a:r>
            <a:rPr lang="en-US" sz="4400" b="1" kern="1200">
              <a:solidFill>
                <a:schemeClr val="bg1"/>
              </a:solidFill>
            </a:rPr>
            <a:t> </a:t>
          </a:r>
          <a:r>
            <a:rPr lang="en-US" sz="2800" kern="1200">
              <a:solidFill>
                <a:schemeClr val="bg1"/>
              </a:solidFill>
            </a:rPr>
            <a:t>raised to date </a:t>
          </a:r>
        </a:p>
      </dsp:txBody>
      <dsp:txXfrm>
        <a:off x="3167077" y="1887321"/>
        <a:ext cx="2363690" cy="2363690"/>
      </dsp:txXfrm>
    </dsp:sp>
    <dsp:sp modelId="{2B775610-21CC-4601-A500-C06880DC72F9}">
      <dsp:nvSpPr>
        <dsp:cNvPr id="0" name=""/>
        <dsp:cNvSpPr/>
      </dsp:nvSpPr>
      <dsp:spPr>
        <a:xfrm>
          <a:off x="5351751" y="1397785"/>
          <a:ext cx="3342762" cy="3342762"/>
        </a:xfrm>
        <a:prstGeom prst="ellipse">
          <a:avLst/>
        </a:prstGeom>
        <a:solidFill>
          <a:srgbClr val="EC92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60960" rIns="183963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solidFill>
                <a:schemeClr val="bg1"/>
              </a:solidFill>
            </a:rPr>
            <a:t>Largest annual</a:t>
          </a:r>
          <a:r>
            <a:rPr lang="en-US" sz="3200" b="1" kern="1200">
              <a:solidFill>
                <a:schemeClr val="bg1"/>
              </a:solidFill>
            </a:rPr>
            <a:t> </a:t>
          </a:r>
          <a:r>
            <a:rPr lang="en-US" sz="3400" b="1" kern="1200">
              <a:solidFill>
                <a:schemeClr val="bg1"/>
              </a:solidFill>
            </a:rPr>
            <a:t>supporter</a:t>
          </a:r>
          <a:r>
            <a:rPr lang="en-US" sz="3200" b="1" kern="1200">
              <a:solidFill>
                <a:schemeClr val="bg1"/>
              </a:solidFill>
            </a:rPr>
            <a:t> </a:t>
          </a:r>
          <a:r>
            <a:rPr lang="en-US" sz="2800" kern="1200">
              <a:solidFill>
                <a:schemeClr val="bg1"/>
              </a:solidFill>
            </a:rPr>
            <a:t>to 14 groups</a:t>
          </a:r>
        </a:p>
      </dsp:txBody>
      <dsp:txXfrm>
        <a:off x="5841287" y="1887321"/>
        <a:ext cx="2363690" cy="2363690"/>
      </dsp:txXfrm>
    </dsp:sp>
    <dsp:sp modelId="{3AA6819B-23CD-4753-910B-E7AAE4DE81B4}">
      <dsp:nvSpPr>
        <dsp:cNvPr id="0" name=""/>
        <dsp:cNvSpPr/>
      </dsp:nvSpPr>
      <dsp:spPr>
        <a:xfrm>
          <a:off x="8025961" y="1397785"/>
          <a:ext cx="3342762" cy="3342762"/>
        </a:xfrm>
        <a:prstGeom prst="ellipse">
          <a:avLst/>
        </a:prstGeom>
        <a:solidFill>
          <a:srgbClr val="EC1C2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3963" tIns="83820" rIns="183963" bIns="8382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b="1" kern="1200">
              <a:solidFill>
                <a:schemeClr val="bg1"/>
              </a:solidFill>
            </a:rPr>
            <a:t>$3.52 </a:t>
          </a:r>
          <a:r>
            <a:rPr lang="en-US" sz="3600" b="1" kern="1200">
              <a:solidFill>
                <a:schemeClr val="bg1"/>
              </a:solidFill>
            </a:rPr>
            <a:t>per capita </a:t>
          </a:r>
          <a:r>
            <a:rPr lang="en-US" sz="3500" kern="1200">
              <a:solidFill>
                <a:schemeClr val="bg1"/>
              </a:solidFill>
            </a:rPr>
            <a:t>funding in 2024</a:t>
          </a:r>
        </a:p>
      </dsp:txBody>
      <dsp:txXfrm>
        <a:off x="8515497" y="1887321"/>
        <a:ext cx="2363690" cy="2363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0E7AB-63CD-4908-BF5D-B68ED8F89E3F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rgbClr val="12618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bg1"/>
              </a:solidFill>
            </a:rPr>
            <a:t>Our three-part mission is to:</a:t>
          </a:r>
        </a:p>
      </dsp:txBody>
      <dsp:txXfrm>
        <a:off x="0" y="2626263"/>
        <a:ext cx="10515600" cy="930480"/>
      </dsp:txXfrm>
    </dsp:sp>
    <dsp:sp modelId="{567AAA73-2C53-4F37-89F5-05555EE45C4E}">
      <dsp:nvSpPr>
        <dsp:cNvPr id="0" name=""/>
        <dsp:cNvSpPr/>
      </dsp:nvSpPr>
      <dsp:spPr>
        <a:xfrm>
          <a:off x="0" y="3558706"/>
          <a:ext cx="3501776" cy="792631"/>
        </a:xfrm>
        <a:prstGeom prst="rect">
          <a:avLst/>
        </a:prstGeom>
        <a:solidFill>
          <a:srgbClr val="8CBF49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/>
              </a:solidFill>
            </a:rPr>
            <a:t>Raise much-needed funds to ensure entertainment excellence</a:t>
          </a:r>
        </a:p>
      </dsp:txBody>
      <dsp:txXfrm>
        <a:off x="0" y="3558706"/>
        <a:ext cx="3501776" cy="792631"/>
      </dsp:txXfrm>
    </dsp:sp>
    <dsp:sp modelId="{3C7FFFCF-5EDF-4F01-85FB-5D95891CD43A}">
      <dsp:nvSpPr>
        <dsp:cNvPr id="0" name=""/>
        <dsp:cNvSpPr/>
      </dsp:nvSpPr>
      <dsp:spPr>
        <a:xfrm>
          <a:off x="3506911" y="3558706"/>
          <a:ext cx="3501776" cy="792631"/>
        </a:xfrm>
        <a:prstGeom prst="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/>
              </a:solidFill>
            </a:rPr>
            <a:t>Promote the performing arts as a regional asset</a:t>
          </a:r>
        </a:p>
      </dsp:txBody>
      <dsp:txXfrm>
        <a:off x="3506911" y="3558706"/>
        <a:ext cx="3501776" cy="792631"/>
      </dsp:txXfrm>
    </dsp:sp>
    <dsp:sp modelId="{1A1B945A-1FC5-4C39-ADF9-F1F7621C431C}">
      <dsp:nvSpPr>
        <dsp:cNvPr id="0" name=""/>
        <dsp:cNvSpPr/>
      </dsp:nvSpPr>
      <dsp:spPr>
        <a:xfrm>
          <a:off x="7008688" y="3558706"/>
          <a:ext cx="3501776" cy="792631"/>
        </a:xfrm>
        <a:prstGeom prst="rect">
          <a:avLst/>
        </a:prstGeom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bg1"/>
              </a:solidFill>
            </a:rPr>
            <a:t>Responsibly steward the dollars our donors so generously give us</a:t>
          </a:r>
        </a:p>
      </dsp:txBody>
      <dsp:txXfrm>
        <a:off x="7008688" y="3558706"/>
        <a:ext cx="3501776" cy="792631"/>
      </dsp:txXfrm>
    </dsp:sp>
    <dsp:sp modelId="{4A228D07-08E6-47C9-A049-2DA2B72D9F88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rgbClr val="26A9E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bg1"/>
              </a:solidFill>
            </a:rPr>
            <a:t>Our vision</a:t>
          </a:r>
          <a:r>
            <a:rPr lang="en-US" sz="3200" kern="1200">
              <a:solidFill>
                <a:schemeClr val="bg1"/>
              </a:solidFill>
            </a:rPr>
            <a:t>: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bg1"/>
              </a:solidFill>
            </a:rPr>
            <a:t>Shaping a diverse, vibrant and sustainable cultural life for all.</a:t>
          </a:r>
        </a:p>
      </dsp:txBody>
      <dsp:txXfrm rot="10800000">
        <a:off x="0" y="1962"/>
        <a:ext cx="10515600" cy="1721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E8D4B-3B0B-4141-B468-15F3CFE9BA27}">
      <dsp:nvSpPr>
        <dsp:cNvPr id="0" name=""/>
        <dsp:cNvSpPr/>
      </dsp:nvSpPr>
      <dsp:spPr>
        <a:xfrm>
          <a:off x="0" y="37583"/>
          <a:ext cx="3486075" cy="2091645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latin typeface="Calibri Light" panose="020F0302020204030204"/>
            </a:rPr>
            <a:t>The arts make us whole--  physically, mentally, spiritually. </a:t>
          </a:r>
          <a:r>
            <a:rPr lang="en-US" sz="2600" b="1" i="0" kern="1200"/>
            <a:t> </a:t>
          </a:r>
          <a:endParaRPr lang="en-US" sz="2600" b="1" i="0" kern="1200">
            <a:latin typeface="Calibri Light" panose="020F0302020204030204"/>
          </a:endParaRPr>
        </a:p>
      </dsp:txBody>
      <dsp:txXfrm>
        <a:off x="0" y="37583"/>
        <a:ext cx="3486075" cy="2091645"/>
      </dsp:txXfrm>
    </dsp:sp>
    <dsp:sp modelId="{74255028-821C-408C-A988-7231EF15A017}">
      <dsp:nvSpPr>
        <dsp:cNvPr id="0" name=""/>
        <dsp:cNvSpPr/>
      </dsp:nvSpPr>
      <dsp:spPr>
        <a:xfrm>
          <a:off x="3802676" y="19281"/>
          <a:ext cx="3486075" cy="209164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latin typeface="Calibri Light" panose="020F0302020204030204"/>
            </a:rPr>
            <a:t>Economic</a:t>
          </a:r>
          <a:r>
            <a:rPr lang="en-US" sz="2600" b="1" kern="1200">
              <a:latin typeface="Calibri Light" panose="020F0302020204030204"/>
            </a:rPr>
            <a:t> vibrancy. The arts allow businesses to attract and retain talent; they drive revenue for related businesses.</a:t>
          </a:r>
          <a:endParaRPr lang="en-US" sz="2600" b="1" kern="1200"/>
        </a:p>
      </dsp:txBody>
      <dsp:txXfrm>
        <a:off x="3802676" y="19281"/>
        <a:ext cx="3486075" cy="2091645"/>
      </dsp:txXfrm>
    </dsp:sp>
    <dsp:sp modelId="{3319CE36-C2DD-4691-A5BF-85302CCB66B1}">
      <dsp:nvSpPr>
        <dsp:cNvPr id="0" name=""/>
        <dsp:cNvSpPr/>
      </dsp:nvSpPr>
      <dsp:spPr>
        <a:xfrm>
          <a:off x="2022512" y="2441253"/>
          <a:ext cx="3486075" cy="2091645"/>
        </a:xfrm>
        <a:prstGeom prst="rect">
          <a:avLst/>
        </a:prstGeom>
        <a:solidFill>
          <a:srgbClr val="54A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>
              <a:latin typeface="Calibri Light" panose="020F0302020204030204"/>
            </a:rPr>
            <a:t>Arts</a:t>
          </a:r>
          <a:r>
            <a:rPr lang="en-US" sz="2600" b="1" kern="1200">
              <a:latin typeface="Calibri Light" panose="020F0302020204030204"/>
            </a:rPr>
            <a:t> education is crucial for children's academic and social/emotional development. </a:t>
          </a:r>
          <a:endParaRPr lang="en-US" sz="2600" b="1" kern="1200"/>
        </a:p>
      </dsp:txBody>
      <dsp:txXfrm>
        <a:off x="2022512" y="2441253"/>
        <a:ext cx="3486075" cy="2091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A3AF-22CE-4DAF-AD67-3A00E95CB2AE}">
      <dsp:nvSpPr>
        <dsp:cNvPr id="0" name=""/>
        <dsp:cNvSpPr/>
      </dsp:nvSpPr>
      <dsp:spPr>
        <a:xfrm rot="5400000">
          <a:off x="6640692" y="-2993513"/>
          <a:ext cx="837972" cy="7038848"/>
        </a:xfrm>
        <a:prstGeom prst="round2SameRect">
          <a:avLst/>
        </a:prstGeom>
        <a:solidFill>
          <a:srgbClr val="26A9E0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Free Performance Voucher, Local Dining Discounts &amp; Pop-up Offers on Performances!</a:t>
          </a:r>
        </a:p>
      </dsp:txBody>
      <dsp:txXfrm rot="-5400000">
        <a:off x="3540254" y="147831"/>
        <a:ext cx="6997942" cy="756160"/>
      </dsp:txXfrm>
    </dsp:sp>
    <dsp:sp modelId="{A4842728-06A2-4E23-BD31-4352EB5B6336}">
      <dsp:nvSpPr>
        <dsp:cNvPr id="0" name=""/>
        <dsp:cNvSpPr/>
      </dsp:nvSpPr>
      <dsp:spPr>
        <a:xfrm>
          <a:off x="419097" y="2177"/>
          <a:ext cx="3121157" cy="1047465"/>
        </a:xfrm>
        <a:prstGeom prst="round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CREW $75+</a:t>
          </a:r>
        </a:p>
      </dsp:txBody>
      <dsp:txXfrm>
        <a:off x="470230" y="53310"/>
        <a:ext cx="3018891" cy="945199"/>
      </dsp:txXfrm>
    </dsp:sp>
    <dsp:sp modelId="{EFFCDF59-BFF3-4716-AEE6-88F27D479E67}">
      <dsp:nvSpPr>
        <dsp:cNvPr id="0" name=""/>
        <dsp:cNvSpPr/>
      </dsp:nvSpPr>
      <dsp:spPr>
        <a:xfrm rot="5400000">
          <a:off x="6640692" y="-1893674"/>
          <a:ext cx="837972" cy="7038848"/>
        </a:xfrm>
        <a:prstGeom prst="round2SameRect">
          <a:avLst/>
        </a:prstGeom>
        <a:solidFill>
          <a:srgbClr val="8CBF49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The UPAF SM</a:t>
          </a:r>
          <a:r>
            <a: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ART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CARD: </a:t>
          </a:r>
          <a:r>
            <a:rPr lang="en-US" sz="2400" b="1" u="sng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Buy One, Get One FREE</a:t>
          </a: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Ticket Offers at all 14 UPAF Members</a:t>
          </a:r>
        </a:p>
      </dsp:txBody>
      <dsp:txXfrm rot="-5400000">
        <a:off x="3540254" y="1247670"/>
        <a:ext cx="6997942" cy="756160"/>
      </dsp:txXfrm>
    </dsp:sp>
    <dsp:sp modelId="{09489971-0E64-4614-8E46-6902B5AD0EE4}">
      <dsp:nvSpPr>
        <dsp:cNvPr id="0" name=""/>
        <dsp:cNvSpPr/>
      </dsp:nvSpPr>
      <dsp:spPr>
        <a:xfrm>
          <a:off x="419097" y="1102016"/>
          <a:ext cx="3121157" cy="1047465"/>
        </a:xfrm>
        <a:prstGeom prst="round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CORPS $150+</a:t>
          </a:r>
        </a:p>
      </dsp:txBody>
      <dsp:txXfrm>
        <a:off x="470230" y="1153149"/>
        <a:ext cx="3018891" cy="945199"/>
      </dsp:txXfrm>
    </dsp:sp>
    <dsp:sp modelId="{5D831F63-0418-48D3-A9E3-C916223D30C3}">
      <dsp:nvSpPr>
        <dsp:cNvPr id="0" name=""/>
        <dsp:cNvSpPr/>
      </dsp:nvSpPr>
      <dsp:spPr>
        <a:xfrm rot="5400000">
          <a:off x="6640692" y="-793835"/>
          <a:ext cx="837972" cy="7038848"/>
        </a:xfrm>
        <a:prstGeom prst="round2SameRect">
          <a:avLst/>
        </a:prstGeom>
        <a:solidFill>
          <a:srgbClr val="EC921E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DOUBLE Your SM</a:t>
          </a:r>
          <a:r>
            <a:rPr lang="en-US" sz="2400" b="1" i="0" kern="1200" dirty="0"/>
            <a:t>ART</a:t>
          </a:r>
          <a:r>
            <a:rPr lang="en-US" sz="2400" b="0" i="0" kern="1200" dirty="0"/>
            <a:t> CARD Offers</a:t>
          </a:r>
          <a:endParaRPr lang="en-US" sz="2400" b="0" kern="1200" dirty="0"/>
        </a:p>
      </dsp:txBody>
      <dsp:txXfrm rot="-5400000">
        <a:off x="3540254" y="2347509"/>
        <a:ext cx="6997942" cy="756160"/>
      </dsp:txXfrm>
    </dsp:sp>
    <dsp:sp modelId="{E60EB0E8-9556-4506-8266-6D7CDEED4E89}">
      <dsp:nvSpPr>
        <dsp:cNvPr id="0" name=""/>
        <dsp:cNvSpPr/>
      </dsp:nvSpPr>
      <dsp:spPr>
        <a:xfrm>
          <a:off x="419097" y="2201855"/>
          <a:ext cx="3121157" cy="1047465"/>
        </a:xfrm>
        <a:prstGeom prst="round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CAST $350+</a:t>
          </a:r>
        </a:p>
      </dsp:txBody>
      <dsp:txXfrm>
        <a:off x="470230" y="2252988"/>
        <a:ext cx="3018891" cy="945199"/>
      </dsp:txXfrm>
    </dsp:sp>
    <dsp:sp modelId="{8026ADAF-98B6-426D-9C11-AE2210632E9C}">
      <dsp:nvSpPr>
        <dsp:cNvPr id="0" name=""/>
        <dsp:cNvSpPr/>
      </dsp:nvSpPr>
      <dsp:spPr>
        <a:xfrm rot="5400000">
          <a:off x="6640692" y="306003"/>
          <a:ext cx="837972" cy="7038848"/>
        </a:xfrm>
        <a:prstGeom prst="round2SameRect">
          <a:avLst/>
        </a:prstGeom>
        <a:solidFill>
          <a:srgbClr val="EC1C24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Access to our exclusive Open Rehearsal Experiences</a:t>
          </a:r>
          <a:endParaRPr lang="en-US" sz="2400" b="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540254" y="3447347"/>
        <a:ext cx="6997942" cy="756160"/>
      </dsp:txXfrm>
    </dsp:sp>
    <dsp:sp modelId="{764442BC-8D2E-4EEF-9CB2-8E0F85891722}">
      <dsp:nvSpPr>
        <dsp:cNvPr id="0" name=""/>
        <dsp:cNvSpPr/>
      </dsp:nvSpPr>
      <dsp:spPr>
        <a:xfrm>
          <a:off x="419097" y="3301694"/>
          <a:ext cx="3121157" cy="1047465"/>
        </a:xfrm>
        <a:prstGeom prst="roundRect">
          <a:avLst/>
        </a:prstGeom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PRINCIPAL $600+</a:t>
          </a:r>
        </a:p>
      </dsp:txBody>
      <dsp:txXfrm>
        <a:off x="470230" y="3352827"/>
        <a:ext cx="3018891" cy="945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A3AF-22CE-4DAF-AD67-3A00E95CB2AE}">
      <dsp:nvSpPr>
        <dsp:cNvPr id="0" name=""/>
        <dsp:cNvSpPr/>
      </dsp:nvSpPr>
      <dsp:spPr>
        <a:xfrm rot="5400000">
          <a:off x="6973931" y="-2993513"/>
          <a:ext cx="837972" cy="7038848"/>
        </a:xfrm>
        <a:prstGeom prst="round2SameRect">
          <a:avLst/>
        </a:prstGeom>
        <a:solidFill>
          <a:srgbClr val="26A9E0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Designate 10% of your gift &amp; be recognized in our Annual Impact Report</a:t>
          </a:r>
        </a:p>
      </dsp:txBody>
      <dsp:txXfrm rot="-5400000">
        <a:off x="3873493" y="147831"/>
        <a:ext cx="6997942" cy="756160"/>
      </dsp:txXfrm>
    </dsp:sp>
    <dsp:sp modelId="{A4842728-06A2-4E23-BD31-4352EB5B6336}">
      <dsp:nvSpPr>
        <dsp:cNvPr id="0" name=""/>
        <dsp:cNvSpPr/>
      </dsp:nvSpPr>
      <dsp:spPr>
        <a:xfrm>
          <a:off x="85858" y="2177"/>
          <a:ext cx="3787634" cy="1047465"/>
        </a:xfrm>
        <a:prstGeom prst="round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Director $1,200+</a:t>
          </a:r>
        </a:p>
      </dsp:txBody>
      <dsp:txXfrm>
        <a:off x="136991" y="53310"/>
        <a:ext cx="3685368" cy="945199"/>
      </dsp:txXfrm>
    </dsp:sp>
    <dsp:sp modelId="{EFFCDF59-BFF3-4716-AEE6-88F27D479E67}">
      <dsp:nvSpPr>
        <dsp:cNvPr id="0" name=""/>
        <dsp:cNvSpPr/>
      </dsp:nvSpPr>
      <dsp:spPr>
        <a:xfrm rot="5400000">
          <a:off x="6973931" y="-1893674"/>
          <a:ext cx="837972" cy="7038848"/>
        </a:xfrm>
        <a:prstGeom prst="round2SameRect">
          <a:avLst/>
        </a:prstGeom>
        <a:solidFill>
          <a:srgbClr val="8CBF49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Join us for UPAF Nights, featuring dinner &amp; a show</a:t>
          </a:r>
        </a:p>
      </dsp:txBody>
      <dsp:txXfrm rot="-5400000">
        <a:off x="3873493" y="1247670"/>
        <a:ext cx="6997942" cy="756160"/>
      </dsp:txXfrm>
    </dsp:sp>
    <dsp:sp modelId="{09489971-0E64-4614-8E46-6902B5AD0EE4}">
      <dsp:nvSpPr>
        <dsp:cNvPr id="0" name=""/>
        <dsp:cNvSpPr/>
      </dsp:nvSpPr>
      <dsp:spPr>
        <a:xfrm>
          <a:off x="85858" y="1102016"/>
          <a:ext cx="3787634" cy="1047465"/>
        </a:xfrm>
        <a:prstGeom prst="round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Conductor $3,000+</a:t>
          </a:r>
        </a:p>
      </dsp:txBody>
      <dsp:txXfrm>
        <a:off x="136991" y="1153149"/>
        <a:ext cx="3685368" cy="945199"/>
      </dsp:txXfrm>
    </dsp:sp>
    <dsp:sp modelId="{5D831F63-0418-48D3-A9E3-C916223D30C3}">
      <dsp:nvSpPr>
        <dsp:cNvPr id="0" name=""/>
        <dsp:cNvSpPr/>
      </dsp:nvSpPr>
      <dsp:spPr>
        <a:xfrm rot="5400000">
          <a:off x="6973931" y="-793835"/>
          <a:ext cx="837972" cy="7038848"/>
        </a:xfrm>
        <a:prstGeom prst="round2SameRect">
          <a:avLst/>
        </a:prstGeom>
        <a:solidFill>
          <a:srgbClr val="EC921E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/>
            <a:t>Designate 20% of your gift </a:t>
          </a:r>
        </a:p>
      </dsp:txBody>
      <dsp:txXfrm rot="-5400000">
        <a:off x="3873493" y="2347509"/>
        <a:ext cx="6997942" cy="756160"/>
      </dsp:txXfrm>
    </dsp:sp>
    <dsp:sp modelId="{E60EB0E8-9556-4506-8266-6D7CDEED4E89}">
      <dsp:nvSpPr>
        <dsp:cNvPr id="0" name=""/>
        <dsp:cNvSpPr/>
      </dsp:nvSpPr>
      <dsp:spPr>
        <a:xfrm>
          <a:off x="85858" y="2201855"/>
          <a:ext cx="3787634" cy="1047465"/>
        </a:xfrm>
        <a:prstGeom prst="round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Concertmaster $5,000+</a:t>
          </a:r>
        </a:p>
      </dsp:txBody>
      <dsp:txXfrm>
        <a:off x="136991" y="2252988"/>
        <a:ext cx="3685368" cy="945199"/>
      </dsp:txXfrm>
    </dsp:sp>
    <dsp:sp modelId="{8026ADAF-98B6-426D-9C11-AE2210632E9C}">
      <dsp:nvSpPr>
        <dsp:cNvPr id="0" name=""/>
        <dsp:cNvSpPr/>
      </dsp:nvSpPr>
      <dsp:spPr>
        <a:xfrm rot="5400000">
          <a:off x="6973931" y="306003"/>
          <a:ext cx="837972" cy="7038848"/>
        </a:xfrm>
        <a:prstGeom prst="round2SameRect">
          <a:avLst/>
        </a:prstGeom>
        <a:solidFill>
          <a:srgbClr val="EC1C24">
            <a:alpha val="34902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Join us for the Artist Society Party, a special celebration of our most generous arts champions</a:t>
          </a:r>
        </a:p>
      </dsp:txBody>
      <dsp:txXfrm rot="-5400000">
        <a:off x="3873493" y="3447347"/>
        <a:ext cx="6997942" cy="756160"/>
      </dsp:txXfrm>
    </dsp:sp>
    <dsp:sp modelId="{764442BC-8D2E-4EEF-9CB2-8E0F85891722}">
      <dsp:nvSpPr>
        <dsp:cNvPr id="0" name=""/>
        <dsp:cNvSpPr/>
      </dsp:nvSpPr>
      <dsp:spPr>
        <a:xfrm>
          <a:off x="85858" y="3301694"/>
          <a:ext cx="3787634" cy="1047465"/>
        </a:xfrm>
        <a:prstGeom prst="roundRect">
          <a:avLst/>
        </a:prstGeom>
        <a:solidFill>
          <a:srgbClr val="EC1C2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Artist Society $10,000+</a:t>
          </a:r>
        </a:p>
      </dsp:txBody>
      <dsp:txXfrm>
        <a:off x="136991" y="3352827"/>
        <a:ext cx="3685368" cy="945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27DAA-4CD6-4FFD-B595-5732B86C6EBD}">
      <dsp:nvSpPr>
        <dsp:cNvPr id="0" name=""/>
        <dsp:cNvSpPr/>
      </dsp:nvSpPr>
      <dsp:spPr>
        <a:xfrm>
          <a:off x="3548" y="79756"/>
          <a:ext cx="3459360" cy="874312"/>
        </a:xfrm>
        <a:prstGeom prst="round2SameRect">
          <a:avLst/>
        </a:prstGeom>
        <a:solidFill>
          <a:srgbClr val="26A9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effectLst/>
            </a:rPr>
            <a:t>$150 or more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6228" y="122436"/>
        <a:ext cx="3374000" cy="831632"/>
      </dsp:txXfrm>
    </dsp:sp>
    <dsp:sp modelId="{DB278E0C-D6E5-47EC-9485-1B2B864A4AB8}">
      <dsp:nvSpPr>
        <dsp:cNvPr id="0" name=""/>
        <dsp:cNvSpPr/>
      </dsp:nvSpPr>
      <dsp:spPr>
        <a:xfrm>
          <a:off x="3548" y="946234"/>
          <a:ext cx="3459360" cy="3325347"/>
        </a:xfrm>
        <a:prstGeom prst="rect">
          <a:avLst/>
        </a:prstGeom>
        <a:solidFill>
          <a:srgbClr val="26A9E0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ts val="60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/>
              </a:solidFill>
              <a:effectLst/>
            </a:rPr>
            <a:t>Backstage dinner for 10 </a:t>
          </a:r>
          <a:r>
            <a:rPr lang="en-US" sz="2100" kern="1200" dirty="0">
              <a:solidFill>
                <a:schemeClr val="tx1"/>
              </a:solidFill>
              <a:effectLst/>
            </a:rPr>
            <a:t>at the Miller High Life Theater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/>
              </a:solidFill>
            </a:rPr>
            <a:t>Four tickets to the U.S. Bank Founders Suite </a:t>
          </a:r>
          <a:r>
            <a:rPr lang="en-US" sz="2100" kern="1200" dirty="0">
              <a:solidFill>
                <a:schemeClr val="tx1"/>
              </a:solidFill>
            </a:rPr>
            <a:t>at a Milwaukee Brewers game</a:t>
          </a:r>
          <a:endParaRPr lang="en-US" sz="2100" kern="1200" dirty="0">
            <a:solidFill>
              <a:schemeClr val="tx1"/>
            </a:solidFill>
            <a:effectLst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/>
              </a:solidFill>
            </a:rPr>
            <a:t>Milwaukee Symphony Orchestra </a:t>
          </a:r>
          <a:r>
            <a:rPr lang="en-US" sz="2100" kern="1200" dirty="0">
              <a:solidFill>
                <a:schemeClr val="tx1"/>
              </a:solidFill>
            </a:rPr>
            <a:t>tickets &amp; a tour</a:t>
          </a:r>
          <a:endParaRPr lang="en-US" sz="2100" kern="1200" dirty="0">
            <a:solidFill>
              <a:schemeClr val="tx1"/>
            </a:solidFill>
            <a:effectLst/>
          </a:endParaRPr>
        </a:p>
      </dsp:txBody>
      <dsp:txXfrm>
        <a:off x="3548" y="946234"/>
        <a:ext cx="3459360" cy="3325347"/>
      </dsp:txXfrm>
    </dsp:sp>
    <dsp:sp modelId="{02DCBA04-EE61-4C1A-8A59-A36975EF19AE}">
      <dsp:nvSpPr>
        <dsp:cNvPr id="0" name=""/>
        <dsp:cNvSpPr/>
      </dsp:nvSpPr>
      <dsp:spPr>
        <a:xfrm>
          <a:off x="3947219" y="79756"/>
          <a:ext cx="3459360" cy="874312"/>
        </a:xfrm>
        <a:prstGeom prst="round2SameRect">
          <a:avLst/>
        </a:prstGeom>
        <a:solidFill>
          <a:srgbClr val="8CB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effectLst/>
            </a:rPr>
            <a:t>$75 or more</a:t>
          </a:r>
          <a:endParaRPr lang="en-US" sz="2800" kern="1200" dirty="0">
            <a:solidFill>
              <a:schemeClr val="bg1"/>
            </a:solidFill>
            <a:effectLst/>
          </a:endParaRPr>
        </a:p>
      </dsp:txBody>
      <dsp:txXfrm>
        <a:off x="3989899" y="122436"/>
        <a:ext cx="3374000" cy="831632"/>
      </dsp:txXfrm>
    </dsp:sp>
    <dsp:sp modelId="{A08F2A23-EE0B-4320-A2C8-1EC470BBF3E1}">
      <dsp:nvSpPr>
        <dsp:cNvPr id="0" name=""/>
        <dsp:cNvSpPr/>
      </dsp:nvSpPr>
      <dsp:spPr>
        <a:xfrm>
          <a:off x="3947219" y="946234"/>
          <a:ext cx="3459360" cy="3325347"/>
        </a:xfrm>
        <a:prstGeom prst="rect">
          <a:avLst/>
        </a:prstGeom>
        <a:solidFill>
          <a:srgbClr val="8CBF49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/>
              </a:solidFill>
            </a:rPr>
            <a:t>Grand Geneva </a:t>
          </a:r>
          <a:r>
            <a:rPr lang="en-US" sz="2100" kern="1200" dirty="0">
              <a:solidFill>
                <a:schemeClr val="tx1"/>
              </a:solidFill>
            </a:rPr>
            <a:t>prize package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Four tickets to a </a:t>
          </a:r>
          <a:r>
            <a:rPr lang="en-US" sz="2100" b="1" kern="1200" dirty="0">
              <a:solidFill>
                <a:schemeClr val="tx1"/>
              </a:solidFill>
            </a:rPr>
            <a:t>Green Bay Packers game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Four premium tickets to </a:t>
          </a:r>
          <a:r>
            <a:rPr lang="en-US" sz="2100" b="1" kern="1200" dirty="0">
              <a:solidFill>
                <a:schemeClr val="tx1"/>
              </a:solidFill>
            </a:rPr>
            <a:t>Milwaukee Brewers game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Tickets &amp; a backstage tour at </a:t>
          </a:r>
          <a:r>
            <a:rPr lang="en-US" sz="2100" b="1" kern="1200" dirty="0">
              <a:solidFill>
                <a:schemeClr val="tx1"/>
              </a:solidFill>
            </a:rPr>
            <a:t>Skylight Music Theatre</a:t>
          </a:r>
        </a:p>
      </dsp:txBody>
      <dsp:txXfrm>
        <a:off x="3947219" y="946234"/>
        <a:ext cx="3459360" cy="3325347"/>
      </dsp:txXfrm>
    </dsp:sp>
    <dsp:sp modelId="{2BA3E178-EB83-4993-8778-8673AC4508B6}">
      <dsp:nvSpPr>
        <dsp:cNvPr id="0" name=""/>
        <dsp:cNvSpPr/>
      </dsp:nvSpPr>
      <dsp:spPr>
        <a:xfrm>
          <a:off x="7890890" y="79756"/>
          <a:ext cx="3459360" cy="874312"/>
        </a:xfrm>
        <a:prstGeom prst="round2SameRect">
          <a:avLst/>
        </a:prstGeom>
        <a:solidFill>
          <a:srgbClr val="EC921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$50 or more</a:t>
          </a:r>
        </a:p>
      </dsp:txBody>
      <dsp:txXfrm>
        <a:off x="7933570" y="122436"/>
        <a:ext cx="3374000" cy="831632"/>
      </dsp:txXfrm>
    </dsp:sp>
    <dsp:sp modelId="{2CD9AA9E-2CDC-418E-B87E-E747930712EF}">
      <dsp:nvSpPr>
        <dsp:cNvPr id="0" name=""/>
        <dsp:cNvSpPr/>
      </dsp:nvSpPr>
      <dsp:spPr>
        <a:xfrm>
          <a:off x="7890890" y="946234"/>
          <a:ext cx="3459360" cy="3325347"/>
        </a:xfrm>
        <a:prstGeom prst="rect">
          <a:avLst/>
        </a:prstGeom>
        <a:solidFill>
          <a:srgbClr val="EC921E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/>
              </a:solidFill>
            </a:rPr>
            <a:t>PNC Major League Moment </a:t>
          </a:r>
          <a:r>
            <a:rPr lang="en-US" sz="2100" kern="1200" dirty="0">
              <a:solidFill>
                <a:schemeClr val="tx1"/>
              </a:solidFill>
            </a:rPr>
            <a:t>Package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 err="1">
              <a:solidFill>
                <a:schemeClr val="tx1"/>
              </a:solidFill>
            </a:rPr>
            <a:t>Danceworks</a:t>
          </a:r>
          <a:r>
            <a:rPr lang="en-US" sz="2100" b="1" kern="1200" dirty="0">
              <a:solidFill>
                <a:schemeClr val="tx1"/>
              </a:solidFill>
            </a:rPr>
            <a:t> </a:t>
          </a:r>
          <a:r>
            <a:rPr lang="en-US" sz="2100" kern="1200" dirty="0">
              <a:solidFill>
                <a:schemeClr val="tx1"/>
              </a:solidFill>
            </a:rPr>
            <a:t>Subscription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Four tickets to your choice of </a:t>
          </a:r>
          <a:r>
            <a:rPr lang="en-US" sz="2100" b="1" kern="1200" dirty="0">
              <a:solidFill>
                <a:schemeClr val="tx1"/>
              </a:solidFill>
            </a:rPr>
            <a:t>Milwaukee Ballet’s </a:t>
          </a:r>
          <a:r>
            <a:rPr lang="en-US" sz="2100" b="1" i="1" kern="1200" dirty="0">
              <a:solidFill>
                <a:schemeClr val="tx1"/>
              </a:solidFill>
            </a:rPr>
            <a:t>Nutcracker</a:t>
          </a:r>
          <a:r>
            <a:rPr lang="en-US" sz="2100" b="1" kern="1200" dirty="0">
              <a:solidFill>
                <a:schemeClr val="tx1"/>
              </a:solidFill>
            </a:rPr>
            <a:t> or the Rep’s </a:t>
          </a:r>
          <a:r>
            <a:rPr lang="en-US" sz="2100" b="1" i="1" kern="1200" dirty="0">
              <a:solidFill>
                <a:schemeClr val="tx1"/>
              </a:solidFill>
            </a:rPr>
            <a:t>A Christmas Carol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</a:rPr>
            <a:t>Four </a:t>
          </a:r>
          <a:r>
            <a:rPr lang="en-US" sz="2100" b="1" kern="1200" dirty="0">
              <a:solidFill>
                <a:schemeClr val="tx1"/>
              </a:solidFill>
            </a:rPr>
            <a:t>UPAF performance vouchers</a:t>
          </a:r>
        </a:p>
      </dsp:txBody>
      <dsp:txXfrm>
        <a:off x="7890890" y="946234"/>
        <a:ext cx="3459360" cy="33253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61FA8-8C20-4607-9E27-C3CB838E3A96}">
      <dsp:nvSpPr>
        <dsp:cNvPr id="0" name=""/>
        <dsp:cNvSpPr/>
      </dsp:nvSpPr>
      <dsp:spPr>
        <a:xfrm>
          <a:off x="6392" y="2"/>
          <a:ext cx="10502814" cy="4351332"/>
        </a:xfrm>
        <a:prstGeom prst="round2DiagRect">
          <a:avLst/>
        </a:prstGeom>
        <a:solidFill>
          <a:srgbClr val="26A9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0" tIns="495300" rIns="495300" bIns="495300" numCol="1" spcCol="1270" anchor="ctr" anchorCtr="0">
          <a:noAutofit/>
        </a:bodyPr>
        <a:lstStyle/>
        <a:p>
          <a:pPr marL="0" lvl="0" indent="0" algn="ctr" defTabSz="5778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0" b="1" kern="1200" dirty="0"/>
            <a:t>$10.7 Million</a:t>
          </a:r>
        </a:p>
        <a:p>
          <a:pPr marL="0" lvl="0" indent="0" algn="ctr" defTabSz="5778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b="1" i="1" kern="1200" dirty="0"/>
            <a:t>Let’s increase by 16%!</a:t>
          </a:r>
        </a:p>
      </dsp:txBody>
      <dsp:txXfrm>
        <a:off x="218807" y="212417"/>
        <a:ext cx="10077984" cy="3926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D04890-D399-4FE1-BAE4-64819F3BF53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421CA0-DE6B-4A7D-8FCE-AAAA8B949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80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1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E24C-53FE-5336-F635-97B0C97F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F8DAC-9A06-4310-B991-C23FCFF91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7C018-D092-3788-F6C6-D28F88EFB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B161-DF2F-8257-13FF-00A332813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2A3E3-AC03-433D-844A-431B46571B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78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5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41BB-7727-4373-6248-BD2C7F94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58F93-C6A1-D584-4350-8E72BC532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D291F-482D-2BB6-1D7C-44095C2AD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4BE5-F307-680F-63EC-6396E6A46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0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0FAC-13CE-1ED7-1B64-55E52F9C7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72B21-FD6C-8C5A-54BB-9C1EF5C25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06892-58E8-DC7C-C407-B03457ECC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the 45</a:t>
            </a:r>
            <a:r>
              <a:rPr lang="en-US" baseline="30000" dirty="0"/>
              <a:t>th</a:t>
            </a:r>
            <a:r>
              <a:rPr lang="en-US" dirty="0"/>
              <a:t> Anniversary of the UPAF Ride for the Arts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318BB-2BC3-FA21-52ED-57295D095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9CAD-C655-4A7B-8D33-2F7360A1F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9CAD-C655-4A7B-8D33-2F7360A1F8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4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9CAD-C655-4A7B-8D33-2F7360A1F8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9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E4BCF-D927-7647-8F0A-652685CFAB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6037-612A-FFDE-F437-D5747D73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223D8-BDEF-4F28-0216-4770B53AF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E759C-3FE3-F284-7AE2-F8F3387B9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24ED-4E17-76BE-FEE0-F3054EC55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2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6037-612A-FFDE-F437-D5747D73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223D8-BDEF-4F28-0216-4770B53AF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E759C-3FE3-F284-7AE2-F8F3387B9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24ED-4E17-76BE-FEE0-F3054EC55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9CAD-C655-4A7B-8D33-2F7360A1F8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75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21CA0-DE6B-4A7D-8FCE-AAAA8B949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sz="1100" dirty="0">
              <a:solidFill>
                <a:srgbClr val="000000"/>
              </a:solidFill>
              <a:highlight>
                <a:srgbClr val="FF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637">
              <a:defRPr/>
            </a:pPr>
            <a:fld id="{5502A3E3-AC03-433D-844A-431B46571B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63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426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9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8FDB-D501-7408-AC89-E4852199E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F314C-8944-F497-263F-D77429FD1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67247-129F-1EF4-9C32-28F066A95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B2DEA-C638-F2B6-BE77-DD08E000A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E8A2E-D526-4942-8800-8F3D5E7713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D14F-C100-45A2-A72B-7EEC10A45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Calibri (Body)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E2403-5194-4117-ADFB-29F2DCD98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CD79C-0F53-41E6-93B5-EFE0EA79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TODAY’S 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59866-7CC3-40D7-B98E-42A9CFC98D03}"/>
              </a:ext>
            </a:extLst>
          </p:cNvPr>
          <p:cNvSpPr/>
          <p:nvPr userDrawn="1"/>
        </p:nvSpPr>
        <p:spPr>
          <a:xfrm>
            <a:off x="145774" y="125896"/>
            <a:ext cx="11900452" cy="6606208"/>
          </a:xfrm>
          <a:prstGeom prst="rect">
            <a:avLst/>
          </a:prstGeom>
          <a:noFill/>
          <a:ln w="76200">
            <a:solidFill>
              <a:srgbClr val="8CB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82404-9B1D-4023-9A79-5D5F61246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6" y="344488"/>
            <a:ext cx="2616067" cy="12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152A-A8F0-40CA-9C4C-723EC269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B6BD-87EB-4143-B9DB-A1DBB234D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E15A6-A5AD-4EB6-B7EC-89806076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FECA3-056C-4964-83C2-D2A4B01F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01493-D357-432D-A8F0-EDF8C4377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152A-A8F0-40CA-9C4C-723EC269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B6BD-87EB-4143-B9DB-A1DBB234D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E15A6-A5AD-4EB6-B7EC-89806076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FECA3-056C-4964-83C2-D2A4B01F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8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C318-AE2E-4E51-A58D-85475C2F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32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66C5-26D8-42FB-A177-3D68995A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2C758-A1AC-4C49-8076-888CD0025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3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27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21FB0-7B68-4EC5-A916-D2EA35E4E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4348" b="12681"/>
          <a:stretch/>
        </p:blipFill>
        <p:spPr>
          <a:xfrm>
            <a:off x="288235" y="5724836"/>
            <a:ext cx="1470822" cy="90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2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2E32-4124-469E-BE1C-0843FB52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962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629A-BE4C-4D66-B4B3-D6C76EEA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8CBF4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B024FF-80DF-49CE-B671-D86CA8C5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76E2-9768-4CF2-949F-731F9A55A707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33651-2E83-478A-A17D-3FC2AB90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BABC3-8752-4991-9B0A-C33E8E0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4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C6E94-1789-469A-8B21-5F8E31C5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FB453-68D8-43E4-AD0E-F9BB83AC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1A65-DBAD-41AF-A46C-A5FBF778A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576E2-9768-4CF2-949F-731F9A55A707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2AC64-860E-4FAF-A20B-57ECE913A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79DBD-4C5B-4A67-A5BB-D3296139A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F50A3-3223-451E-877E-A8EE495C29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1E1B4-A560-4A52-9BE4-8A54484B5655}"/>
              </a:ext>
            </a:extLst>
          </p:cNvPr>
          <p:cNvSpPr/>
          <p:nvPr userDrawn="1"/>
        </p:nvSpPr>
        <p:spPr>
          <a:xfrm>
            <a:off x="145774" y="125896"/>
            <a:ext cx="11900452" cy="6606208"/>
          </a:xfrm>
          <a:prstGeom prst="rect">
            <a:avLst/>
          </a:prstGeom>
          <a:noFill/>
          <a:ln w="76200">
            <a:solidFill>
              <a:srgbClr val="8CB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1" r:id="rId5"/>
    <p:sldLayoutId id="2147483654" r:id="rId6"/>
    <p:sldLayoutId id="2147483657" r:id="rId7"/>
    <p:sldLayoutId id="2147483652" r:id="rId8"/>
    <p:sldLayoutId id="21474836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8CBF49"/>
          </a:solidFill>
          <a:latin typeface="Calibri (Body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13B6-E91F-4201-BF0A-C093EB6FE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35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Welcome to the </a:t>
            </a:r>
            <a:br>
              <a:rPr lang="en-US" sz="6000" b="1" dirty="0"/>
            </a:br>
            <a:r>
              <a:rPr lang="en-US" sz="6000" b="1" dirty="0"/>
              <a:t>2025 UPAF</a:t>
            </a:r>
            <a:br>
              <a:rPr lang="en-US" sz="6000" b="1" dirty="0"/>
            </a:br>
            <a:r>
              <a:rPr lang="en-US" sz="6000" b="1" dirty="0"/>
              <a:t>Campaign Launch!</a:t>
            </a:r>
            <a:endParaRPr lang="en-US" sz="6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16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8CD115-C740-A829-2A10-0E446F408540}"/>
              </a:ext>
            </a:extLst>
          </p:cNvPr>
          <p:cNvSpPr txBox="1">
            <a:spLocks/>
          </p:cNvSpPr>
          <p:nvPr/>
        </p:nvSpPr>
        <p:spPr>
          <a:xfrm>
            <a:off x="427260" y="4843283"/>
            <a:ext cx="5328491" cy="16794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 i="0" dirty="0">
                <a:solidFill>
                  <a:srgbClr val="26A9E1"/>
                </a:solidFill>
                <a:effectLst/>
                <a:latin typeface="Calibri"/>
                <a:ea typeface="Calibri"/>
                <a:cs typeface="Calibri"/>
              </a:rPr>
              <a:t>1,000 Schools Served</a:t>
            </a:r>
            <a:endParaRPr lang="en-US" sz="1900" b="0" i="0" dirty="0">
              <a:effectLst/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rgbClr val="26A9E1"/>
                </a:solidFill>
                <a:latin typeface="Calibri"/>
                <a:ea typeface="Calibri"/>
                <a:cs typeface="Calibri"/>
              </a:rPr>
              <a:t>100 Zip Codes Reached</a:t>
            </a:r>
            <a:r>
              <a:rPr lang="en-US" sz="1900" dirty="0">
                <a:latin typeface="Calibri"/>
                <a:ea typeface="Calibri"/>
                <a:cs typeface="Calibri"/>
              </a:rPr>
              <a:t>, including 26 in Milwaukee’s most underserved zip codes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 i="0" dirty="0">
                <a:solidFill>
                  <a:srgbClr val="26A9E1"/>
                </a:solidFill>
                <a:effectLst/>
                <a:latin typeface="Calibri"/>
                <a:ea typeface="Calibri"/>
                <a:cs typeface="Calibri"/>
              </a:rPr>
              <a:t>651 </a:t>
            </a:r>
            <a:r>
              <a:rPr lang="en-US" sz="1900" b="1" dirty="0">
                <a:solidFill>
                  <a:srgbClr val="26A9E1"/>
                </a:solidFill>
                <a:latin typeface="Calibri"/>
                <a:ea typeface="Calibri"/>
                <a:cs typeface="Calibri"/>
              </a:rPr>
              <a:t>S</a:t>
            </a:r>
            <a:r>
              <a:rPr lang="en-US" sz="1900" b="1" i="0" dirty="0">
                <a:solidFill>
                  <a:srgbClr val="26A9E1"/>
                </a:solidFill>
                <a:effectLst/>
                <a:latin typeface="Calibri"/>
                <a:ea typeface="Calibri"/>
                <a:cs typeface="Calibri"/>
              </a:rPr>
              <a:t>cholarships Granted</a:t>
            </a:r>
            <a:r>
              <a:rPr lang="en-US" sz="1900" b="0" i="0" dirty="0">
                <a:effectLst/>
                <a:latin typeface="Calibri"/>
                <a:ea typeface="Calibri"/>
                <a:cs typeface="Calibri"/>
              </a:rPr>
              <a:t>, totaling over a </a:t>
            </a:r>
            <a:r>
              <a:rPr lang="en-US" sz="1900" i="0" dirty="0">
                <a:effectLst/>
                <a:latin typeface="Calibri"/>
                <a:ea typeface="Calibri"/>
                <a:cs typeface="Calibri"/>
              </a:rPr>
              <a:t>$700,000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 dirty="0">
                <a:solidFill>
                  <a:srgbClr val="26A9E1"/>
                </a:solidFill>
                <a:latin typeface="Calibri"/>
                <a:ea typeface="Calibri"/>
                <a:cs typeface="Calibri"/>
              </a:rPr>
              <a:t>75% Served </a:t>
            </a:r>
            <a:r>
              <a:rPr lang="en-US" sz="1900" dirty="0">
                <a:latin typeface="Calibri"/>
                <a:ea typeface="Calibri"/>
                <a:cs typeface="Calibri"/>
              </a:rPr>
              <a:t>are economically disadvantaged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FAC8C-929E-6367-D6D7-889435A5E271}"/>
              </a:ext>
            </a:extLst>
          </p:cNvPr>
          <p:cNvSpPr txBox="1">
            <a:spLocks/>
          </p:cNvSpPr>
          <p:nvPr/>
        </p:nvSpPr>
        <p:spPr>
          <a:xfrm>
            <a:off x="6228644" y="1585292"/>
            <a:ext cx="5503418" cy="227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6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Arts Accessibility: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F6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of 14 Members </a:t>
            </a:r>
            <a:r>
              <a:rPr lang="en-US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 ASL, Closed Caption &amp; Sensory Friendly performances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F6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800 </a:t>
            </a:r>
            <a:r>
              <a:rPr lang="en-US" sz="1800" b="1" dirty="0">
                <a:solidFill>
                  <a:srgbClr val="EC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800" b="1" dirty="0">
                <a:solidFill>
                  <a:srgbClr val="F6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to the public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F692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4,000 served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in the theater and brought to schools, senior centers and assisted-living facilities.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Tour de Force dancers">
            <a:extLst>
              <a:ext uri="{FF2B5EF4-FFF2-40B4-BE49-F238E27FC236}">
                <a16:creationId xmlns:a16="http://schemas.microsoft.com/office/drawing/2014/main" id="{A42878B5-6C65-80BD-D8B2-672445037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r="20532" b="3"/>
          <a:stretch/>
        </p:blipFill>
        <p:spPr bwMode="auto">
          <a:xfrm>
            <a:off x="6228645" y="3755032"/>
            <a:ext cx="2781464" cy="25555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874B9-AF57-78C5-01D8-CACD28BAFF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2255" r="26804" b="3755"/>
          <a:stretch/>
        </p:blipFill>
        <p:spPr>
          <a:xfrm>
            <a:off x="2793659" y="1856499"/>
            <a:ext cx="2677233" cy="2556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783B46-E877-BEE1-5E39-363B846D8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2"/>
          <a:stretch/>
        </p:blipFill>
        <p:spPr>
          <a:xfrm>
            <a:off x="459938" y="2207039"/>
            <a:ext cx="2851831" cy="25562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C84939-31C9-0B17-F388-EC6FDC7EE483}"/>
              </a:ext>
            </a:extLst>
          </p:cNvPr>
          <p:cNvGrpSpPr/>
          <p:nvPr/>
        </p:nvGrpSpPr>
        <p:grpSpPr>
          <a:xfrm>
            <a:off x="459938" y="4021064"/>
            <a:ext cx="2851831" cy="748539"/>
            <a:chOff x="222804" y="4380242"/>
            <a:chExt cx="2851831" cy="7485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9380D5-FD37-839E-D8D4-0EB267EA366C}"/>
                </a:ext>
              </a:extLst>
            </p:cNvPr>
            <p:cNvSpPr/>
            <p:nvPr/>
          </p:nvSpPr>
          <p:spPr>
            <a:xfrm>
              <a:off x="222804" y="4380242"/>
              <a:ext cx="2851831" cy="615273"/>
            </a:xfrm>
            <a:prstGeom prst="rect">
              <a:avLst/>
            </a:prstGeom>
            <a:solidFill>
              <a:srgbClr val="00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B04A5DD-38B2-7F23-FE28-579D1532049E}"/>
                </a:ext>
              </a:extLst>
            </p:cNvPr>
            <p:cNvSpPr txBox="1">
              <a:spLocks/>
            </p:cNvSpPr>
            <p:nvPr/>
          </p:nvSpPr>
          <p:spPr>
            <a:xfrm>
              <a:off x="222804" y="4492342"/>
              <a:ext cx="2851831" cy="63643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1900" b="1" i="0" dirty="0">
                  <a:solidFill>
                    <a:schemeClr val="bg1"/>
                  </a:solidFill>
                  <a:effectLst/>
                  <a:latin typeface="Calibri"/>
                  <a:ea typeface="Calibri"/>
                  <a:cs typeface="Calibri"/>
                </a:rPr>
                <a:t>130,000 </a:t>
              </a:r>
              <a:r>
                <a:rPr lang="en-US" sz="19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K-12 students</a:t>
              </a:r>
              <a:r>
                <a:rPr lang="en-US" sz="1900" b="1" i="0" dirty="0">
                  <a:solidFill>
                    <a:schemeClr val="bg1"/>
                  </a:solidFill>
                  <a:effectLst/>
                  <a:latin typeface="Calibri"/>
                  <a:ea typeface="Calibri"/>
                  <a:cs typeface="Calibri"/>
                </a:rPr>
                <a:t> </a:t>
              </a:r>
            </a:p>
            <a:p>
              <a:pPr marL="0" indent="0" algn="ctr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19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served annually</a:t>
              </a:r>
              <a:endParaRPr lang="en-US" sz="1900" b="1" i="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endParaRPr>
            </a:p>
            <a:p>
              <a:pPr marL="0" indent="0" algn="ctr"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E77D0F-F1CD-B592-0E64-CA0690EAC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17669" r="45454" b="19267"/>
          <a:stretch/>
        </p:blipFill>
        <p:spPr>
          <a:xfrm>
            <a:off x="8796866" y="4073325"/>
            <a:ext cx="2961470" cy="2554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E50550-FE48-709E-43A1-9D7A4A53FF12}"/>
              </a:ext>
            </a:extLst>
          </p:cNvPr>
          <p:cNvSpPr/>
          <p:nvPr/>
        </p:nvSpPr>
        <p:spPr>
          <a:xfrm>
            <a:off x="8796867" y="5934294"/>
            <a:ext cx="2961469" cy="694441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3AA8CF0-1A8F-B1A0-4258-24022B49D8F6}"/>
              </a:ext>
            </a:extLst>
          </p:cNvPr>
          <p:cNvSpPr txBox="1">
            <a:spLocks/>
          </p:cNvSpPr>
          <p:nvPr/>
        </p:nvSpPr>
        <p:spPr>
          <a:xfrm>
            <a:off x="8799397" y="6032500"/>
            <a:ext cx="2965343" cy="6171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5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Served 2x as many individuals </a:t>
            </a:r>
            <a:r>
              <a:rPr lang="en-US" sz="5500" b="1" i="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in 2024 vs. 23</a:t>
            </a:r>
            <a:endParaRPr lang="en-US" sz="55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9C075-A634-D60C-8528-A1810781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Impact on Arts Education and Access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9DEC3B-77C0-E6DE-81A4-3CA529B88FEC}"/>
              </a:ext>
            </a:extLst>
          </p:cNvPr>
          <p:cNvSpPr txBox="1">
            <a:spLocks/>
          </p:cNvSpPr>
          <p:nvPr/>
        </p:nvSpPr>
        <p:spPr>
          <a:xfrm>
            <a:off x="427259" y="1585292"/>
            <a:ext cx="5328491" cy="4647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26A9E1"/>
                </a:solidFill>
                <a:latin typeface="Calibri"/>
                <a:ea typeface="Calibri"/>
                <a:cs typeface="Calibri"/>
              </a:rPr>
              <a:t>Arts Education: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074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DD06E-DC3F-0DF8-004C-74D123F3F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17E26-F2A2-7E8D-0F37-485E3332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11" y="1101100"/>
            <a:ext cx="7574624" cy="1945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>
                <a:solidFill>
                  <a:srgbClr val="92D050"/>
                </a:solidFill>
                <a:latin typeface="Gotham Black" panose="02000603040000020004" pitchFamily="2" charset="0"/>
              </a:rPr>
              <a:t>UPAF’s 14 Members  and numerous Affiliate organizations </a:t>
            </a:r>
            <a:r>
              <a:rPr lang="en-US" sz="2000"/>
              <a:t>provide impactful arts education to our region’s youth, empowering them to discover who they are and who they want to be through creative expression. 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D75B0E-BEB1-6C57-F72C-4E62529C023A}"/>
              </a:ext>
            </a:extLst>
          </p:cNvPr>
          <p:cNvSpPr txBox="1">
            <a:spLocks/>
          </p:cNvSpPr>
          <p:nvPr/>
        </p:nvSpPr>
        <p:spPr>
          <a:xfrm>
            <a:off x="267967" y="2220334"/>
            <a:ext cx="7223760" cy="3749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92D050"/>
                </a:solidFill>
              </a:rPr>
              <a:t>Arts Education Stats:</a:t>
            </a:r>
            <a:endParaRPr lang="en-US" b="1" i="0" dirty="0">
              <a:solidFill>
                <a:srgbClr val="92D050"/>
              </a:solidFill>
              <a:effectLst/>
              <a:latin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Higher GPAs and SAT scores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4x more likely to be recognized for academic achievement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3x more likely to pursue a bachelor's degree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5x less likely to drop out of school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Low-income students are 2x more likely to graduate from college than peers without arts education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 early childhood (ages 3-5) participation in the arts has led to improved IQ, spatial cognition and numeracy.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Arts education experiences reduce the proportion of students in school receiving disciplinary infractions by 3.6%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BA86F7-80DD-3127-B0B5-7F035B52CA7C}"/>
              </a:ext>
            </a:extLst>
          </p:cNvPr>
          <p:cNvSpPr txBox="1">
            <a:spLocks/>
          </p:cNvSpPr>
          <p:nvPr/>
        </p:nvSpPr>
        <p:spPr>
          <a:xfrm>
            <a:off x="176511" y="-40202"/>
            <a:ext cx="10515600" cy="122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B0F0"/>
                </a:solidFill>
                <a:latin typeface="Gotham Black" panose="02000603040000020004" pitchFamily="2" charset="0"/>
              </a:rPr>
              <a:t>Committed to Arts Education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68D10-F9CB-1489-094B-2D3EDCB44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6"/>
          <a:stretch/>
        </p:blipFill>
        <p:spPr>
          <a:xfrm>
            <a:off x="8007502" y="0"/>
            <a:ext cx="418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1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8833-8341-E3D5-15C7-0716A17A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11341100" cy="1325563"/>
          </a:xfrm>
        </p:spPr>
        <p:txBody>
          <a:bodyPr>
            <a:normAutofit/>
          </a:bodyPr>
          <a:lstStyle/>
          <a:p>
            <a:r>
              <a:rPr lang="en-US" dirty="0"/>
              <a:t>Enjoy the best in live, local entertainment with your gift to the 2025 UPAF Community Campaign!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84C280-8BB8-3EC2-CA51-AC84D007C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575654"/>
              </p:ext>
            </p:extLst>
          </p:nvPr>
        </p:nvGraphicFramePr>
        <p:xfrm>
          <a:off x="596900" y="1990725"/>
          <a:ext cx="10998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1831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30F59-8B63-E658-AA18-90983378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4D0B-680E-5EAC-674B-39ACA034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Leadership Societies Celebrate</a:t>
            </a:r>
            <a:br>
              <a:rPr lang="en-US" dirty="0"/>
            </a:br>
            <a:r>
              <a:rPr lang="en-US" dirty="0"/>
              <a:t>our most Generous Supporters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D41AB4-DBBA-D293-1872-27E806CB8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10812"/>
              </p:ext>
            </p:extLst>
          </p:nvPr>
        </p:nvGraphicFramePr>
        <p:xfrm>
          <a:off x="596900" y="1990725"/>
          <a:ext cx="10998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336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78A2-C917-483D-5602-52E440FA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UPAF Give &amp; Win Sweepstakes Prizes</a:t>
            </a:r>
            <a:br>
              <a:rPr lang="en-US" dirty="0"/>
            </a:br>
            <a:r>
              <a:rPr lang="en-US" dirty="0"/>
              <a:t>for New and Increased Gifts!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5667D6-799B-86C4-6FF0-8DEF117A8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212798"/>
              </p:ext>
            </p:extLst>
          </p:nvPr>
        </p:nvGraphicFramePr>
        <p:xfrm>
          <a:off x="419100" y="1925637"/>
          <a:ext cx="1135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22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D6540-45C5-0FFC-3BDD-3D0AA4803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19C6BC-9A0B-73EC-E096-E3EDE751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93" b="13358"/>
          <a:stretch/>
        </p:blipFill>
        <p:spPr>
          <a:xfrm>
            <a:off x="242890" y="228600"/>
            <a:ext cx="11706220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4E578-307E-6BF5-DE68-FFB5557491B3}"/>
              </a:ext>
            </a:extLst>
          </p:cNvPr>
          <p:cNvSpPr txBox="1"/>
          <p:nvPr/>
        </p:nvSpPr>
        <p:spPr>
          <a:xfrm>
            <a:off x="484232" y="1690688"/>
            <a:ext cx="4171989" cy="4832092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0"/>
          </a:effectLst>
        </p:spPr>
        <p:txBody>
          <a:bodyPr wrap="square" tIns="182880" rIns="91440" bIns="91440">
            <a:spAutoFit/>
          </a:bodyPr>
          <a:lstStyle/>
          <a:p>
            <a:pPr marL="342900" indent="-228600" defTabSz="60972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Join us </a:t>
            </a:r>
            <a:r>
              <a:rPr lang="en-US" sz="2400" b="1" dirty="0">
                <a:solidFill>
                  <a:srgbClr val="26A9E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Sunday, June 1, 2025</a:t>
            </a:r>
            <a:endParaRPr lang="en-US" dirty="0"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indent="-228600" defTabSz="60972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It’s our </a:t>
            </a:r>
            <a:r>
              <a:rPr lang="en-US" sz="2400" b="1" dirty="0">
                <a:solidFill>
                  <a:srgbClr val="8CBF49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45</a:t>
            </a:r>
            <a:r>
              <a:rPr lang="en-US" sz="2400" b="1" baseline="30000" dirty="0">
                <a:solidFill>
                  <a:srgbClr val="8CBF49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th</a:t>
            </a:r>
            <a:r>
              <a:rPr lang="en-US" sz="2400" b="1" dirty="0">
                <a:solidFill>
                  <a:srgbClr val="8CBF49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 Anniversary!</a:t>
            </a:r>
            <a:r>
              <a:rPr lang="en-US" sz="2400" dirty="0">
                <a:solidFill>
                  <a:srgbClr val="8CBF49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 </a:t>
            </a:r>
            <a:endParaRPr lang="en-US" dirty="0"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indent="-228600" defTabSz="60972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Our </a:t>
            </a:r>
            <a:r>
              <a:rPr lang="en-US" sz="2400" b="1" dirty="0">
                <a:solidFill>
                  <a:srgbClr val="EC921E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signature Hoan Loop Course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 is back: suited for all ages and abilities, it’s a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one‑of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-a-kind ride </a:t>
            </a:r>
          </a:p>
          <a:p>
            <a:pPr marL="342900" indent="-228600" defTabSz="60972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Enjoy </a:t>
            </a:r>
            <a:r>
              <a:rPr lang="en-US" sz="2400" b="1" dirty="0">
                <a:solidFill>
                  <a:srgbClr val="EC1C24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UPAF Fest, </a:t>
            </a:r>
            <a:r>
              <a:rPr lang="en-US" sz="2400" dirty="0">
                <a:latin typeface="Calibri"/>
                <a:ea typeface="Times New Roman" panose="02020603050405020304" pitchFamily="18" charset="0"/>
                <a:cs typeface="Times New Roman"/>
              </a:rPr>
              <a:t>featuring live performances, activities for kids, food, drinks &amp; more</a:t>
            </a:r>
          </a:p>
          <a:p>
            <a:pPr algn="ctr" defTabSz="609720">
              <a:spcBef>
                <a:spcPts val="1200"/>
              </a:spcBef>
              <a:defRPr/>
            </a:pPr>
            <a:r>
              <a:rPr lang="en-US" sz="3200" b="1" dirty="0">
                <a:latin typeface="Calibri"/>
                <a:ea typeface="Calibri" panose="020F0502020204030204" pitchFamily="34" charset="0"/>
                <a:cs typeface="Times New Roman"/>
              </a:rPr>
              <a:t>Register today at</a:t>
            </a:r>
          </a:p>
          <a:p>
            <a:pPr algn="ctr" defTabSz="609720">
              <a:defRPr/>
            </a:pPr>
            <a:r>
              <a:rPr lang="en-US" sz="3200" b="1" dirty="0">
                <a:solidFill>
                  <a:srgbClr val="26A9E0"/>
                </a:solidFill>
                <a:latin typeface="Calibri"/>
                <a:ea typeface="Calibri" panose="020F0502020204030204" pitchFamily="34" charset="0"/>
                <a:cs typeface="Times New Roman"/>
              </a:rPr>
              <a:t>UPAFRide.org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AF526E-6F5E-03E5-22A1-9D255712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UPAF Ride for the Arts, presented by Miller 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earing helmets and riding bikes&#10;&#10;Description automatically generated">
            <a:extLst>
              <a:ext uri="{FF2B5EF4-FFF2-40B4-BE49-F238E27FC236}">
                <a16:creationId xmlns:a16="http://schemas.microsoft.com/office/drawing/2014/main" id="{2922219C-D879-B5F8-BC5D-A829A8019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532"/>
            <a:ext cx="12192000" cy="72627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700FA8-97F0-E56B-9672-568DF9D9B559}"/>
              </a:ext>
            </a:extLst>
          </p:cNvPr>
          <p:cNvSpPr txBox="1">
            <a:spLocks/>
          </p:cNvSpPr>
          <p:nvPr/>
        </p:nvSpPr>
        <p:spPr>
          <a:xfrm>
            <a:off x="2161336" y="-328532"/>
            <a:ext cx="6979543" cy="335023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lIns="60960" tIns="30480" rIns="60960" bIns="3048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7200" b="1" kern="1200">
                <a:solidFill>
                  <a:srgbClr val="26A9E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400"/>
              </a:spcAft>
            </a:pPr>
            <a:br>
              <a:rPr lang="en-US" sz="1867">
                <a:solidFill>
                  <a:srgbClr val="FF0000"/>
                </a:solidFill>
                <a:highlight>
                  <a:srgbClr val="FF0000"/>
                </a:highlight>
                <a:latin typeface="+mn-lt"/>
              </a:rPr>
            </a:br>
            <a:endParaRPr lang="en-US" sz="4000">
              <a:solidFill>
                <a:srgbClr val="FF0000"/>
              </a:solidFill>
              <a:highlight>
                <a:srgbClr val="FF0000"/>
              </a:highlight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8A0BE9-1EDA-EE8A-453A-1AC295F57690}"/>
              </a:ext>
            </a:extLst>
          </p:cNvPr>
          <p:cNvSpPr/>
          <p:nvPr/>
        </p:nvSpPr>
        <p:spPr>
          <a:xfrm>
            <a:off x="2429789" y="226484"/>
            <a:ext cx="6979543" cy="30501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4400" b="1">
                <a:solidFill>
                  <a:srgbClr val="0070C0"/>
                </a:solidFill>
              </a:rPr>
              <a:t>2025 is the </a:t>
            </a:r>
            <a:r>
              <a:rPr lang="en-US" sz="4467" b="1">
                <a:solidFill>
                  <a:srgbClr val="0070C0"/>
                </a:solidFill>
              </a:rPr>
              <a:t>45</a:t>
            </a:r>
            <a:r>
              <a:rPr lang="en-US" sz="4467" b="1" baseline="30000">
                <a:solidFill>
                  <a:srgbClr val="0070C0"/>
                </a:solidFill>
              </a:rPr>
              <a:t>th</a:t>
            </a:r>
            <a:r>
              <a:rPr lang="en-US" sz="4467" b="1">
                <a:solidFill>
                  <a:srgbClr val="0070C0"/>
                </a:solidFill>
              </a:rPr>
              <a:t> ANNIVERSARY </a:t>
            </a:r>
          </a:p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3600" b="1">
                <a:solidFill>
                  <a:schemeClr val="tx2"/>
                </a:solidFill>
              </a:rPr>
              <a:t>UPAF Ride for the Arts, </a:t>
            </a:r>
            <a:br>
              <a:rPr lang="en-US" sz="3600" b="1">
                <a:solidFill>
                  <a:schemeClr val="tx2"/>
                </a:solidFill>
              </a:rPr>
            </a:br>
            <a:r>
              <a:rPr lang="en-US" sz="3600" b="1">
                <a:solidFill>
                  <a:schemeClr val="tx2"/>
                </a:solidFill>
              </a:rPr>
              <a:t>Presented by Miller Lite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 b="1">
                <a:solidFill>
                  <a:srgbClr val="0070C0"/>
                </a:solidFill>
              </a:rPr>
              <a:t>June 1, 2025</a:t>
            </a:r>
          </a:p>
        </p:txBody>
      </p:sp>
    </p:spTree>
    <p:extLst>
      <p:ext uri="{BB962C8B-B14F-4D97-AF65-F5344CB8AC3E}">
        <p14:creationId xmlns:p14="http://schemas.microsoft.com/office/powerpoint/2010/main" val="193681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89ED620-C1CD-1EAB-BBE8-DF35C6E76C76}"/>
              </a:ext>
            </a:extLst>
          </p:cNvPr>
          <p:cNvSpPr txBox="1"/>
          <p:nvPr/>
        </p:nvSpPr>
        <p:spPr>
          <a:xfrm>
            <a:off x="1" y="1994116"/>
            <a:ext cx="6546639" cy="4678204"/>
          </a:xfrm>
          <a:prstGeom prst="rect">
            <a:avLst/>
          </a:prstGeom>
          <a:noFill/>
          <a:ln w="28575">
            <a:noFill/>
          </a:ln>
        </p:spPr>
        <p:txBody>
          <a:bodyPr wrap="square" lIns="60960" tIns="30480" rIns="60960" bIns="30480" anchor="t">
            <a:spAutoFit/>
          </a:bodyPr>
          <a:lstStyle/>
          <a:p>
            <a:pPr marL="152408" algn="ctr"/>
            <a:r>
              <a:rPr lang="en-US" sz="2000" spc="67"/>
              <a:t>The </a:t>
            </a:r>
            <a:r>
              <a:rPr lang="en-US" sz="2000" b="1" spc="67">
                <a:solidFill>
                  <a:srgbClr val="26A9E0"/>
                </a:solidFill>
              </a:rPr>
              <a:t>UPAF Ride For The Arts, </a:t>
            </a:r>
            <a:r>
              <a:rPr lang="en-US" sz="2000" b="1" spc="67">
                <a:solidFill>
                  <a:srgbClr val="00B0F0"/>
                </a:solidFill>
              </a:rPr>
              <a:t>presented </a:t>
            </a:r>
            <a:r>
              <a:rPr lang="en-US" sz="2000" b="1" spc="67">
                <a:solidFill>
                  <a:srgbClr val="26A9E0"/>
                </a:solidFill>
              </a:rPr>
              <a:t>by Miller Lite </a:t>
            </a:r>
            <a:r>
              <a:rPr lang="en-US" sz="2000" spc="67"/>
              <a:t>is a signature community event celebrating Southeastern Wisconsin’s vibrant performing arts.</a:t>
            </a:r>
            <a:r>
              <a:rPr lang="en-US" sz="2000" spc="67">
                <a:solidFill>
                  <a:srgbClr val="FF0000"/>
                </a:solidFill>
              </a:rPr>
              <a:t> </a:t>
            </a:r>
          </a:p>
          <a:p>
            <a:pPr marL="152408" algn="ctr"/>
            <a:endParaRPr lang="en-US" sz="2000" spc="67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8" algn="ctr"/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This </a:t>
            </a:r>
            <a:r>
              <a:rPr lang="en-US" sz="2000" b="1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annual fundraising event 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for the United Performing Arts Fund is an</a:t>
            </a:r>
            <a:r>
              <a:rPr lang="en-US" sz="2000" b="1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established</a:t>
            </a:r>
            <a:r>
              <a:rPr lang="en-US" sz="2000" b="1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000" b="1">
                <a:solidFill>
                  <a:srgbClr val="FFC000"/>
                </a:solidFill>
                <a:latin typeface="Calibri"/>
                <a:ea typeface="Calibri" panose="020F0502020204030204" pitchFamily="34" charset="0"/>
                <a:cs typeface="Times New Roman"/>
              </a:rPr>
              <a:t>Milwaukee tradition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, engaging thousands of participants and hundreds of volunteers annually. Throughout it’s </a:t>
            </a:r>
            <a:r>
              <a:rPr lang="en-US" sz="2000" b="1">
                <a:solidFill>
                  <a:srgbClr val="26A9E0"/>
                </a:solidFill>
                <a:latin typeface="Calibri"/>
                <a:ea typeface="Calibri" panose="020F0502020204030204" pitchFamily="34" charset="0"/>
                <a:cs typeface="Times New Roman"/>
              </a:rPr>
              <a:t>44-year history 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the event has </a:t>
            </a:r>
            <a:r>
              <a:rPr lang="en-US" sz="2000" b="1">
                <a:solidFill>
                  <a:srgbClr val="92D050"/>
                </a:solidFill>
                <a:latin typeface="Calibri"/>
                <a:ea typeface="Calibri" panose="020F0502020204030204" pitchFamily="34" charset="0"/>
                <a:cs typeface="Times New Roman"/>
              </a:rPr>
              <a:t>raised over $11 million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</a:p>
          <a:p>
            <a:pPr marL="152408" algn="ctr"/>
            <a:endParaRPr lang="en-US" sz="20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8" algn="ctr"/>
            <a:r>
              <a:rPr lang="en-US" sz="2000">
                <a:latin typeface="Calibri"/>
                <a:ea typeface="Times New Roman" panose="02020603050405020304" pitchFamily="18" charset="0"/>
                <a:cs typeface="Times New Roman"/>
              </a:rPr>
              <a:t>Heading into its </a:t>
            </a:r>
            <a:r>
              <a:rPr lang="en-US" sz="2000" b="1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45th anniversary</a:t>
            </a:r>
            <a:r>
              <a:rPr lang="en-US" sz="2000">
                <a:latin typeface="Calibri"/>
                <a:ea typeface="Times New Roman" panose="02020603050405020304" pitchFamily="18" charset="0"/>
                <a:cs typeface="Times New Roman"/>
              </a:rPr>
              <a:t>, the 2025 Ride will return to the </a:t>
            </a:r>
            <a:r>
              <a:rPr lang="en-US" sz="2000" b="1">
                <a:solidFill>
                  <a:srgbClr val="6C326D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iconic Hoan Bridge</a:t>
            </a:r>
            <a:r>
              <a:rPr lang="en-US" sz="2000">
                <a:latin typeface="Calibri"/>
                <a:ea typeface="Times New Roman" panose="02020603050405020304" pitchFamily="18" charset="0"/>
                <a:cs typeface="Times New Roman"/>
              </a:rPr>
              <a:t>, providing participants a one-of-a-kind ride that is suited for all ages and abilities followed by the </a:t>
            </a:r>
            <a:r>
              <a:rPr lang="en-US" sz="2000" b="1">
                <a:solidFill>
                  <a:srgbClr val="26A9E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post Ride celebration </a:t>
            </a:r>
            <a:r>
              <a:rPr lang="en-US" sz="2000">
                <a:latin typeface="Calibri"/>
                <a:ea typeface="Times New Roman" panose="02020603050405020304" pitchFamily="18" charset="0"/>
                <a:cs typeface="Times New Roman"/>
              </a:rPr>
              <a:t>and </a:t>
            </a:r>
            <a:r>
              <a:rPr lang="en-US" sz="2000" b="1">
                <a:solidFill>
                  <a:srgbClr val="92D05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UPAF Fest </a:t>
            </a:r>
            <a:r>
              <a:rPr lang="en-US" sz="2000">
                <a:latin typeface="Calibri"/>
                <a:ea typeface="Times New Roman" panose="02020603050405020304" pitchFamily="18" charset="0"/>
                <a:cs typeface="Times New Roman"/>
              </a:rPr>
              <a:t>with live arts performances, kids’ activities, food, beverages and more!</a:t>
            </a:r>
            <a:endParaRPr lang="en-US" sz="2000"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2CB41D-74BB-BF11-4413-3AB377034B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639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5FC5C016-3A73-3E86-3322-275616942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6696346" y="98437"/>
            <a:ext cx="5495654" cy="4344975"/>
          </a:xfrm>
          <a:prstGeom prst="rect">
            <a:avLst/>
          </a:prstGeom>
        </p:spPr>
      </p:pic>
      <p:pic>
        <p:nvPicPr>
          <p:cNvPr id="7" name="Picture 6" descr="A group of people in blue shirts&#10;&#10;Description automatically generated">
            <a:extLst>
              <a:ext uri="{FF2B5EF4-FFF2-40B4-BE49-F238E27FC236}">
                <a16:creationId xmlns:a16="http://schemas.microsoft.com/office/drawing/2014/main" id="{D2788EF7-CEDB-A9E2-7FEC-B12AD9CD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/>
          <a:stretch/>
        </p:blipFill>
        <p:spPr>
          <a:xfrm>
            <a:off x="9519026" y="4159224"/>
            <a:ext cx="2691136" cy="2604744"/>
          </a:xfrm>
          <a:prstGeom prst="rect">
            <a:avLst/>
          </a:prstGeom>
        </p:spPr>
      </p:pic>
      <p:pic>
        <p:nvPicPr>
          <p:cNvPr id="8" name="Picture 7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2CE26928-A874-4DC5-86EF-48FCAAE74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 t="17328" r="25011"/>
          <a:stretch/>
        </p:blipFill>
        <p:spPr>
          <a:xfrm>
            <a:off x="6705418" y="4159224"/>
            <a:ext cx="2813608" cy="2604744"/>
          </a:xfrm>
          <a:prstGeom prst="rect">
            <a:avLst/>
          </a:prstGeom>
        </p:spPr>
      </p:pic>
      <p:pic>
        <p:nvPicPr>
          <p:cNvPr id="6" name="Picture 5" descr="A colorful logo with a bicycle&#10;&#10;Description automatically generated">
            <a:extLst>
              <a:ext uri="{FF2B5EF4-FFF2-40B4-BE49-F238E27FC236}">
                <a16:creationId xmlns:a16="http://schemas.microsoft.com/office/drawing/2014/main" id="{43CDC1DA-59E0-C321-2F2A-8C406F71C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51" y="177093"/>
            <a:ext cx="2118937" cy="15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04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EF89-8A70-2ECB-D477-C271DA62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2025 Fundraising Goal: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4E13DA-4FCA-1E0D-EC57-79919C4FF6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55805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7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3CE9-F2ED-8496-05D9-17B78549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/>
              <a:t>THANK YOU!!!</a:t>
            </a:r>
          </a:p>
        </p:txBody>
      </p:sp>
      <p:pic>
        <p:nvPicPr>
          <p:cNvPr id="13" name="Picture 12" descr="A group of women in blue dresses holding black circular objects&#10;&#10;Description automatically generated">
            <a:extLst>
              <a:ext uri="{FF2B5EF4-FFF2-40B4-BE49-F238E27FC236}">
                <a16:creationId xmlns:a16="http://schemas.microsoft.com/office/drawing/2014/main" id="{3FDEE067-F193-7BF1-9A97-412A0DC47F3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0556" y="319569"/>
            <a:ext cx="3794760" cy="3931920"/>
          </a:xfrm>
          <a:prstGeom prst="rect">
            <a:avLst/>
          </a:prstGeom>
        </p:spPr>
      </p:pic>
      <p:pic>
        <p:nvPicPr>
          <p:cNvPr id="16" name="Picture 15" descr="A person standing on a stage&#10;&#10;Description automatically generated">
            <a:extLst>
              <a:ext uri="{FF2B5EF4-FFF2-40B4-BE49-F238E27FC236}">
                <a16:creationId xmlns:a16="http://schemas.microsoft.com/office/drawing/2014/main" id="{9B942916-A010-3C6D-9148-3CD80F6F0EF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98621" y="319569"/>
            <a:ext cx="3794760" cy="3931920"/>
          </a:xfrm>
          <a:prstGeom prst="rect">
            <a:avLst/>
          </a:prstGeom>
        </p:spPr>
      </p:pic>
      <p:pic>
        <p:nvPicPr>
          <p:cNvPr id="18" name="Picture 17" descr="A person in a suit holding a hat and standing next to a person&#10;&#10;Description automatically generated">
            <a:extLst>
              <a:ext uri="{FF2B5EF4-FFF2-40B4-BE49-F238E27FC236}">
                <a16:creationId xmlns:a16="http://schemas.microsoft.com/office/drawing/2014/main" id="{FB1D6117-D6A5-B2E1-96E6-3B8B9D6F2AA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226686" y="350475"/>
            <a:ext cx="37947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8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5BF6-961D-6302-F531-486EC35C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DFCFD-1B9C-4713-8CE2-294D96FB8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7" y="416997"/>
            <a:ext cx="5252390" cy="4304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27C58C-5346-9C35-A301-D41640C21D5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37765" y="482227"/>
            <a:ext cx="5203825" cy="1284288"/>
          </a:xfrm>
        </p:spPr>
        <p:txBody>
          <a:bodyPr anchor="t">
            <a:noAutofit/>
          </a:bodyPr>
          <a:lstStyle/>
          <a:p>
            <a:pPr marR="0" lvl="0" algn="l">
              <a:tabLst>
                <a:tab pos="457200" algn="l"/>
              </a:tabLst>
            </a:pPr>
            <a:r>
              <a:rPr lang="en-US" sz="3200">
                <a:solidFill>
                  <a:srgbClr val="EC1C24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 community investment</a:t>
            </a:r>
            <a:br>
              <a:rPr lang="en-US" sz="3200">
                <a:solidFill>
                  <a:srgbClr val="EC1C24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rgbClr val="EC1C24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 the performing arts </a:t>
            </a:r>
            <a:br>
              <a:rPr lang="en-US" sz="3200">
                <a:solidFill>
                  <a:srgbClr val="EC1C24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rgbClr val="EC1C24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since 1967</a:t>
            </a:r>
            <a:endParaRPr lang="en-US" sz="6000">
              <a:solidFill>
                <a:srgbClr val="EC1C24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76635-4CE8-684F-DC5B-EAEF053BC61D}"/>
              </a:ext>
            </a:extLst>
          </p:cNvPr>
          <p:cNvGrpSpPr/>
          <p:nvPr/>
        </p:nvGrpSpPr>
        <p:grpSpPr>
          <a:xfrm>
            <a:off x="2173024" y="4987584"/>
            <a:ext cx="949553" cy="1472136"/>
            <a:chOff x="2102659" y="4987584"/>
            <a:chExt cx="949553" cy="1472136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49EFF0-46E7-5A27-3163-DFF5E94E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0" r="18972"/>
            <a:stretch/>
          </p:blipFill>
          <p:spPr>
            <a:xfrm>
              <a:off x="2172928" y="4987584"/>
              <a:ext cx="810945" cy="831015"/>
            </a:xfrm>
            <a:prstGeom prst="rect">
              <a:avLst/>
            </a:prstGeom>
          </p:spPr>
        </p:pic>
        <p:pic>
          <p:nvPicPr>
            <p:cNvPr id="24" name="Picture 2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AB7782B-31F4-1290-6897-CDEA9C28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659" y="6006683"/>
              <a:ext cx="949553" cy="4530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FB9D0-BA09-F1C2-3812-5DCDFCE8B841}"/>
              </a:ext>
            </a:extLst>
          </p:cNvPr>
          <p:cNvGrpSpPr/>
          <p:nvPr/>
        </p:nvGrpSpPr>
        <p:grpSpPr>
          <a:xfrm>
            <a:off x="5416732" y="5331616"/>
            <a:ext cx="1051472" cy="1146081"/>
            <a:chOff x="5328501" y="5331616"/>
            <a:chExt cx="1051472" cy="1146081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C83C7369-BB5C-6E4D-2B45-CE54187A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579" y="5331616"/>
              <a:ext cx="991316" cy="449114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5768F659-1D46-79A6-1381-46F167B9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501" y="5948599"/>
              <a:ext cx="1051472" cy="52909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36CB9B-8045-5206-C17E-ACD4BFD16EDF}"/>
              </a:ext>
            </a:extLst>
          </p:cNvPr>
          <p:cNvGrpSpPr/>
          <p:nvPr/>
        </p:nvGrpSpPr>
        <p:grpSpPr>
          <a:xfrm>
            <a:off x="699491" y="5231191"/>
            <a:ext cx="991315" cy="1333971"/>
            <a:chOff x="699491" y="5231191"/>
            <a:chExt cx="991315" cy="1333971"/>
          </a:xfrm>
        </p:grpSpPr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F3D8B87-40D9-76ED-12DB-F7855CA0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91" y="5231191"/>
              <a:ext cx="991315" cy="595188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3E77737-9A1D-1EA9-8A15-E7AFD6C5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62" y="5902012"/>
              <a:ext cx="694972" cy="66315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3E4ECC-599E-EAF2-0E7E-5D0327485FF0}"/>
              </a:ext>
            </a:extLst>
          </p:cNvPr>
          <p:cNvGrpSpPr/>
          <p:nvPr/>
        </p:nvGrpSpPr>
        <p:grpSpPr>
          <a:xfrm>
            <a:off x="10245403" y="5382093"/>
            <a:ext cx="1198532" cy="1125086"/>
            <a:chOff x="10245403" y="5382093"/>
            <a:chExt cx="1198532" cy="1125086"/>
          </a:xfrm>
        </p:grpSpPr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7230E0D-5E35-BDE2-F0CF-8D87C850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92" y="5382093"/>
              <a:ext cx="991316" cy="370235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58E3F8-9E4D-9CC9-0010-DF22F79C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403" y="6028788"/>
              <a:ext cx="1198532" cy="47839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2675EE-984E-3D89-1746-9E9DE04F0B84}"/>
              </a:ext>
            </a:extLst>
          </p:cNvPr>
          <p:cNvGrpSpPr/>
          <p:nvPr/>
        </p:nvGrpSpPr>
        <p:grpSpPr>
          <a:xfrm>
            <a:off x="6950422" y="5201067"/>
            <a:ext cx="1058498" cy="1320752"/>
            <a:chOff x="6928719" y="5201067"/>
            <a:chExt cx="1058498" cy="1320752"/>
          </a:xfrm>
        </p:grpSpPr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7948818A-73F4-ECC1-AC03-A654E987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719" y="5201067"/>
              <a:ext cx="1058498" cy="645409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0C905F1B-147C-AAFB-916B-DFF34FC5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849" y="5945355"/>
              <a:ext cx="1002238" cy="57646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0FC192-3495-0A64-688F-D11B9A7A1542}"/>
              </a:ext>
            </a:extLst>
          </p:cNvPr>
          <p:cNvGrpSpPr/>
          <p:nvPr/>
        </p:nvGrpSpPr>
        <p:grpSpPr>
          <a:xfrm>
            <a:off x="3604795" y="5441294"/>
            <a:ext cx="1329719" cy="1195381"/>
            <a:chOff x="3445512" y="5441294"/>
            <a:chExt cx="1329719" cy="1195381"/>
          </a:xfrm>
        </p:grpSpPr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3AC558E5-38BA-86FB-5FC0-F02B8C46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163" y="5956095"/>
              <a:ext cx="828416" cy="680580"/>
            </a:xfrm>
            <a:prstGeom prst="rect">
              <a:avLst/>
            </a:prstGeom>
          </p:spPr>
        </p:pic>
        <p:pic>
          <p:nvPicPr>
            <p:cNvPr id="30" name="Picture 29" descr="A black and blue logo&#10;&#10;Description automatically generated">
              <a:extLst>
                <a:ext uri="{FF2B5EF4-FFF2-40B4-BE49-F238E27FC236}">
                  <a16:creationId xmlns:a16="http://schemas.microsoft.com/office/drawing/2014/main" id="{626B377F-9B20-A4C1-30CD-F37DE873A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12" y="5441294"/>
              <a:ext cx="1329719" cy="30863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5B02E4-884E-4F1D-DF8D-E7D4F6F8E471}"/>
              </a:ext>
            </a:extLst>
          </p:cNvPr>
          <p:cNvGrpSpPr/>
          <p:nvPr/>
        </p:nvGrpSpPr>
        <p:grpSpPr>
          <a:xfrm>
            <a:off x="8491138" y="5108807"/>
            <a:ext cx="1272049" cy="1350913"/>
            <a:chOff x="8519112" y="5108807"/>
            <a:chExt cx="1272049" cy="13509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FCBB5A-FE43-DC9E-7E9D-0020824A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00240" y="5108807"/>
              <a:ext cx="709792" cy="709792"/>
            </a:xfrm>
            <a:prstGeom prst="rect">
              <a:avLst/>
            </a:prstGeom>
          </p:spPr>
        </p:pic>
        <p:pic>
          <p:nvPicPr>
            <p:cNvPr id="31" name="Picture 2" descr="RTW_NEW_Logo + Wordmark_Horz">
              <a:extLst>
                <a:ext uri="{FF2B5EF4-FFF2-40B4-BE49-F238E27FC236}">
                  <a16:creationId xmlns:a16="http://schemas.microsoft.com/office/drawing/2014/main" id="{8708F63F-E326-1739-9BF6-52630CE54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112" y="6069625"/>
              <a:ext cx="1272049" cy="39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16B6E174-106A-3117-7992-DDE8D31AFB9B}"/>
              </a:ext>
            </a:extLst>
          </p:cNvPr>
          <p:cNvSpPr txBox="1">
            <a:spLocks/>
          </p:cNvSpPr>
          <p:nvPr/>
        </p:nvSpPr>
        <p:spPr>
          <a:xfrm>
            <a:off x="6290551" y="1891081"/>
            <a:ext cx="5204193" cy="2769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r>
              <a:rPr lang="en-US" sz="1600" b="1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$388M</a:t>
            </a:r>
            <a:r>
              <a:rPr lang="en-US" sz="1600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raised</a:t>
            </a:r>
            <a:r>
              <a:rPr lang="en-US" sz="1600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58 years and growing</a:t>
            </a: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r>
              <a:rPr lang="en-US" sz="1600" b="1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largest annual supporter to our 14 Members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ranging from $60,000-$1,200,000+ </a:t>
            </a: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endParaRPr lang="en-US" sz="16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Uplifting a vibrant arts ecosystem through annual grants for Affiliates ranging from $1,000-$16,000 – </a:t>
            </a:r>
            <a:r>
              <a:rPr lang="en-US" sz="1600" b="1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$3.6M in grants awarded to Affiliates since 2000</a:t>
            </a: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endParaRPr lang="en-US" sz="16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rgbClr val="EC1C24"/>
              </a:buClr>
              <a:buFont typeface="Wingdings 3" panose="05040102010807070707" pitchFamily="18" charset="2"/>
              <a:buChar char="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Ensuring everyone has access to the transformative power of the performing arts through impact funds for </a:t>
            </a:r>
            <a:r>
              <a:rPr lang="en-US" sz="1600" b="1">
                <a:solidFill>
                  <a:srgbClr val="EC1C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arts education and accessibility</a:t>
            </a:r>
            <a:endParaRPr lang="en-US" sz="5400" b="1">
              <a:solidFill>
                <a:srgbClr val="EC1C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9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F97E-56B6-87F4-CE72-3B10C624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65125"/>
            <a:ext cx="11163300" cy="1325563"/>
          </a:xfrm>
        </p:spPr>
        <p:txBody>
          <a:bodyPr>
            <a:normAutofit/>
          </a:bodyPr>
          <a:lstStyle/>
          <a:p>
            <a:r>
              <a:rPr lang="en-US" b="1" dirty="0"/>
              <a:t>UPAF Workplace Giving Campaigns:</a:t>
            </a:r>
            <a:br>
              <a:rPr lang="en-US" b="1" dirty="0"/>
            </a:br>
            <a:r>
              <a:rPr lang="en-US" b="1" dirty="0"/>
              <a:t>Partnering with 100+ Local </a:t>
            </a:r>
            <a:r>
              <a:rPr lang="en-US" dirty="0"/>
              <a:t>C</a:t>
            </a:r>
            <a:r>
              <a:rPr lang="en-US" b="1" dirty="0"/>
              <a:t>ompanies &amp; Counting!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AE5F9-4A1E-7DB9-5F1A-D9DD132B5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0" y="2141537"/>
            <a:ext cx="4413250" cy="435133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sz="2400" b="1" u="sng" dirty="0"/>
              <a:t>Customize your Campaign</a:t>
            </a:r>
          </a:p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rgbClr val="26A9E0"/>
                </a:solidFill>
              </a:rPr>
              <a:t>Choose your campaign timing </a:t>
            </a:r>
            <a:r>
              <a:rPr lang="en-US" sz="2000" dirty="0"/>
              <a:t>and length to work best for you</a:t>
            </a:r>
          </a:p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rgbClr val="26A9E0"/>
                </a:solidFill>
              </a:rPr>
              <a:t>Bring the magic of music, dance and theater into your workplace </a:t>
            </a:r>
            <a:r>
              <a:rPr lang="en-US" sz="2000" dirty="0"/>
              <a:t>with LIVE performers</a:t>
            </a:r>
          </a:p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rgbClr val="26A9E0"/>
                </a:solidFill>
              </a:rPr>
              <a:t>UPAF staff will help you plan </a:t>
            </a:r>
            <a:r>
              <a:rPr lang="en-US" sz="2000" dirty="0"/>
              <a:t>company events to encourage participation</a:t>
            </a:r>
          </a:p>
          <a:p>
            <a:pPr>
              <a:buClr>
                <a:schemeClr val="tx1"/>
              </a:buClr>
            </a:pPr>
            <a:r>
              <a:rPr lang="en-US" sz="2000" b="1" dirty="0">
                <a:solidFill>
                  <a:srgbClr val="26A9E0"/>
                </a:solidFill>
              </a:rPr>
              <a:t>You’ll have your own, customized giving site </a:t>
            </a:r>
            <a:r>
              <a:rPr lang="en-US" sz="2000" dirty="0"/>
              <a:t>and access to tools and materials to make your campaign a success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EE3D-D7E6-18A8-FA21-AB8B3CF1D373}"/>
              </a:ext>
            </a:extLst>
          </p:cNvPr>
          <p:cNvSpPr txBox="1">
            <a:spLocks/>
          </p:cNvSpPr>
          <p:nvPr/>
        </p:nvSpPr>
        <p:spPr>
          <a:xfrm>
            <a:off x="514350" y="2141537"/>
            <a:ext cx="6356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b="1" u="sng" dirty="0"/>
              <a:t>Benefits of a UPAF Workplace Giving Campaign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Provides unique creative experiences </a:t>
            </a:r>
            <a:r>
              <a:rPr lang="en-US" sz="2400" dirty="0"/>
              <a:t>that stimulate a positive company culture, foster employee well-being and inspire a healthy work environment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Encourages civic engagement </a:t>
            </a:r>
            <a:r>
              <a:rPr lang="en-US" sz="2400" dirty="0"/>
              <a:t>&amp; makes philanthropy easy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Promotes shared experiences</a:t>
            </a:r>
            <a:r>
              <a:rPr lang="en-US" sz="2400" dirty="0">
                <a:solidFill>
                  <a:srgbClr val="26A9E0"/>
                </a:solidFill>
              </a:rPr>
              <a:t> </a:t>
            </a:r>
            <a:r>
              <a:rPr lang="en-US" sz="2400" dirty="0"/>
              <a:t>that build social cohesion and cultivate empathy 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Conveys your company’s mission and values </a:t>
            </a:r>
            <a:r>
              <a:rPr lang="en-US" sz="2400" dirty="0"/>
              <a:t>both internally and externally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Improves employee retention </a:t>
            </a:r>
            <a:r>
              <a:rPr lang="en-US" sz="2400" dirty="0"/>
              <a:t>and engagement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26A9E0"/>
                </a:solidFill>
              </a:rPr>
              <a:t>Nurtures creativity in the workforce</a:t>
            </a:r>
            <a:r>
              <a:rPr lang="en-US" sz="2400" dirty="0">
                <a:solidFill>
                  <a:srgbClr val="26A9E0"/>
                </a:solidFill>
              </a:rPr>
              <a:t>, </a:t>
            </a:r>
            <a:r>
              <a:rPr lang="en-US" sz="2400" dirty="0"/>
              <a:t>which amplifies important job skills and drives innovations that contribute to overall success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03CB7-179E-D058-CDCC-BD4EAC2DA3DE}"/>
              </a:ext>
            </a:extLst>
          </p:cNvPr>
          <p:cNvCxnSpPr/>
          <p:nvPr/>
        </p:nvCxnSpPr>
        <p:spPr>
          <a:xfrm>
            <a:off x="7048500" y="2141537"/>
            <a:ext cx="0" cy="4257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6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407B1E-992D-A76D-FF3B-6272B5DE1F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667701"/>
              </p:ext>
            </p:extLst>
          </p:nvPr>
        </p:nvGraphicFramePr>
        <p:xfrm>
          <a:off x="409972" y="821266"/>
          <a:ext cx="11372056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421936-CB00-2FCE-0408-FFFC4596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Our Impact on the Arts in Southeastern WI</a:t>
            </a:r>
          </a:p>
        </p:txBody>
      </p:sp>
    </p:spTree>
    <p:extLst>
      <p:ext uri="{BB962C8B-B14F-4D97-AF65-F5344CB8AC3E}">
        <p14:creationId xmlns:p14="http://schemas.microsoft.com/office/powerpoint/2010/main" val="110398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5BF6-961D-6302-F531-486EC35C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1A70A88-EDEC-85E5-ED03-5B0F6D6D6E32}"/>
              </a:ext>
            </a:extLst>
          </p:cNvPr>
          <p:cNvGrpSpPr/>
          <p:nvPr/>
        </p:nvGrpSpPr>
        <p:grpSpPr>
          <a:xfrm>
            <a:off x="624324" y="2122946"/>
            <a:ext cx="10943353" cy="1244159"/>
            <a:chOff x="624323" y="2423005"/>
            <a:chExt cx="10943353" cy="1244159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49EFF0-46E7-5A27-3163-DFF5E94E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0" r="18972"/>
            <a:stretch/>
          </p:blipFill>
          <p:spPr>
            <a:xfrm>
              <a:off x="2904827" y="2423005"/>
              <a:ext cx="1214111" cy="1244159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C83C7369-BB5C-6E4D-2B45-CE54187A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436" y="2708887"/>
              <a:ext cx="1484154" cy="672394"/>
            </a:xfrm>
            <a:prstGeom prst="rect">
              <a:avLst/>
            </a:prstGeom>
          </p:spPr>
        </p:pic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F3D8B87-40D9-76ED-12DB-F7855CA0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23" y="2599540"/>
              <a:ext cx="1484153" cy="891089"/>
            </a:xfrm>
            <a:prstGeom prst="rect">
              <a:avLst/>
            </a:prstGeom>
          </p:spPr>
        </p:pic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7948818A-73F4-ECC1-AC03-A654E987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940" y="2561945"/>
              <a:ext cx="1584736" cy="966278"/>
            </a:xfrm>
            <a:prstGeom prst="rect">
              <a:avLst/>
            </a:prstGeom>
          </p:spPr>
        </p:pic>
        <p:pic>
          <p:nvPicPr>
            <p:cNvPr id="30" name="Picture 29" descr="A black and blue logo&#10;&#10;Description automatically generated">
              <a:extLst>
                <a:ext uri="{FF2B5EF4-FFF2-40B4-BE49-F238E27FC236}">
                  <a16:creationId xmlns:a16="http://schemas.microsoft.com/office/drawing/2014/main" id="{626B377F-9B20-A4C1-30CD-F37DE873A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89" y="2814047"/>
              <a:ext cx="1990796" cy="46207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6DB105-D6CB-4166-CC71-F8C2B2C1866E}"/>
              </a:ext>
            </a:extLst>
          </p:cNvPr>
          <p:cNvGrpSpPr/>
          <p:nvPr/>
        </p:nvGrpSpPr>
        <p:grpSpPr>
          <a:xfrm>
            <a:off x="535291" y="3757367"/>
            <a:ext cx="11121418" cy="1144280"/>
            <a:chOff x="624323" y="4257887"/>
            <a:chExt cx="9566958" cy="984342"/>
          </a:xfrm>
        </p:grpSpPr>
        <p:pic>
          <p:nvPicPr>
            <p:cNvPr id="24" name="Picture 2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AB7782B-31F4-1290-6897-CDEA9C28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357" y="4422438"/>
              <a:ext cx="1373365" cy="655240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3E77737-9A1D-1EA9-8A15-E7AFD6C5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801" y="4270492"/>
              <a:ext cx="1005158" cy="959133"/>
            </a:xfrm>
            <a:prstGeom prst="rect">
              <a:avLst/>
            </a:prstGeom>
          </p:spPr>
        </p:pic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7230E0D-5E35-BDE2-F0CF-8D87C850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635" y="4482318"/>
              <a:ext cx="1433768" cy="535481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3AC558E5-38BA-86FB-5FC0-F02B8C46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120" y="4257887"/>
              <a:ext cx="1198161" cy="9843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FCBB5A-FE43-DC9E-7E9D-0020824A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323" y="4482318"/>
              <a:ext cx="1562914" cy="53548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8801B9-69E2-395F-F187-99B41A42D35F}"/>
              </a:ext>
            </a:extLst>
          </p:cNvPr>
          <p:cNvGrpSpPr/>
          <p:nvPr/>
        </p:nvGrpSpPr>
        <p:grpSpPr>
          <a:xfrm>
            <a:off x="1638164" y="5430850"/>
            <a:ext cx="8915673" cy="852728"/>
            <a:chOff x="1413892" y="5511826"/>
            <a:chExt cx="8915673" cy="852728"/>
          </a:xfrm>
        </p:grpSpPr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5768F659-1D46-79A6-1381-46F167B9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892" y="5516625"/>
              <a:ext cx="1555378" cy="782662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58E3F8-9E4D-9CC9-0010-DF22F79C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650" y="5635243"/>
              <a:ext cx="1772915" cy="70765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0C905F1B-147C-AAFB-916B-DFF34FC5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197" y="5511826"/>
              <a:ext cx="1482549" cy="852728"/>
            </a:xfrm>
            <a:prstGeom prst="rect">
              <a:avLst/>
            </a:prstGeom>
          </p:spPr>
        </p:pic>
        <p:pic>
          <p:nvPicPr>
            <p:cNvPr id="31" name="Picture 2" descr="RTW_NEW_Logo + Wordmark_Horz">
              <a:extLst>
                <a:ext uri="{FF2B5EF4-FFF2-40B4-BE49-F238E27FC236}">
                  <a16:creationId xmlns:a16="http://schemas.microsoft.com/office/drawing/2014/main" id="{8708F63F-E326-1739-9BF6-52630CE54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673" y="5695651"/>
              <a:ext cx="1881664" cy="57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74D16D3-D499-1459-259D-E977538240F8}"/>
              </a:ext>
            </a:extLst>
          </p:cNvPr>
          <p:cNvSpPr txBox="1">
            <a:spLocks/>
          </p:cNvSpPr>
          <p:nvPr/>
        </p:nvSpPr>
        <p:spPr>
          <a:xfrm>
            <a:off x="838200" y="385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8CBF49"/>
                </a:solidFill>
                <a:latin typeface="Calibri (Body)"/>
                <a:ea typeface="+mj-ea"/>
                <a:cs typeface="+mj-cs"/>
              </a:defRPr>
            </a:lvl1pPr>
          </a:lstStyle>
          <a:p>
            <a:r>
              <a:rPr lang="en-US" dirty="0"/>
              <a:t>UPAF Member Groups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709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24480B-1B82-CBFE-D171-D4002B9F329D}"/>
              </a:ext>
            </a:extLst>
          </p:cNvPr>
          <p:cNvSpPr/>
          <p:nvPr/>
        </p:nvSpPr>
        <p:spPr>
          <a:xfrm>
            <a:off x="243527" y="5730244"/>
            <a:ext cx="3230741" cy="900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wo women in ballet clothing&#10;&#10;Description automatically generated">
            <a:extLst>
              <a:ext uri="{FF2B5EF4-FFF2-40B4-BE49-F238E27FC236}">
                <a16:creationId xmlns:a16="http://schemas.microsoft.com/office/drawing/2014/main" id="{FA1C374F-ED35-F551-CF56-DFBA70B07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2" r="26633" b="11111"/>
          <a:stretch/>
        </p:blipFill>
        <p:spPr>
          <a:xfrm>
            <a:off x="-5628389" y="-391052"/>
            <a:ext cx="10167731" cy="7340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8AC312-8C4F-4A7E-BB64-7D881160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0400" y="250116"/>
            <a:ext cx="7956650" cy="74789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4800" b="1">
                <a:solidFill>
                  <a:srgbClr val="25AAE1"/>
                </a:solidFill>
              </a:rPr>
              <a:t>2024 by the Numbers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1D4CF29-0DC4-4EA7-88FF-22DE8F5ABE02}"/>
              </a:ext>
            </a:extLst>
          </p:cNvPr>
          <p:cNvGrpSpPr/>
          <p:nvPr/>
        </p:nvGrpSpPr>
        <p:grpSpPr>
          <a:xfrm>
            <a:off x="4152647" y="1089975"/>
            <a:ext cx="5107160" cy="2361200"/>
            <a:chOff x="654494" y="1505674"/>
            <a:chExt cx="4307251" cy="199137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108936D-DC22-45E3-AB1A-0E63B93D1536}"/>
                </a:ext>
              </a:extLst>
            </p:cNvPr>
            <p:cNvGrpSpPr/>
            <p:nvPr/>
          </p:nvGrpSpPr>
          <p:grpSpPr>
            <a:xfrm>
              <a:off x="654494" y="1505674"/>
              <a:ext cx="4307251" cy="1991378"/>
              <a:chOff x="654494" y="1505674"/>
              <a:chExt cx="4307251" cy="199137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A8CA67-FB96-4B09-A551-9DD778DF2AB9}"/>
                  </a:ext>
                </a:extLst>
              </p:cNvPr>
              <p:cNvSpPr txBox="1"/>
              <p:nvPr/>
            </p:nvSpPr>
            <p:spPr>
              <a:xfrm>
                <a:off x="764499" y="1505674"/>
                <a:ext cx="3977236" cy="23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26A9E0"/>
                    </a:solidFill>
                  </a:rPr>
                  <a:t>TOTAL DOLLAR AMOUNT RAISED DURING 2024 CAMPAIGN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BE7F581-09C4-428F-BF99-23AA67C0EF78}"/>
                  </a:ext>
                </a:extLst>
              </p:cNvPr>
              <p:cNvGrpSpPr/>
              <p:nvPr/>
            </p:nvGrpSpPr>
            <p:grpSpPr>
              <a:xfrm>
                <a:off x="654494" y="1546238"/>
                <a:ext cx="4307251" cy="1950814"/>
                <a:chOff x="654494" y="1546238"/>
                <a:chExt cx="4307251" cy="1950814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12C3D90-186E-4E35-9A18-1906B4F7735C}"/>
                    </a:ext>
                  </a:extLst>
                </p:cNvPr>
                <p:cNvSpPr/>
                <p:nvPr/>
              </p:nvSpPr>
              <p:spPr>
                <a:xfrm>
                  <a:off x="654494" y="1546238"/>
                  <a:ext cx="110005" cy="1950814"/>
                </a:xfrm>
                <a:prstGeom prst="rect">
                  <a:avLst/>
                </a:prstGeom>
                <a:solidFill>
                  <a:srgbClr val="26A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70449A-E90B-4C5A-B21F-F2EABD47FF25}"/>
                    </a:ext>
                  </a:extLst>
                </p:cNvPr>
                <p:cNvSpPr txBox="1"/>
                <p:nvPr/>
              </p:nvSpPr>
              <p:spPr>
                <a:xfrm>
                  <a:off x="764499" y="1649832"/>
                  <a:ext cx="4197246" cy="778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/>
                    <a:t>$9,217,213 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FADE5E1-9A97-4326-AD2A-DABDE98DAD4C}"/>
                    </a:ext>
                  </a:extLst>
                </p:cNvPr>
                <p:cNvSpPr txBox="1"/>
                <p:nvPr/>
              </p:nvSpPr>
              <p:spPr>
                <a:xfrm>
                  <a:off x="764499" y="2573162"/>
                  <a:ext cx="4197246" cy="778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/>
                    <a:t>$7,109,000</a:t>
                  </a:r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9F34A-691F-4B6A-B9A2-401586D8C9A3}"/>
                </a:ext>
              </a:extLst>
            </p:cNvPr>
            <p:cNvSpPr txBox="1"/>
            <p:nvPr/>
          </p:nvSpPr>
          <p:spPr>
            <a:xfrm>
              <a:off x="764499" y="2449407"/>
              <a:ext cx="3660221" cy="23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26A9E0"/>
                  </a:solidFill>
                </a:rPr>
                <a:t>TOTAL DOLLAR AMOUNT ALLOCATED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D71C3C-B742-39ED-71A3-7E81B93E10AD}"/>
              </a:ext>
            </a:extLst>
          </p:cNvPr>
          <p:cNvGrpSpPr/>
          <p:nvPr/>
        </p:nvGrpSpPr>
        <p:grpSpPr>
          <a:xfrm>
            <a:off x="9161049" y="1095322"/>
            <a:ext cx="2208964" cy="3341933"/>
            <a:chOff x="9702386" y="1066965"/>
            <a:chExt cx="2208964" cy="33419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1F9BC5C-81DE-4A87-8552-C45D006EEBF8}"/>
                </a:ext>
              </a:extLst>
            </p:cNvPr>
            <p:cNvGrpSpPr/>
            <p:nvPr/>
          </p:nvGrpSpPr>
          <p:grpSpPr>
            <a:xfrm>
              <a:off x="9702388" y="1066965"/>
              <a:ext cx="2208962" cy="986942"/>
              <a:chOff x="4851740" y="5278785"/>
              <a:chExt cx="2208962" cy="98694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582F49-1FEA-4DBA-8025-1BFD55335BB0}"/>
                  </a:ext>
                </a:extLst>
              </p:cNvPr>
              <p:cNvSpPr/>
              <p:nvPr/>
            </p:nvSpPr>
            <p:spPr>
              <a:xfrm>
                <a:off x="4851740" y="5301794"/>
                <a:ext cx="110005" cy="923330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DAAEC8-A3C0-4602-AFDF-D28C8F0D9245}"/>
                  </a:ext>
                </a:extLst>
              </p:cNvPr>
              <p:cNvSpPr txBox="1"/>
              <p:nvPr/>
            </p:nvSpPr>
            <p:spPr>
              <a:xfrm>
                <a:off x="4961745" y="5278785"/>
                <a:ext cx="2098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F6921E"/>
                    </a:solidFill>
                  </a:rPr>
                  <a:t>TOTAL NUMBER OF DONORS </a:t>
                </a:r>
              </a:p>
              <a:p>
                <a:r>
                  <a:rPr lang="en-US" sz="1200" b="1">
                    <a:solidFill>
                      <a:srgbClr val="F6921E"/>
                    </a:solidFill>
                  </a:rPr>
                  <a:t>TO THE 2024 CAMPAIGN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223A10-9FD6-4FFD-BAB3-C6C51584E168}"/>
                  </a:ext>
                </a:extLst>
              </p:cNvPr>
              <p:cNvSpPr txBox="1"/>
              <p:nvPr/>
            </p:nvSpPr>
            <p:spPr>
              <a:xfrm>
                <a:off x="4961746" y="5557841"/>
                <a:ext cx="19889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/>
                  <a:t>12,286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F699222-9F84-477B-B354-CF326220F343}"/>
                </a:ext>
              </a:extLst>
            </p:cNvPr>
            <p:cNvGrpSpPr/>
            <p:nvPr/>
          </p:nvGrpSpPr>
          <p:grpSpPr>
            <a:xfrm>
              <a:off x="9702386" y="2202454"/>
              <a:ext cx="2056000" cy="986942"/>
              <a:chOff x="7405175" y="5205835"/>
              <a:chExt cx="2056000" cy="98694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DB3ECFF-0CD2-44D1-A891-456FA3B3139A}"/>
                  </a:ext>
                </a:extLst>
              </p:cNvPr>
              <p:cNvSpPr/>
              <p:nvPr/>
            </p:nvSpPr>
            <p:spPr>
              <a:xfrm>
                <a:off x="7405175" y="5228844"/>
                <a:ext cx="110005" cy="923330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741115B-6BE8-44F4-8803-C2BBE6B5F7E8}"/>
                  </a:ext>
                </a:extLst>
              </p:cNvPr>
              <p:cNvSpPr txBox="1"/>
              <p:nvPr/>
            </p:nvSpPr>
            <p:spPr>
              <a:xfrm>
                <a:off x="7515181" y="5205835"/>
                <a:ext cx="19459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F6921E"/>
                    </a:solidFill>
                  </a:rPr>
                  <a:t>NUMBER OF WORKPLACE GIVING CAMPAIGNS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64FF4E1-FD27-437E-812D-FE8CA44A6487}"/>
                  </a:ext>
                </a:extLst>
              </p:cNvPr>
              <p:cNvSpPr txBox="1"/>
              <p:nvPr/>
            </p:nvSpPr>
            <p:spPr>
              <a:xfrm>
                <a:off x="7515180" y="5484891"/>
                <a:ext cx="16015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/>
                  <a:t>109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ECE295-3EEC-45D4-801E-07E2F699C604}"/>
                </a:ext>
              </a:extLst>
            </p:cNvPr>
            <p:cNvGrpSpPr/>
            <p:nvPr/>
          </p:nvGrpSpPr>
          <p:grpSpPr>
            <a:xfrm>
              <a:off x="9702388" y="3269110"/>
              <a:ext cx="2208962" cy="1139787"/>
              <a:chOff x="4851740" y="5278785"/>
              <a:chExt cx="2208962" cy="113978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60E74B2-BB89-469D-80D4-F8B70DC9CFD1}"/>
                  </a:ext>
                </a:extLst>
              </p:cNvPr>
              <p:cNvSpPr/>
              <p:nvPr/>
            </p:nvSpPr>
            <p:spPr>
              <a:xfrm>
                <a:off x="4851740" y="5301794"/>
                <a:ext cx="110005" cy="923330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98B79DE-3E61-4CF0-A7DF-5CE58031CC94}"/>
                  </a:ext>
                </a:extLst>
              </p:cNvPr>
              <p:cNvSpPr txBox="1"/>
              <p:nvPr/>
            </p:nvSpPr>
            <p:spPr>
              <a:xfrm>
                <a:off x="4961745" y="5278785"/>
                <a:ext cx="2098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F6921E"/>
                    </a:solidFill>
                  </a:rPr>
                  <a:t>NUMBER OF </a:t>
                </a:r>
              </a:p>
              <a:p>
                <a:r>
                  <a:rPr lang="en-US" sz="1200" b="1">
                    <a:solidFill>
                      <a:srgbClr val="F6921E"/>
                    </a:solidFill>
                  </a:rPr>
                  <a:t>COMPANY DONORS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925C4E-B261-4A88-9154-E1B1068D505E}"/>
                  </a:ext>
                </a:extLst>
              </p:cNvPr>
              <p:cNvSpPr txBox="1"/>
              <p:nvPr/>
            </p:nvSpPr>
            <p:spPr>
              <a:xfrm>
                <a:off x="4961746" y="5710686"/>
                <a:ext cx="1988954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4000" b="1"/>
                  <a:t>131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48EA1F-CC50-E5A4-5DCC-4268F1601732}"/>
              </a:ext>
            </a:extLst>
          </p:cNvPr>
          <p:cNvSpPr txBox="1"/>
          <p:nvPr/>
        </p:nvSpPr>
        <p:spPr>
          <a:xfrm>
            <a:off x="7700783" y="4673680"/>
            <a:ext cx="4312557" cy="1569660"/>
          </a:xfrm>
          <a:prstGeom prst="rect">
            <a:avLst/>
          </a:prstGeom>
          <a:noFill/>
          <a:ln w="82550" cmpd="thickThin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>
                <a:latin typeface="+mj-lt"/>
              </a:rPr>
              <a:t>With one gift, UPAF donors support dozens of arts organizations throughout Southeastern Wisconsin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32963E-7FCA-4F10-976A-86621FB76EE5}"/>
              </a:ext>
            </a:extLst>
          </p:cNvPr>
          <p:cNvGrpSpPr/>
          <p:nvPr/>
        </p:nvGrpSpPr>
        <p:grpSpPr>
          <a:xfrm>
            <a:off x="5417279" y="3804897"/>
            <a:ext cx="2707244" cy="1804619"/>
            <a:chOff x="2365870" y="4275533"/>
            <a:chExt cx="2707244" cy="18046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472F94-1B30-4FC8-ADBE-D08FFBD9C3F6}"/>
                </a:ext>
              </a:extLst>
            </p:cNvPr>
            <p:cNvSpPr/>
            <p:nvPr/>
          </p:nvSpPr>
          <p:spPr>
            <a:xfrm>
              <a:off x="2365870" y="4298542"/>
              <a:ext cx="110005" cy="817877"/>
            </a:xfrm>
            <a:prstGeom prst="rect">
              <a:avLst/>
            </a:prstGeom>
            <a:solidFill>
              <a:srgbClr val="81C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337742-CFB6-4373-94A0-B7ED00180947}"/>
                </a:ext>
              </a:extLst>
            </p:cNvPr>
            <p:cNvSpPr txBox="1"/>
            <p:nvPr/>
          </p:nvSpPr>
          <p:spPr>
            <a:xfrm>
              <a:off x="2475875" y="4275533"/>
              <a:ext cx="2276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81C636"/>
                  </a:solidFill>
                </a:rPr>
                <a:t>TO MEMBERS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D18A6B-3782-4EF3-9979-C2D754475739}"/>
                </a:ext>
              </a:extLst>
            </p:cNvPr>
            <p:cNvSpPr txBox="1"/>
            <p:nvPr/>
          </p:nvSpPr>
          <p:spPr>
            <a:xfrm>
              <a:off x="2475875" y="4408533"/>
              <a:ext cx="2597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$6,893,225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F201FB-F64B-4B45-A8F8-ACAAE9F1858F}"/>
                </a:ext>
              </a:extLst>
            </p:cNvPr>
            <p:cNvSpPr/>
            <p:nvPr/>
          </p:nvSpPr>
          <p:spPr>
            <a:xfrm>
              <a:off x="2365870" y="5262275"/>
              <a:ext cx="110005" cy="817877"/>
            </a:xfrm>
            <a:prstGeom prst="rect">
              <a:avLst/>
            </a:prstGeom>
            <a:solidFill>
              <a:srgbClr val="81C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27DB12-D701-4258-A160-FE8DF242A796}"/>
                </a:ext>
              </a:extLst>
            </p:cNvPr>
            <p:cNvSpPr txBox="1"/>
            <p:nvPr/>
          </p:nvSpPr>
          <p:spPr>
            <a:xfrm>
              <a:off x="2475875" y="5239266"/>
              <a:ext cx="22760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81C636"/>
                  </a:solidFill>
                </a:rPr>
                <a:t>TO AFFILIATES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0B08B4-5671-4268-AA41-F53370E23DA5}"/>
                </a:ext>
              </a:extLst>
            </p:cNvPr>
            <p:cNvSpPr txBox="1"/>
            <p:nvPr/>
          </p:nvSpPr>
          <p:spPr>
            <a:xfrm>
              <a:off x="2475875" y="5372266"/>
              <a:ext cx="2597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$215,775 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6ABE18C-53DD-2A81-CC98-27049976D6D8}"/>
              </a:ext>
            </a:extLst>
          </p:cNvPr>
          <p:cNvSpPr/>
          <p:nvPr/>
        </p:nvSpPr>
        <p:spPr>
          <a:xfrm>
            <a:off x="0" y="20595"/>
            <a:ext cx="12192000" cy="6858000"/>
          </a:xfrm>
          <a:prstGeom prst="rect">
            <a:avLst/>
          </a:prstGeom>
          <a:noFill/>
          <a:ln w="76200">
            <a:solidFill>
              <a:srgbClr val="7639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6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1936-CB00-2FCE-0408-FFFC4596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</a:rPr>
              <a:t>UPAF’s Vision &amp; Mission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80387C-A208-347C-3D89-F0220CEC0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07979"/>
              </p:ext>
            </p:extLst>
          </p:nvPr>
        </p:nvGraphicFramePr>
        <p:xfrm>
          <a:off x="838200" y="149611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0085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1AD1A03-C1A9-FEA2-1C64-058B46EE007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660900" y="1449388"/>
          <a:ext cx="7531100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B46C6E9-8ECC-CB7B-0151-94403BCC1782}"/>
              </a:ext>
            </a:extLst>
          </p:cNvPr>
          <p:cNvSpPr txBox="1">
            <a:spLocks/>
          </p:cNvSpPr>
          <p:nvPr/>
        </p:nvSpPr>
        <p:spPr>
          <a:xfrm>
            <a:off x="4764917" y="113409"/>
            <a:ext cx="7097560" cy="122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</a:t>
            </a:r>
            <a:r>
              <a:rPr lang="en-US" sz="4000" b="1" dirty="0">
                <a:solidFill>
                  <a:srgbClr val="00B0F0"/>
                </a:solidFill>
                <a:latin typeface="Arial"/>
                <a:cs typeface="Arial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D2D67-9FFA-B3AF-BEEE-EF44A0DD6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626" y="5865141"/>
            <a:ext cx="1175851" cy="741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C7EFE-D49A-6634-52A8-60615C1AC1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909" r="2652" b="9341"/>
          <a:stretch/>
        </p:blipFill>
        <p:spPr>
          <a:xfrm>
            <a:off x="0" y="0"/>
            <a:ext cx="4158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0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2D72-8931-0F66-06B6-E16EB5D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Promoting Regional Vibrancy</a:t>
            </a:r>
          </a:p>
        </p:txBody>
      </p:sp>
      <p:pic>
        <p:nvPicPr>
          <p:cNvPr id="1028" name="Picture 4" descr="Quadracci Powerhouse | Milwaukee Rep">
            <a:extLst>
              <a:ext uri="{FF2B5EF4-FFF2-40B4-BE49-F238E27FC236}">
                <a16:creationId xmlns:a16="http://schemas.microsoft.com/office/drawing/2014/main" id="{1B5F7E89-74A1-FD92-0B70-EA3BC735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b="20787"/>
          <a:stretch/>
        </p:blipFill>
        <p:spPr bwMode="auto">
          <a:xfrm>
            <a:off x="7156957" y="1690688"/>
            <a:ext cx="4435672" cy="20867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38065-87BB-EEBA-3473-EA0D0E48C742}"/>
              </a:ext>
            </a:extLst>
          </p:cNvPr>
          <p:cNvSpPr txBox="1"/>
          <p:nvPr/>
        </p:nvSpPr>
        <p:spPr>
          <a:xfrm>
            <a:off x="599371" y="1690688"/>
            <a:ext cx="622969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The local arts and culture sector generates </a:t>
            </a:r>
            <a:r>
              <a:rPr lang="en-US" sz="2400" b="1" dirty="0">
                <a:solidFill>
                  <a:srgbClr val="26A9E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$334.6 million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 economic activity annually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An 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dditional </a:t>
            </a:r>
            <a:r>
              <a:rPr lang="en-US" sz="2400" b="1" dirty="0">
                <a:solidFill>
                  <a:srgbClr val="26A9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$142.8 million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 generated in event-related spending annually</a:t>
            </a:r>
          </a:p>
          <a:p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Residents, visitors and talent recruits for local companies are </a:t>
            </a:r>
            <a:r>
              <a:rPr lang="en-US" sz="2400" b="1" dirty="0">
                <a:solidFill>
                  <a:srgbClr val="26A9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drawn to a region with a vibrant cultural and entertainment scene</a:t>
            </a:r>
            <a:endParaRPr lang="en-US" sz="2400" b="1" dirty="0">
              <a:solidFill>
                <a:srgbClr val="26A9E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/>
                <a:ea typeface="Calibri"/>
                <a:cs typeface="Calibri"/>
              </a:rPr>
              <a:t>While Wisconsin’s public arts funding ranks</a:t>
            </a:r>
            <a:r>
              <a:rPr lang="en-US" sz="2400" dirty="0">
                <a:latin typeface="Calibri"/>
                <a:ea typeface="Calibri"/>
                <a:cs typeface="Calibri"/>
              </a:rPr>
              <a:t> among the lowest </a:t>
            </a:r>
            <a:r>
              <a:rPr lang="en-US" sz="2400" dirty="0">
                <a:effectLst/>
                <a:latin typeface="Calibri"/>
                <a:ea typeface="Calibri"/>
                <a:cs typeface="Calibri"/>
              </a:rPr>
              <a:t>in the country</a:t>
            </a:r>
            <a:r>
              <a:rPr lang="en-US" sz="2400" dirty="0">
                <a:latin typeface="Calibri"/>
                <a:ea typeface="Calibri"/>
                <a:cs typeface="Calibri"/>
              </a:rPr>
              <a:t>, </a:t>
            </a:r>
            <a:r>
              <a:rPr lang="en-US" sz="2400" b="1" dirty="0">
                <a:solidFill>
                  <a:srgbClr val="26A9E0"/>
                </a:solidFill>
                <a:effectLst/>
                <a:latin typeface="Calibri"/>
                <a:ea typeface="Calibri"/>
                <a:cs typeface="Calibri"/>
              </a:rPr>
              <a:t>UPAF fills a critical need for the community</a:t>
            </a:r>
            <a:endParaRPr lang="en-US" sz="2400" dirty="0">
              <a:solidFill>
                <a:srgbClr val="26A9E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Bradley Symphony Center">
            <a:extLst>
              <a:ext uri="{FF2B5EF4-FFF2-40B4-BE49-F238E27FC236}">
                <a16:creationId xmlns:a16="http://schemas.microsoft.com/office/drawing/2014/main" id="{99577A85-FD6B-255D-277B-2EDCEA925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 b="23062"/>
          <a:stretch/>
        </p:blipFill>
        <p:spPr bwMode="auto">
          <a:xfrm>
            <a:off x="7156957" y="4186218"/>
            <a:ext cx="4435672" cy="20740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6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5E54-FD2F-1735-99D5-FC8B9551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0639-FC83-F470-1649-3A303E206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626" y="2435589"/>
            <a:ext cx="4985520" cy="1359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56421-997A-8B27-864A-BE1AD5265354}"/>
              </a:ext>
            </a:extLst>
          </p:cNvPr>
          <p:cNvSpPr txBox="1"/>
          <p:nvPr/>
        </p:nvSpPr>
        <p:spPr>
          <a:xfrm>
            <a:off x="677771" y="3989272"/>
            <a:ext cx="5215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</a:rPr>
              <a:t>Directs funds to UPAF Member education initiatives, delivering high-quality arts education programs that </a:t>
            </a:r>
            <a:r>
              <a:rPr lang="en-US" sz="2400" b="1" i="0" dirty="0">
                <a:solidFill>
                  <a:srgbClr val="26A9E0"/>
                </a:solidFill>
                <a:effectLst/>
              </a:rPr>
              <a:t>prepare students with the tools to be successful in work and life</a:t>
            </a:r>
            <a:r>
              <a:rPr lang="en-US" sz="2400" b="0" i="0" dirty="0">
                <a:effectLst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AC53D-C3D9-7674-61D4-95CE1734F2F9}"/>
              </a:ext>
            </a:extLst>
          </p:cNvPr>
          <p:cNvSpPr txBox="1"/>
          <p:nvPr/>
        </p:nvSpPr>
        <p:spPr>
          <a:xfrm>
            <a:off x="6138402" y="3989272"/>
            <a:ext cx="521539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6A9E0"/>
                </a:solidFill>
              </a:rPr>
              <a:t>Ensures </a:t>
            </a:r>
            <a:r>
              <a:rPr lang="en-US" sz="2400" b="1" i="0" dirty="0">
                <a:solidFill>
                  <a:srgbClr val="26A9E0"/>
                </a:solidFill>
                <a:effectLst/>
              </a:rPr>
              <a:t>the accessibility of the arts by eliminating barriers</a:t>
            </a:r>
            <a:r>
              <a:rPr lang="en-US" sz="2400" i="0" dirty="0">
                <a:effectLst/>
              </a:rPr>
              <a:t> imposed by disability, special needs, geography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</a:rPr>
              <a:t>and other physical</a:t>
            </a:r>
            <a:r>
              <a:rPr lang="en-US" sz="2400" dirty="0"/>
              <a:t> </a:t>
            </a:r>
            <a:r>
              <a:rPr lang="en-US" sz="2400" b="0" i="0" dirty="0">
                <a:effectLst/>
              </a:rPr>
              <a:t>and mental considerations.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5275BE0-CE33-50F6-F6F0-050B106C47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593" y="2040492"/>
            <a:ext cx="3504328" cy="179517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9AE02FE-F0FC-EF38-BAD3-86410F35A0F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Fueling the Community through</a:t>
            </a:r>
            <a:br>
              <a:rPr lang="en-US" dirty="0">
                <a:latin typeface="+mn-lt"/>
              </a:rPr>
            </a:br>
            <a:r>
              <a:rPr lang="en-US" b="1" spc="0" dirty="0">
                <a:latin typeface="+mn-lt"/>
              </a:rPr>
              <a:t>UPAF Community Impact Programs</a:t>
            </a:r>
            <a:endParaRPr lang="en-US" b="1" i="1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9305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KE Presentation Widescreen" id="{55F73F72-EA5D-438E-9684-136417E08A16}" vid="{BD2EA3B3-41EA-4BF4-8A98-25FDDE9111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5D20B22A426946B6C27B092CB3FA3E" ma:contentTypeVersion="46" ma:contentTypeDescription="Create a new document." ma:contentTypeScope="" ma:versionID="a913918b1a9649db058c2025871138c9">
  <xsd:schema xmlns:xsd="http://www.w3.org/2001/XMLSchema" xmlns:xs="http://www.w3.org/2001/XMLSchema" xmlns:p="http://schemas.microsoft.com/office/2006/metadata/properties" xmlns:ns2="909956d7-7bfb-4182-b7d1-f82563b4b74a" xmlns:ns3="ffd7bd26-48e5-4eea-8cb3-c3381c24a21b" targetNamespace="http://schemas.microsoft.com/office/2006/metadata/properties" ma:root="true" ma:fieldsID="8a202395d5d3667926c75111c0164056" ns2:_="" ns3:_="">
    <xsd:import namespace="909956d7-7bfb-4182-b7d1-f82563b4b74a"/>
    <xsd:import namespace="ffd7bd26-48e5-4eea-8cb3-c3381c24a21b"/>
    <xsd:element name="properties">
      <xsd:complexType>
        <xsd:sequence>
          <xsd:element name="documentManagement">
            <xsd:complexType>
              <xsd:all>
                <xsd:element ref="ns2:a9f864e4b95f4a0a8f111ba2f96a9717" minOccurs="0"/>
                <xsd:element ref="ns3:TaxCatchAll" minOccurs="0"/>
                <xsd:element ref="ns2:nc1f899043544e13a01caec572c6ff3f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c69f26c17d764064826ee5c98c6bdf0b" minOccurs="0"/>
                <xsd:element ref="ns2:MediaServiceLocation" minOccurs="0"/>
                <xsd:element ref="ns2:k679f3963fab42269328190f3649b12d" minOccurs="0"/>
                <xsd:element ref="ns2:f0254e348d6a4b0aaf6992a091d1ef28" minOccurs="0"/>
                <xsd:element ref="ns2:j4454a7a24114f2da8238877a70b6dbc" minOccurs="0"/>
                <xsd:element ref="ns2:e4a78081708744e0a34bbe28cde18451" minOccurs="0"/>
                <xsd:element ref="ns2:Notes0" minOccurs="0"/>
                <xsd:element ref="ns2:MediaLengthInSeconds" minOccurs="0"/>
                <xsd:element ref="ns2:lcf76f155ced4ddcb4097134ff3c332f" minOccurs="0"/>
                <xsd:element ref="ns2:d30bb47b9ab24732855b22de3265bb3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956d7-7bfb-4182-b7d1-f82563b4b74a" elementFormDefault="qualified">
    <xsd:import namespace="http://schemas.microsoft.com/office/2006/documentManagement/types"/>
    <xsd:import namespace="http://schemas.microsoft.com/office/infopath/2007/PartnerControls"/>
    <xsd:element name="a9f864e4b95f4a0a8f111ba2f96a9717" ma:index="9" ma:taxonomy="true" ma:internalName="a9f864e4b95f4a0a8f111ba2f96a9717" ma:taxonomyFieldName="Document_x0020_Usage" ma:displayName="Document Usage" ma:readOnly="false" ma:default="" ma:fieldId="{a9f864e4-b95f-4a0a-8f11-1ba2f96a9717}" ma:sspId="72fa0a3b-78fd-446c-bc41-a3f7757246b1" ma:termSetId="281f5289-e903-4c33-9460-5b79ded0ac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c1f899043544e13a01caec572c6ff3f" ma:index="12" ma:taxonomy="true" ma:internalName="nc1f899043544e13a01caec572c6ff3f" ma:taxonomyFieldName="Year" ma:displayName="Year" ma:readOnly="false" ma:default="976;#2025|a827c0ff-6239-46bc-be1e-7e48418f24fc" ma:fieldId="{7c1f8990-4354-4e13-a01c-aec572c6ff3f}" ma:sspId="72fa0a3b-78fd-446c-bc41-a3f7757246b1" ma:termSetId="648743cd-1391-4ece-9df2-4eccc0375f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69f26c17d764064826ee5c98c6bdf0b" ma:index="25" nillable="true" ma:taxonomy="true" ma:internalName="c69f26c17d764064826ee5c98c6bdf0b" ma:taxonomyFieldName="Marketing_x0020_Project_x003a__x0020_Team_x0020_Member" ma:displayName="Marketing Project: Team Member" ma:default="" ma:fieldId="{c69f26c1-7d76-4064-826e-e5c98c6bdf0b}" ma:sspId="72fa0a3b-78fd-446c-bc41-a3f7757246b1" ma:termSetId="b47c6ac0-4adf-4aa8-a44c-fcd62aa8c7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k679f3963fab42269328190f3649b12d" ma:index="28" nillable="true" ma:taxonomy="true" ma:internalName="k679f3963fab42269328190f3649b12d" ma:taxonomyFieldName="Letter_x0020_Detail" ma:displayName="Letter Detail" ma:default="" ma:fieldId="{4679f396-3fab-4226-9328-190f3649b12d}" ma:sspId="72fa0a3b-78fd-446c-bc41-a3f7757246b1" ma:termSetId="ee9ba731-20cf-41d2-8892-fabbe1c6df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0254e348d6a4b0aaf6992a091d1ef28" ma:index="30" nillable="true" ma:taxonomy="true" ma:internalName="f0254e348d6a4b0aaf6992a091d1ef28" ma:taxonomyFieldName="Member_x0020_Group" ma:displayName="Member Group" ma:default="" ma:fieldId="{f0254e34-8d6a-4b0a-af69-92a091d1ef28}" ma:sspId="72fa0a3b-78fd-446c-bc41-a3f7757246b1" ma:termSetId="b6c1ae55-4cce-4bef-844d-0af089f7e27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454a7a24114f2da8238877a70b6dbc" ma:index="32" nillable="true" ma:taxonomy="true" ma:internalName="j4454a7a24114f2da8238877a70b6dbc" ma:taxonomyFieldName="Marketing_x0020_Detail" ma:displayName="Marketing Detail" ma:default="" ma:fieldId="{34454a7a-2411-4f2d-a823-8877a70b6dbc}" ma:sspId="72fa0a3b-78fd-446c-bc41-a3f7757246b1" ma:termSetId="c10c27f8-93e6-4e51-bd1c-21fc24e6f9c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a78081708744e0a34bbe28cde18451" ma:index="34" nillable="true" ma:taxonomy="true" ma:internalName="e4a78081708744e0a34bbe28cde18451" ma:taxonomyFieldName="Newsletter_x0020_Detail" ma:displayName="Newsletter Detail" ma:default="" ma:fieldId="{e4a78081-7087-44e0-a34b-be28cde18451}" ma:sspId="72fa0a3b-78fd-446c-bc41-a3f7757246b1" ma:termSetId="83fef768-a5fa-4c01-b2e9-1abd7f33dd9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otes0" ma:index="35" nillable="true" ma:displayName="Notes" ma:internalName="Notes0">
      <xsd:simpleType>
        <xsd:restriction base="dms:Text">
          <xsd:maxLength value="255"/>
        </xsd:restriction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2fa0a3b-78fd-446c-bc41-a3f7757246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30bb47b9ab24732855b22de3265bb3a" ma:index="40" nillable="true" ma:taxonomy="true" ma:internalName="d30bb47b9ab24732855b22de3265bb3a" ma:taxonomyFieldName="Other" ma:displayName="Other" ma:default="" ma:fieldId="{d30bb47b-9ab2-4732-855b-22de3265bb3a}" ma:sspId="72fa0a3b-78fd-446c-bc41-a3f7757246b1" ma:termSetId="089fe82a-1370-4619-ae42-8f3893a220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ObjectDetectorVersions" ma:index="4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7bd26-48e5-4eea-8cb3-c3381c24a2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a09d19e-ba8e-4dfe-976e-c42757ddcd80}" ma:internalName="TaxCatchAll" ma:showField="CatchAllData" ma:web="ffd7bd26-48e5-4eea-8cb3-c3381c24a2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d7bd26-48e5-4eea-8cb3-c3381c24a21b">
      <Value>976</Value>
      <Value>944</Value>
      <Value>367</Value>
    </TaxCatchAll>
    <lcf76f155ced4ddcb4097134ff3c332f xmlns="909956d7-7bfb-4182-b7d1-f82563b4b74a">
      <Terms xmlns="http://schemas.microsoft.com/office/infopath/2007/PartnerControls"/>
    </lcf76f155ced4ddcb4097134ff3c332f>
    <Notes0 xmlns="909956d7-7bfb-4182-b7d1-f82563b4b74a" xsi:nil="true"/>
    <e4a78081708744e0a34bbe28cde18451 xmlns="909956d7-7bfb-4182-b7d1-f82563b4b74a">
      <Terms xmlns="http://schemas.microsoft.com/office/infopath/2007/PartnerControls"/>
    </e4a78081708744e0a34bbe28cde18451>
    <f0254e348d6a4b0aaf6992a091d1ef28 xmlns="909956d7-7bfb-4182-b7d1-f82563b4b74a">
      <Terms xmlns="http://schemas.microsoft.com/office/infopath/2007/PartnerControls"/>
    </f0254e348d6a4b0aaf6992a091d1ef28>
    <k679f3963fab42269328190f3649b12d xmlns="909956d7-7bfb-4182-b7d1-f82563b4b74a">
      <Terms xmlns="http://schemas.microsoft.com/office/infopath/2007/PartnerControls"/>
    </k679f3963fab42269328190f3649b12d>
    <j4454a7a24114f2da8238877a70b6dbc xmlns="909956d7-7bfb-4182-b7d1-f82563b4b7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4556ac3a-6c1e-4ef6-a1ab-5e5d01e8984d</TermId>
        </TermInfo>
      </Terms>
    </j4454a7a24114f2da8238877a70b6dbc>
    <a9f864e4b95f4a0a8f111ba2f96a9717 xmlns="909956d7-7bfb-4182-b7d1-f82563b4b7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b051a20b-0871-4fe4-81bd-445086ce8869</TermId>
        </TermInfo>
      </Terms>
    </a9f864e4b95f4a0a8f111ba2f96a9717>
    <d30bb47b9ab24732855b22de3265bb3a xmlns="909956d7-7bfb-4182-b7d1-f82563b4b74a">
      <Terms xmlns="http://schemas.microsoft.com/office/infopath/2007/PartnerControls"/>
    </d30bb47b9ab24732855b22de3265bb3a>
    <nc1f899043544e13a01caec572c6ff3f xmlns="909956d7-7bfb-4182-b7d1-f82563b4b7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2025</TermName>
          <TermId xmlns="http://schemas.microsoft.com/office/infopath/2007/PartnerControls">a827c0ff-6239-46bc-be1e-7e48418f24fc</TermId>
        </TermInfo>
      </Terms>
    </nc1f899043544e13a01caec572c6ff3f>
    <c69f26c17d764064826ee5c98c6bdf0b xmlns="909956d7-7bfb-4182-b7d1-f82563b4b74a">
      <Terms xmlns="http://schemas.microsoft.com/office/infopath/2007/PartnerControls"/>
    </c69f26c17d764064826ee5c98c6bdf0b>
  </documentManagement>
</p:properties>
</file>

<file path=customXml/itemProps1.xml><?xml version="1.0" encoding="utf-8"?>
<ds:datastoreItem xmlns:ds="http://schemas.openxmlformats.org/officeDocument/2006/customXml" ds:itemID="{AC85204F-369E-4410-944E-A7C1136549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9956d7-7bfb-4182-b7d1-f82563b4b74a"/>
    <ds:schemaRef ds:uri="ffd7bd26-48e5-4eea-8cb3-c3381c24a2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09B8C3-FA72-40B6-B74F-F1A40C8614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6193C-4572-4B60-900F-912E2DDEEAC9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ffd7bd26-48e5-4eea-8cb3-c3381c24a21b"/>
    <ds:schemaRef ds:uri="909956d7-7bfb-4182-b7d1-f82563b4b74a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1304</Words>
  <Application>Microsoft Office PowerPoint</Application>
  <PresentationFormat>Widescreen</PresentationFormat>
  <Paragraphs>166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Arial</vt:lpstr>
      <vt:lpstr>Calibri</vt:lpstr>
      <vt:lpstr>Calibri (Body)</vt:lpstr>
      <vt:lpstr>Calibri Light</vt:lpstr>
      <vt:lpstr>Gotham Black</vt:lpstr>
      <vt:lpstr>Symbol</vt:lpstr>
      <vt:lpstr>Times New Roman</vt:lpstr>
      <vt:lpstr>Wingdings 3</vt:lpstr>
      <vt:lpstr>Office Theme</vt:lpstr>
      <vt:lpstr>Welcome to the  2025 UPAF Campaign Launch!</vt:lpstr>
      <vt:lpstr>A community investment in the performing arts  since 1967</vt:lpstr>
      <vt:lpstr>Our Impact on the Arts in Southeastern WI</vt:lpstr>
      <vt:lpstr>PowerPoint Presentation</vt:lpstr>
      <vt:lpstr>2024 by the Numbers</vt:lpstr>
      <vt:lpstr>UPAF’s Vision &amp; Mission</vt:lpstr>
      <vt:lpstr>PowerPoint Presentation</vt:lpstr>
      <vt:lpstr>Promoting Regional Vibrancy</vt:lpstr>
      <vt:lpstr>Fueling the Community through UPAF Community Impact Programs</vt:lpstr>
      <vt:lpstr>Our Impact on Arts Education and Access</vt:lpstr>
      <vt:lpstr>PowerPoint Presentation</vt:lpstr>
      <vt:lpstr>Enjoy the best in live, local entertainment with your gift to the 2025 UPAF Community Campaign!</vt:lpstr>
      <vt:lpstr>Our Leadership Societies Celebrate our most Generous Supporters</vt:lpstr>
      <vt:lpstr>UPAF Give &amp; Win Sweepstakes Prizes for New and Increased Gifts!</vt:lpstr>
      <vt:lpstr>UPAF Ride for the Arts, presented by Miller Lite</vt:lpstr>
      <vt:lpstr>PowerPoint Presentation</vt:lpstr>
      <vt:lpstr>PowerPoint Presentation</vt:lpstr>
      <vt:lpstr>Our 2025 Fundraising Goal:</vt:lpstr>
      <vt:lpstr>THANK YOU!!!</vt:lpstr>
      <vt:lpstr>UPAF Workplace Giving Campaigns: Partnering with 100+ Local Companies &amp; Counting!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Tina Sternitzky</dc:creator>
  <cp:lastModifiedBy>Jennifer Brostowitz</cp:lastModifiedBy>
  <cp:revision>5</cp:revision>
  <cp:lastPrinted>2024-10-10T21:03:38Z</cp:lastPrinted>
  <dcterms:created xsi:type="dcterms:W3CDTF">2024-09-19T17:30:35Z</dcterms:created>
  <dcterms:modified xsi:type="dcterms:W3CDTF">2025-03-31T18:48:53Z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Year">
    <vt:lpwstr>976;#2025|a827c0ff-6239-46bc-be1e-7e48418f24fc</vt:lpwstr>
  </property>
  <property fmtid="{D5CDD505-2E9C-101B-9397-08002B2CF9AE}" pid="3" name="MediaServiceImageTags">
    <vt:lpwstr/>
  </property>
  <property fmtid="{D5CDD505-2E9C-101B-9397-08002B2CF9AE}" pid="4" name="Member Group">
    <vt:lpwstr/>
  </property>
  <property fmtid="{D5CDD505-2E9C-101B-9397-08002B2CF9AE}" pid="5" name="Allocation Detail">
    <vt:lpwstr>617;#General|f98f8af7-5033-42ea-bf71-4b21b1511a76</vt:lpwstr>
  </property>
  <property fmtid="{D5CDD505-2E9C-101B-9397-08002B2CF9AE}" pid="6" name="Marketing Project: Team Member">
    <vt:lpwstr/>
  </property>
  <property fmtid="{D5CDD505-2E9C-101B-9397-08002B2CF9AE}" pid="7" name="Letter Detail">
    <vt:lpwstr/>
  </property>
  <property fmtid="{D5CDD505-2E9C-101B-9397-08002B2CF9AE}" pid="8" name="ContentTypeId">
    <vt:lpwstr>0x010100A25D20B22A426946B6C27B092CB3FA3E</vt:lpwstr>
  </property>
  <property fmtid="{D5CDD505-2E9C-101B-9397-08002B2CF9AE}" pid="9" name="Newsletter Detail">
    <vt:lpwstr/>
  </property>
  <property fmtid="{D5CDD505-2E9C-101B-9397-08002B2CF9AE}" pid="10" name="Other">
    <vt:lpwstr/>
  </property>
  <property fmtid="{D5CDD505-2E9C-101B-9397-08002B2CF9AE}" pid="11" name="Marketing Detail">
    <vt:lpwstr>944;#Template|4556ac3a-6c1e-4ef6-a1ab-5e5d01e8984d</vt:lpwstr>
  </property>
  <property fmtid="{D5CDD505-2E9C-101B-9397-08002B2CF9AE}" pid="12" name="Document Usage">
    <vt:lpwstr>367;#Presentation|b051a20b-0871-4fe4-81bd-445086ce8869</vt:lpwstr>
  </property>
  <property fmtid="{D5CDD505-2E9C-101B-9397-08002B2CF9AE}" pid="13" name="Document_x0020_Usage">
    <vt:lpwstr>367;#Presentation|b051a20b-0871-4fe4-81bd-445086ce8869</vt:lpwstr>
  </property>
  <property fmtid="{D5CDD505-2E9C-101B-9397-08002B2CF9AE}" pid="14" name="Marketing_x0020_Project_x003a__x0020_Team_x0020_Member">
    <vt:lpwstr/>
  </property>
  <property fmtid="{D5CDD505-2E9C-101B-9397-08002B2CF9AE}" pid="15" name="Newsletter_x0020_Detail">
    <vt:lpwstr/>
  </property>
  <property fmtid="{D5CDD505-2E9C-101B-9397-08002B2CF9AE}" pid="16" name="Marketing_x0020_Detail">
    <vt:lpwstr>944;#Template|4556ac3a-6c1e-4ef6-a1ab-5e5d01e8984d</vt:lpwstr>
  </property>
  <property fmtid="{D5CDD505-2E9C-101B-9397-08002B2CF9AE}" pid="17" name="Member_x0020_Group">
    <vt:lpwstr/>
  </property>
  <property fmtid="{D5CDD505-2E9C-101B-9397-08002B2CF9AE}" pid="18" name="Letter_x0020_Detail">
    <vt:lpwstr/>
  </property>
</Properties>
</file>